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53" r:id="rId2"/>
    <p:sldId id="493" r:id="rId3"/>
    <p:sldId id="497" r:id="rId4"/>
    <p:sldId id="506" r:id="rId5"/>
    <p:sldId id="516" r:id="rId6"/>
    <p:sldId id="514" r:id="rId7"/>
    <p:sldId id="513" r:id="rId8"/>
    <p:sldId id="511" r:id="rId9"/>
    <p:sldId id="518" r:id="rId10"/>
    <p:sldId id="519" r:id="rId11"/>
    <p:sldId id="520" r:id="rId12"/>
    <p:sldId id="521" r:id="rId13"/>
    <p:sldId id="517" r:id="rId14"/>
    <p:sldId id="448" r:id="rId15"/>
    <p:sldId id="492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24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960" autoAdjust="0"/>
    <p:restoredTop sz="63158" autoAdjust="0"/>
  </p:normalViewPr>
  <p:slideViewPr>
    <p:cSldViewPr>
      <p:cViewPr varScale="1">
        <p:scale>
          <a:sx n="40" d="100"/>
          <a:sy n="40" d="100"/>
        </p:scale>
        <p:origin x="104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8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592" cy="464980"/>
          </a:xfrm>
          <a:prstGeom prst="rect">
            <a:avLst/>
          </a:prstGeom>
        </p:spPr>
        <p:txBody>
          <a:bodyPr vert="horz" lIns="92102" tIns="46049" rIns="92102" bIns="460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842" y="4"/>
            <a:ext cx="2971592" cy="464980"/>
          </a:xfrm>
          <a:prstGeom prst="rect">
            <a:avLst/>
          </a:prstGeom>
        </p:spPr>
        <p:txBody>
          <a:bodyPr vert="horz" lIns="92102" tIns="46049" rIns="92102" bIns="46049" rtlCol="0"/>
          <a:lstStyle>
            <a:lvl1pPr algn="r">
              <a:defRPr sz="1200"/>
            </a:lvl1pPr>
          </a:lstStyle>
          <a:p>
            <a:fld id="{D1E11F97-FED0-436A-974B-71BB722FF605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5"/>
            <a:ext cx="2971592" cy="464980"/>
          </a:xfrm>
          <a:prstGeom prst="rect">
            <a:avLst/>
          </a:prstGeom>
        </p:spPr>
        <p:txBody>
          <a:bodyPr vert="horz" lIns="92102" tIns="46049" rIns="92102" bIns="460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42" y="8829825"/>
            <a:ext cx="2971592" cy="464980"/>
          </a:xfrm>
          <a:prstGeom prst="rect">
            <a:avLst/>
          </a:prstGeom>
        </p:spPr>
        <p:txBody>
          <a:bodyPr vert="horz" lIns="92102" tIns="46049" rIns="92102" bIns="46049" rtlCol="0" anchor="b"/>
          <a:lstStyle>
            <a:lvl1pPr algn="r">
              <a:defRPr sz="1200"/>
            </a:lvl1pPr>
          </a:lstStyle>
          <a:p>
            <a:fld id="{0C726327-AA0A-43E6-A480-8443DADEF9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592" cy="464980"/>
          </a:xfrm>
          <a:prstGeom prst="rect">
            <a:avLst/>
          </a:prstGeom>
        </p:spPr>
        <p:txBody>
          <a:bodyPr vert="horz" lIns="92102" tIns="46049" rIns="92102" bIns="460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842" y="4"/>
            <a:ext cx="2971592" cy="464980"/>
          </a:xfrm>
          <a:prstGeom prst="rect">
            <a:avLst/>
          </a:prstGeom>
        </p:spPr>
        <p:txBody>
          <a:bodyPr vert="horz" lIns="92102" tIns="46049" rIns="92102" bIns="46049" rtlCol="0"/>
          <a:lstStyle>
            <a:lvl1pPr algn="r">
              <a:defRPr sz="1200"/>
            </a:lvl1pPr>
          </a:lstStyle>
          <a:p>
            <a:fld id="{1D12EA6C-F590-4339-A3BF-73434555D09D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2" tIns="46049" rIns="92102" bIns="460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117" y="4416513"/>
            <a:ext cx="5485773" cy="4183220"/>
          </a:xfrm>
          <a:prstGeom prst="rect">
            <a:avLst/>
          </a:prstGeom>
        </p:spPr>
        <p:txBody>
          <a:bodyPr vert="horz" lIns="92102" tIns="46049" rIns="92102" bIns="460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5"/>
            <a:ext cx="2971592" cy="464980"/>
          </a:xfrm>
          <a:prstGeom prst="rect">
            <a:avLst/>
          </a:prstGeom>
        </p:spPr>
        <p:txBody>
          <a:bodyPr vert="horz" lIns="92102" tIns="46049" rIns="92102" bIns="460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842" y="8829825"/>
            <a:ext cx="2971592" cy="464980"/>
          </a:xfrm>
          <a:prstGeom prst="rect">
            <a:avLst/>
          </a:prstGeom>
        </p:spPr>
        <p:txBody>
          <a:bodyPr vert="horz" lIns="92102" tIns="46049" rIns="92102" bIns="46049" rtlCol="0" anchor="b"/>
          <a:lstStyle>
            <a:lvl1pPr algn="r">
              <a:defRPr sz="1200"/>
            </a:lvl1pPr>
          </a:lstStyle>
          <a:p>
            <a:fld id="{2A3A1026-5042-4559-99B0-2E47EB0D06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9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A1026-5042-4559-99B0-2E47EB0D069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30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A1026-5042-4559-99B0-2E47EB0D069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12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A1026-5042-4559-99B0-2E47EB0D069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20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A1026-5042-4559-99B0-2E47EB0D069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32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A1026-5042-4559-99B0-2E47EB0D069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506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A1026-5042-4559-99B0-2E47EB0D069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70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A1026-5042-4559-99B0-2E47EB0D069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87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A1026-5042-4559-99B0-2E47EB0D069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24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A1026-5042-4559-99B0-2E47EB0D069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55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-Maximizing opportunities and choices for individuals </a:t>
            </a:r>
          </a:p>
          <a:p>
            <a:r>
              <a:rPr lang="en-US" dirty="0"/>
              <a:t>-Promoting community integration by making sure individuals have full access to the community </a:t>
            </a:r>
          </a:p>
          <a:p>
            <a:r>
              <a:rPr lang="en-US" dirty="0"/>
              <a:t>-Making sure individuals have the opportunity to work and spend time with other people in their community who do not have disabilities</a:t>
            </a:r>
          </a:p>
          <a:p>
            <a:r>
              <a:rPr lang="en-US" dirty="0"/>
              <a:t>-Ensuring individual preferences are supported and rights are protected </a:t>
            </a:r>
          </a:p>
          <a:p>
            <a:r>
              <a:rPr lang="en-US" dirty="0"/>
              <a:t>-Establishing person-centered service planning requirements, which includes a process driven and directed by the individual to identify needed services and supports.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A1026-5042-4559-99B0-2E47EB0D069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112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A1026-5042-4559-99B0-2E47EB0D069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05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A1026-5042-4559-99B0-2E47EB0D069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005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A1026-5042-4559-99B0-2E47EB0D069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761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A1026-5042-4559-99B0-2E47EB0D069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17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A1026-5042-4559-99B0-2E47EB0D069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31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>
                <a:latin typeface="Arial" panose="020B0604020202020204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>
                <a:latin typeface="Arial" panose="020B0604020202020204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>
                <a:latin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D08E46-5C46-4F5B-9C3D-9F5B543EF01E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B8536C-90FD-4003-88BE-9552221541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D08E46-5C46-4F5B-9C3D-9F5B543EF01E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B8536C-90FD-4003-88BE-9552221541E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8E46-5C46-4F5B-9C3D-9F5B543EF01E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536C-90FD-4003-88BE-9552221541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8E46-5C46-4F5B-9C3D-9F5B543EF01E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536C-90FD-4003-88BE-9552221541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8E46-5C46-4F5B-9C3D-9F5B543EF01E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536C-90FD-4003-88BE-9552221541E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DC888-19AC-4165-BDFA-1CEE767B0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loud 5" descr="a cloud bubble is around the phrase &quot;Ideas and Suggestions from agencies, citizens, government executives, legislators, or lobbyists.&quot;">
            <a:extLst>
              <a:ext uri="{FF2B5EF4-FFF2-40B4-BE49-F238E27FC236}">
                <a16:creationId xmlns:a16="http://schemas.microsoft.com/office/drawing/2014/main" id="{1F0EAB34-7B0E-4167-81A5-C90C20E8F989}"/>
              </a:ext>
            </a:extLst>
          </p:cNvPr>
          <p:cNvSpPr/>
          <p:nvPr userDrawn="1"/>
        </p:nvSpPr>
        <p:spPr>
          <a:xfrm>
            <a:off x="800102" y="1432865"/>
            <a:ext cx="7696196" cy="1178683"/>
          </a:xfrm>
          <a:prstGeom prst="cloud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</a:rPr>
              <a:t>Ideas and Suggestions from agencies, citizens, government executives, legislators, or lobbyists.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42AEFBB-4829-4B16-8C9C-B9B8BB12BCCB}"/>
              </a:ext>
            </a:extLst>
          </p:cNvPr>
          <p:cNvGrpSpPr/>
          <p:nvPr userDrawn="1"/>
        </p:nvGrpSpPr>
        <p:grpSpPr>
          <a:xfrm>
            <a:off x="639797" y="2659538"/>
            <a:ext cx="2370236" cy="2366640"/>
            <a:chOff x="579815" y="2245679"/>
            <a:chExt cx="2370236" cy="2366640"/>
          </a:xfrm>
        </p:grpSpPr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323BC126-B789-4292-8104-C9D95D89BF39}"/>
                </a:ext>
              </a:extLst>
            </p:cNvPr>
            <p:cNvSpPr/>
            <p:nvPr userDrawn="1"/>
          </p:nvSpPr>
          <p:spPr>
            <a:xfrm>
              <a:off x="579815" y="2245679"/>
              <a:ext cx="2370236" cy="2366640"/>
            </a:xfrm>
            <a:prstGeom prst="rightArrow">
              <a:avLst>
                <a:gd name="adj1" fmla="val 70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rrow: Right 4">
              <a:extLst>
                <a:ext uri="{FF2B5EF4-FFF2-40B4-BE49-F238E27FC236}">
                  <a16:creationId xmlns:a16="http://schemas.microsoft.com/office/drawing/2014/main" id="{6E1D28C3-9603-4B72-AFDE-1840ED78B7CB}"/>
                </a:ext>
              </a:extLst>
            </p:cNvPr>
            <p:cNvSpPr txBox="1"/>
            <p:nvPr userDrawn="1"/>
          </p:nvSpPr>
          <p:spPr>
            <a:xfrm>
              <a:off x="1172374" y="2600675"/>
              <a:ext cx="1155490" cy="1656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9525" rIns="19050" bIns="9525" numCol="1" spcCol="1270" anchor="ctr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5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Bill is Introduced</a:t>
              </a: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5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Committee Hearings</a:t>
              </a: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5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Passes to the House 2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5C706A0-6CD4-40CD-829D-9B7BCEEC406C}"/>
              </a:ext>
            </a:extLst>
          </p:cNvPr>
          <p:cNvGrpSpPr/>
          <p:nvPr userDrawn="1"/>
        </p:nvGrpSpPr>
        <p:grpSpPr>
          <a:xfrm>
            <a:off x="3634111" y="2755853"/>
            <a:ext cx="2373826" cy="2373819"/>
            <a:chOff x="3669849" y="2242090"/>
            <a:chExt cx="2373826" cy="2373819"/>
          </a:xfrm>
        </p:grpSpPr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A48C9432-8122-49F3-B922-02C57E6C1B57}"/>
                </a:ext>
              </a:extLst>
            </p:cNvPr>
            <p:cNvSpPr/>
            <p:nvPr userDrawn="1"/>
          </p:nvSpPr>
          <p:spPr>
            <a:xfrm>
              <a:off x="3669849" y="2242090"/>
              <a:ext cx="2373826" cy="2373819"/>
            </a:xfrm>
            <a:prstGeom prst="rightArrow">
              <a:avLst>
                <a:gd name="adj1" fmla="val 70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Arrow: Right 4">
              <a:extLst>
                <a:ext uri="{FF2B5EF4-FFF2-40B4-BE49-F238E27FC236}">
                  <a16:creationId xmlns:a16="http://schemas.microsoft.com/office/drawing/2014/main" id="{72FBC7E4-3CB7-42FA-B924-2D691368F1D5}"/>
                </a:ext>
              </a:extLst>
            </p:cNvPr>
            <p:cNvSpPr txBox="1"/>
            <p:nvPr userDrawn="1"/>
          </p:nvSpPr>
          <p:spPr>
            <a:xfrm>
              <a:off x="4263306" y="2598163"/>
              <a:ext cx="1157240" cy="16616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8890" rIns="17780" bIns="8890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Bill is received from first House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Committee Hearings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Passes to the Executive.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6CB1B9-3F55-4A3C-91CC-BF807D361FB9}"/>
              </a:ext>
            </a:extLst>
          </p:cNvPr>
          <p:cNvGrpSpPr/>
          <p:nvPr userDrawn="1"/>
        </p:nvGrpSpPr>
        <p:grpSpPr>
          <a:xfrm>
            <a:off x="6703805" y="2648948"/>
            <a:ext cx="2377440" cy="2373819"/>
            <a:chOff x="6761667" y="2242090"/>
            <a:chExt cx="2377440" cy="2373819"/>
          </a:xfrm>
        </p:grpSpPr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A0CBC8E5-42BC-4CE7-B528-7FA0FDB62D77}"/>
                </a:ext>
              </a:extLst>
            </p:cNvPr>
            <p:cNvSpPr/>
            <p:nvPr userDrawn="1"/>
          </p:nvSpPr>
          <p:spPr>
            <a:xfrm>
              <a:off x="6761667" y="2242090"/>
              <a:ext cx="2377440" cy="2373819"/>
            </a:xfrm>
            <a:prstGeom prst="rightArrow">
              <a:avLst>
                <a:gd name="adj1" fmla="val 70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Arrow: Right 4">
              <a:extLst>
                <a:ext uri="{FF2B5EF4-FFF2-40B4-BE49-F238E27FC236}">
                  <a16:creationId xmlns:a16="http://schemas.microsoft.com/office/drawing/2014/main" id="{13EBACC7-E317-4A02-A312-E46AE0FE35F5}"/>
                </a:ext>
              </a:extLst>
            </p:cNvPr>
            <p:cNvSpPr txBox="1"/>
            <p:nvPr userDrawn="1"/>
          </p:nvSpPr>
          <p:spPr>
            <a:xfrm>
              <a:off x="7356027" y="2598163"/>
              <a:ext cx="1159002" cy="16616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9525" rIns="19050" bIns="9525" numCol="1" spcCol="1270" anchor="ctr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5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Executive signs bill and it becomes law</a:t>
              </a: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5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Executive’s veto kills bill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A0B9258-545B-4546-9D21-7D47BA6074A8}"/>
              </a:ext>
            </a:extLst>
          </p:cNvPr>
          <p:cNvGrpSpPr/>
          <p:nvPr userDrawn="1"/>
        </p:nvGrpSpPr>
        <p:grpSpPr>
          <a:xfrm>
            <a:off x="43913" y="3230179"/>
            <a:ext cx="1173360" cy="1173360"/>
            <a:chOff x="0" y="2836112"/>
            <a:chExt cx="1173360" cy="117336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5F0BCF0-8BBF-4634-8B67-BB3CD54BE769}"/>
                </a:ext>
              </a:extLst>
            </p:cNvPr>
            <p:cNvSpPr/>
            <p:nvPr userDrawn="1"/>
          </p:nvSpPr>
          <p:spPr>
            <a:xfrm>
              <a:off x="0" y="2836112"/>
              <a:ext cx="1173360" cy="11733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val 4">
              <a:extLst>
                <a:ext uri="{FF2B5EF4-FFF2-40B4-BE49-F238E27FC236}">
                  <a16:creationId xmlns:a16="http://schemas.microsoft.com/office/drawing/2014/main" id="{17994174-CB4B-4BA0-AFC9-EEFBFBE5F848}"/>
                </a:ext>
              </a:extLst>
            </p:cNvPr>
            <p:cNvSpPr txBox="1"/>
            <p:nvPr userDrawn="1"/>
          </p:nvSpPr>
          <p:spPr>
            <a:xfrm>
              <a:off x="171835" y="3007947"/>
              <a:ext cx="829690" cy="8296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House 1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BB34719-B4EE-4812-BC32-9B50BA7A5D5B}"/>
              </a:ext>
            </a:extLst>
          </p:cNvPr>
          <p:cNvGrpSpPr/>
          <p:nvPr userDrawn="1"/>
        </p:nvGrpSpPr>
        <p:grpSpPr>
          <a:xfrm>
            <a:off x="3047431" y="3344840"/>
            <a:ext cx="1173360" cy="1173360"/>
            <a:chOff x="3096721" y="2842319"/>
            <a:chExt cx="1173360" cy="117336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B1278CC-B487-4455-BB97-1E0B2FB70CB0}"/>
                </a:ext>
              </a:extLst>
            </p:cNvPr>
            <p:cNvSpPr/>
            <p:nvPr userDrawn="1"/>
          </p:nvSpPr>
          <p:spPr>
            <a:xfrm>
              <a:off x="3096721" y="2842319"/>
              <a:ext cx="1173360" cy="11733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4">
              <a:extLst>
                <a:ext uri="{FF2B5EF4-FFF2-40B4-BE49-F238E27FC236}">
                  <a16:creationId xmlns:a16="http://schemas.microsoft.com/office/drawing/2014/main" id="{76286902-1BC4-412E-AA32-25861F996567}"/>
                </a:ext>
              </a:extLst>
            </p:cNvPr>
            <p:cNvSpPr txBox="1"/>
            <p:nvPr userDrawn="1"/>
          </p:nvSpPr>
          <p:spPr>
            <a:xfrm>
              <a:off x="3268556" y="3014154"/>
              <a:ext cx="829690" cy="8296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House 2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6065BE1-F314-4F65-982D-D833F33A1CAB}"/>
              </a:ext>
            </a:extLst>
          </p:cNvPr>
          <p:cNvGrpSpPr/>
          <p:nvPr userDrawn="1"/>
        </p:nvGrpSpPr>
        <p:grpSpPr>
          <a:xfrm>
            <a:off x="6148152" y="3256178"/>
            <a:ext cx="1173360" cy="1173360"/>
            <a:chOff x="6536306" y="2806618"/>
            <a:chExt cx="1173360" cy="117336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F79EC69-8247-4BFE-B486-F3C0B342EDEC}"/>
                </a:ext>
              </a:extLst>
            </p:cNvPr>
            <p:cNvSpPr/>
            <p:nvPr userDrawn="1"/>
          </p:nvSpPr>
          <p:spPr>
            <a:xfrm>
              <a:off x="6536306" y="2806618"/>
              <a:ext cx="1173360" cy="11733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4">
              <a:extLst>
                <a:ext uri="{FF2B5EF4-FFF2-40B4-BE49-F238E27FC236}">
                  <a16:creationId xmlns:a16="http://schemas.microsoft.com/office/drawing/2014/main" id="{454FCD43-0402-461C-BF92-7D9498F8993D}"/>
                </a:ext>
              </a:extLst>
            </p:cNvPr>
            <p:cNvSpPr txBox="1"/>
            <p:nvPr userDrawn="1"/>
          </p:nvSpPr>
          <p:spPr>
            <a:xfrm>
              <a:off x="6708141" y="2978453"/>
              <a:ext cx="829690" cy="8296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Executive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317D4AD2-2525-4775-BF2E-F36F69F83836}"/>
              </a:ext>
            </a:extLst>
          </p:cNvPr>
          <p:cNvSpPr txBox="1"/>
          <p:nvPr userDrawn="1"/>
        </p:nvSpPr>
        <p:spPr>
          <a:xfrm>
            <a:off x="2914138" y="5660032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</a:rPr>
              <a:t>A bill can die many ways throughout each stage of the process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65E40CF-9FF2-4F25-BC20-89440448D095}"/>
              </a:ext>
            </a:extLst>
          </p:cNvPr>
          <p:cNvCxnSpPr/>
          <p:nvPr userDrawn="1"/>
        </p:nvCxnSpPr>
        <p:spPr>
          <a:xfrm>
            <a:off x="4648200" y="4976446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5D1DE2C-AB29-4B5B-813E-3F29D0CFA4E4}"/>
              </a:ext>
            </a:extLst>
          </p:cNvPr>
          <p:cNvCxnSpPr/>
          <p:nvPr userDrawn="1"/>
        </p:nvCxnSpPr>
        <p:spPr>
          <a:xfrm>
            <a:off x="1143000" y="4672015"/>
            <a:ext cx="0" cy="1081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F19A207-0CAF-4261-A82F-05F97F48311F}"/>
              </a:ext>
            </a:extLst>
          </p:cNvPr>
          <p:cNvCxnSpPr/>
          <p:nvPr userDrawn="1"/>
        </p:nvCxnSpPr>
        <p:spPr>
          <a:xfrm>
            <a:off x="7455878" y="4761086"/>
            <a:ext cx="0" cy="1081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9F4ADBC-7AB7-46F6-AA08-614A0A9EEF0C}"/>
              </a:ext>
            </a:extLst>
          </p:cNvPr>
          <p:cNvCxnSpPr/>
          <p:nvPr userDrawn="1"/>
        </p:nvCxnSpPr>
        <p:spPr>
          <a:xfrm>
            <a:off x="1143000" y="5753365"/>
            <a:ext cx="1524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F9B5215-3D9C-4B46-B7BD-F503C51F91C4}"/>
              </a:ext>
            </a:extLst>
          </p:cNvPr>
          <p:cNvCxnSpPr>
            <a:cxnSpLocks/>
          </p:cNvCxnSpPr>
          <p:nvPr userDrawn="1"/>
        </p:nvCxnSpPr>
        <p:spPr>
          <a:xfrm flipH="1">
            <a:off x="5899029" y="5842436"/>
            <a:ext cx="1556849" cy="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FCAC1DF-67F3-40EE-9A97-430AF8828BCE}"/>
              </a:ext>
            </a:extLst>
          </p:cNvPr>
          <p:cNvCxnSpPr/>
          <p:nvPr userDrawn="1"/>
        </p:nvCxnSpPr>
        <p:spPr>
          <a:xfrm>
            <a:off x="1223201" y="2438400"/>
            <a:ext cx="12914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23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8E46-5C46-4F5B-9C3D-9F5B543EF01E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536C-90FD-4003-88BE-9552221541E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8E46-5C46-4F5B-9C3D-9F5B543EF01E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536C-90FD-4003-88BE-9552221541E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8E46-5C46-4F5B-9C3D-9F5B543EF01E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536C-90FD-4003-88BE-9552221541E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8E46-5C46-4F5B-9C3D-9F5B543EF01E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536C-90FD-4003-88BE-9552221541E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8E46-5C46-4F5B-9C3D-9F5B543EF01E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536C-90FD-4003-88BE-9552221541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6D08E46-5C46-4F5B-9C3D-9F5B543EF01E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536C-90FD-4003-88BE-9552221541E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extLst/>
          </a:lstStyle>
          <a:p>
            <a:fld id="{56D08E46-5C46-4F5B-9C3D-9F5B543EF01E}" type="datetimeFigureOut">
              <a:rPr lang="en-US" smtClean="0"/>
              <a:pPr/>
              <a:t>11/29/2022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</a:defRPr>
            </a:lvl1pPr>
            <a:extLst/>
          </a:lstStyle>
          <a:p>
            <a:fld id="{98B8536C-90FD-4003-88BE-9552221541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anose="020B060402020202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cdd.ca.gov/wp-content/uploads/sites/33/2018/03/DDS.Final_.Rule_.Handou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1808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effectLst/>
              </a:rPr>
              <a:t>Council Meeting</a:t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Executive Director Report</a:t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November 29, 2022</a:t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3DA302-2826-4971-AF5D-36B45F111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33400" y="2133600"/>
            <a:ext cx="8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FDC9A8BA-D4A5-48B4-A129-3BB955A4E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2413337"/>
            <a:ext cx="8001000" cy="153469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Aaron Carruthers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Council on Developmental Disabilities</a:t>
            </a:r>
          </a:p>
        </p:txBody>
      </p:sp>
      <p:pic>
        <p:nvPicPr>
          <p:cNvPr id="4" name="Picture 3" descr="California State Council on Developmental Disabilities logo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3607350"/>
            <a:ext cx="2684012" cy="153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196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D7B723-4448-46E7-8D9E-B499BC78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 Trends: Sacramento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DF99CB-2904-4B90-B72E-23B13196E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956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1000" dirty="0"/>
          </a:p>
          <a:p>
            <a:pPr marL="109728" indent="0">
              <a:buNone/>
            </a:pPr>
            <a:r>
              <a:rPr lang="en-US" sz="3300" dirty="0"/>
              <a:t>Over past 10 years: </a:t>
            </a:r>
          </a:p>
          <a:p>
            <a:r>
              <a:rPr lang="en-US" sz="3300" dirty="0"/>
              <a:t>Policy success means more work</a:t>
            </a:r>
          </a:p>
          <a:p>
            <a:r>
              <a:rPr lang="en-US" sz="3300" dirty="0"/>
              <a:t>Needs from Sacramento also increasing workload </a:t>
            </a:r>
          </a:p>
          <a:p>
            <a:endParaRPr lang="en-US" sz="3200" dirty="0"/>
          </a:p>
          <a:p>
            <a:pPr lvl="1"/>
            <a:endParaRPr lang="en-US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381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D7B723-4448-46E7-8D9E-B499BC78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 Trends: Sacramento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DF99CB-2904-4B90-B72E-23B13196E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95672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pPr lvl="1"/>
            <a:endParaRPr lang="en-US" sz="2800" dirty="0"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369920-5909-4229-A27F-487476637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506" y="1151021"/>
            <a:ext cx="8540988" cy="499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163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D7B723-4448-46E7-8D9E-B499BC78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Workload Trends: Conclusion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DF99CB-2904-4B90-B72E-23B13196E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95672"/>
          </a:xfrm>
        </p:spPr>
        <p:txBody>
          <a:bodyPr>
            <a:normAutofit/>
          </a:bodyPr>
          <a:lstStyle/>
          <a:p>
            <a:r>
              <a:rPr lang="en-US" sz="3300" dirty="0"/>
              <a:t>Take away: </a:t>
            </a:r>
            <a:r>
              <a:rPr lang="en-US" sz="3300" u="sng" dirty="0"/>
              <a:t>great value of SCDD both in community and Sacramento </a:t>
            </a:r>
          </a:p>
          <a:p>
            <a:endParaRPr lang="en-US" sz="1000" dirty="0"/>
          </a:p>
          <a:p>
            <a:r>
              <a:rPr lang="en-US" sz="3300" dirty="0"/>
              <a:t>Using data for management decisions</a:t>
            </a:r>
          </a:p>
          <a:p>
            <a:endParaRPr lang="en-US" sz="1000" dirty="0"/>
          </a:p>
          <a:p>
            <a:r>
              <a:rPr lang="en-US" sz="3300" dirty="0"/>
              <a:t>Increase funding to meet community and Sacramento needs</a:t>
            </a:r>
          </a:p>
          <a:p>
            <a:endParaRPr lang="en-US" sz="1000" dirty="0"/>
          </a:p>
          <a:p>
            <a:r>
              <a:rPr lang="en-US" sz="3300" dirty="0"/>
              <a:t>Will update Council on recommendations </a:t>
            </a:r>
          </a:p>
          <a:p>
            <a:endParaRPr lang="en-US" sz="3200" dirty="0"/>
          </a:p>
          <a:p>
            <a:pPr lvl="1"/>
            <a:endParaRPr lang="en-US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563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D7B723-4448-46E7-8D9E-B499BC78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Updates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DF99CB-2904-4B90-B72E-23B13196E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95672"/>
          </a:xfrm>
        </p:spPr>
        <p:txBody>
          <a:bodyPr>
            <a:normAutofit fontScale="92500" lnSpcReduction="10000"/>
          </a:bodyPr>
          <a:lstStyle/>
          <a:p>
            <a:r>
              <a:rPr lang="en-US" sz="3300" dirty="0"/>
              <a:t>Budget</a:t>
            </a:r>
          </a:p>
          <a:p>
            <a:pPr lvl="1"/>
            <a:r>
              <a:rPr lang="en-US" sz="2800" dirty="0"/>
              <a:t>SCDD budget remains strong, plans built in for rocky times</a:t>
            </a:r>
          </a:p>
          <a:p>
            <a:pPr lvl="1"/>
            <a:endParaRPr lang="en-US" sz="1200" dirty="0"/>
          </a:p>
          <a:p>
            <a:r>
              <a:rPr lang="en-US" sz="3300" dirty="0"/>
              <a:t>Org Chart</a:t>
            </a:r>
          </a:p>
          <a:p>
            <a:pPr lvl="1"/>
            <a:r>
              <a:rPr lang="en-US" sz="2800" dirty="0"/>
              <a:t>Requested and provided with report </a:t>
            </a:r>
          </a:p>
          <a:p>
            <a:pPr lvl="1"/>
            <a:endParaRPr lang="en-US" sz="1100" dirty="0"/>
          </a:p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News Clips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Continued thanks to Michelle Cave</a:t>
            </a:r>
          </a:p>
          <a:p>
            <a:pPr lvl="1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Welcome! </a:t>
            </a:r>
          </a:p>
          <a:p>
            <a:pPr lvl="1"/>
            <a:r>
              <a:rPr lang="en-US" sz="2800" dirty="0">
                <a:cs typeface="Arial" panose="020B0604020202020204" pitchFamily="34" charset="0"/>
              </a:rPr>
              <a:t>Renee Bauer, North State Region Manager</a:t>
            </a:r>
          </a:p>
          <a:p>
            <a:pPr lvl="1"/>
            <a:r>
              <a:rPr lang="en-US" sz="2800" dirty="0">
                <a:cs typeface="Arial" panose="020B0604020202020204" pitchFamily="34" charset="0"/>
              </a:rPr>
              <a:t>Elsa Casper, HR </a:t>
            </a:r>
          </a:p>
          <a:p>
            <a:pPr lvl="1"/>
            <a:endParaRPr lang="en-US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40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D7B723-4448-46E7-8D9E-B499BC78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Gratitude in </a:t>
            </a:r>
            <a:r>
              <a:rPr lang="en-US" sz="3200" dirty="0" err="1"/>
              <a:t>Advoacy</a:t>
            </a:r>
            <a:r>
              <a:rPr lang="en-US" sz="3200" dirty="0"/>
              <a:t>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DF99CB-2904-4B90-B72E-23B13196E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956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1000" b="1" dirty="0"/>
          </a:p>
          <a:p>
            <a:pPr marL="109728" indent="0">
              <a:buNone/>
            </a:pPr>
            <a:r>
              <a:rPr lang="en-US" sz="3600" dirty="0"/>
              <a:t>At times, each of or own lights dim and is rekindled by a spark from another person. Each of us has reason for deep gratitude for those who have lighted the flame within us.</a:t>
            </a:r>
          </a:p>
          <a:p>
            <a:pPr marL="393192" lvl="1" indent="0">
              <a:buNone/>
            </a:pPr>
            <a:r>
              <a:rPr lang="en-US" sz="3200" dirty="0"/>
              <a:t>-Albert Schweitzer </a:t>
            </a:r>
          </a:p>
        </p:txBody>
      </p:sp>
    </p:spTree>
    <p:extLst>
      <p:ext uri="{BB962C8B-B14F-4D97-AF65-F5344CB8AC3E}">
        <p14:creationId xmlns:p14="http://schemas.microsoft.com/office/powerpoint/2010/main" val="379938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AA2EBBC-5197-4C60-A080-6007595BD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175461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D7B723-4448-46E7-8D9E-B499BC78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DF99CB-2904-4B90-B72E-23B13196E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95672"/>
          </a:xfrm>
        </p:spPr>
        <p:txBody>
          <a:bodyPr>
            <a:normAutofit/>
          </a:bodyPr>
          <a:lstStyle/>
          <a:p>
            <a:endParaRPr lang="en-US" sz="1000" dirty="0"/>
          </a:p>
          <a:p>
            <a:r>
              <a:rPr lang="en-US" sz="3600" dirty="0"/>
              <a:t>Self Determination Statewide Orientation Update </a:t>
            </a:r>
          </a:p>
          <a:p>
            <a:r>
              <a:rPr lang="en-US" sz="3600" dirty="0"/>
              <a:t>HCBS Letter </a:t>
            </a:r>
          </a:p>
          <a:p>
            <a:r>
              <a:rPr lang="en-US" sz="3600" dirty="0"/>
              <a:t>Little Hoover Commission </a:t>
            </a:r>
          </a:p>
          <a:p>
            <a:r>
              <a:rPr lang="en-US" sz="3600" dirty="0"/>
              <a:t>Workload Trends </a:t>
            </a:r>
          </a:p>
          <a:p>
            <a:r>
              <a:rPr lang="en-US" sz="3600" dirty="0"/>
              <a:t>Admin Update</a:t>
            </a:r>
          </a:p>
          <a:p>
            <a:r>
              <a:rPr lang="en-US" sz="3600" dirty="0"/>
              <a:t>Gratitude </a:t>
            </a:r>
          </a:p>
        </p:txBody>
      </p:sp>
    </p:spTree>
    <p:extLst>
      <p:ext uri="{BB962C8B-B14F-4D97-AF65-F5344CB8AC3E}">
        <p14:creationId xmlns:p14="http://schemas.microsoft.com/office/powerpoint/2010/main" val="4187002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D7B723-4448-46E7-8D9E-B499BC78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Self Determination Statewide Orientation Training Update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DF99CB-2904-4B90-B72E-23B13196E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95672"/>
          </a:xfrm>
        </p:spPr>
        <p:txBody>
          <a:bodyPr>
            <a:normAutofit fontScale="85000" lnSpcReduction="20000"/>
          </a:bodyPr>
          <a:lstStyle/>
          <a:p>
            <a:endParaRPr lang="en-US" sz="3600" dirty="0"/>
          </a:p>
          <a:p>
            <a:pPr marL="109728" indent="0">
              <a:buNone/>
            </a:pPr>
            <a:r>
              <a:rPr lang="en-US" sz="3600" dirty="0"/>
              <a:t>July 2022 – November 2022 </a:t>
            </a:r>
          </a:p>
          <a:p>
            <a:pPr marL="109728" indent="0">
              <a:buNone/>
            </a:pPr>
            <a:endParaRPr lang="en-US" sz="1300" dirty="0"/>
          </a:p>
          <a:p>
            <a:r>
              <a:rPr lang="en-US" sz="3600" dirty="0"/>
              <a:t>Strong pace </a:t>
            </a:r>
            <a:endParaRPr lang="en-US" sz="3200" dirty="0"/>
          </a:p>
          <a:p>
            <a:pPr lvl="1"/>
            <a:r>
              <a:rPr lang="en-US" sz="2700" dirty="0"/>
              <a:t>90 Sessions (English 59 / Spanish 30 / Vietnamese 1)</a:t>
            </a:r>
          </a:p>
          <a:p>
            <a:pPr lvl="1"/>
            <a:r>
              <a:rPr lang="en-US" sz="2700" dirty="0"/>
              <a:t>1213 Participants (English 1031 / Spanish 169 / Viet 13)</a:t>
            </a:r>
          </a:p>
          <a:p>
            <a:pPr lvl="1"/>
            <a:endParaRPr lang="en-US" sz="1300" dirty="0"/>
          </a:p>
          <a:p>
            <a:r>
              <a:rPr lang="en-US" sz="3200" dirty="0">
                <a:cs typeface="Arial" panose="020B0604020202020204" pitchFamily="34" charset="0"/>
              </a:rPr>
              <a:t>Good balance </a:t>
            </a:r>
          </a:p>
          <a:p>
            <a:pPr lvl="1" fontAlgn="ctr"/>
            <a:r>
              <a:rPr lang="en-US" sz="2700" dirty="0"/>
              <a:t>8% Consumer; 65% family and/or conservators; 25% prof</a:t>
            </a:r>
          </a:p>
          <a:p>
            <a:pPr lvl="1" fontAlgn="ctr"/>
            <a:r>
              <a:rPr lang="en-US" sz="2700" dirty="0"/>
              <a:t>Latinx 12%; White 31%; API 19%; Black 8%; Declined 22%</a:t>
            </a:r>
          </a:p>
          <a:p>
            <a:pPr marL="393192" lvl="1" indent="0">
              <a:buNone/>
            </a:pPr>
            <a:endParaRPr lang="en-US" sz="1300" dirty="0"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Strong feedback</a:t>
            </a:r>
          </a:p>
          <a:p>
            <a:pPr lvl="1"/>
            <a:r>
              <a:rPr lang="en-US" sz="2700" dirty="0"/>
              <a:t>95% found information useful</a:t>
            </a:r>
          </a:p>
          <a:p>
            <a:pPr lvl="1"/>
            <a:r>
              <a:rPr lang="en-US" sz="2700" dirty="0"/>
              <a:t>55% Plan to enroll in SDP; 30% Still considering it</a:t>
            </a:r>
          </a:p>
        </p:txBody>
      </p:sp>
    </p:spTree>
    <p:extLst>
      <p:ext uri="{BB962C8B-B14F-4D97-AF65-F5344CB8AC3E}">
        <p14:creationId xmlns:p14="http://schemas.microsoft.com/office/powerpoint/2010/main" val="383655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D7B723-4448-46E7-8D9E-B499BC78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Home and Community Based Services (HCBS) Letter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DF99CB-2904-4B90-B72E-23B13196E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9567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800" dirty="0"/>
              <a:t>Home and Community-Based Services (HCBS) is name of the federal waiver program that provides funding for services through regional centers</a:t>
            </a:r>
          </a:p>
          <a:p>
            <a:r>
              <a:rPr lang="en-US" sz="2800" dirty="0"/>
              <a:t>1983, first created by Congress</a:t>
            </a:r>
          </a:p>
          <a:p>
            <a:r>
              <a:rPr lang="en-US" sz="2800" dirty="0"/>
              <a:t>2014, updated Final Rules released, need to be implemented by states by March 2023. </a:t>
            </a:r>
          </a:p>
          <a:p>
            <a:r>
              <a:rPr lang="en-US" sz="2800" dirty="0"/>
              <a:t>SCDD created a summary of the Final Rule:  </a:t>
            </a:r>
            <a:r>
              <a:rPr lang="en-US" sz="2800" u="sng" dirty="0">
                <a:hlinkClick r:id="rId3"/>
              </a:rPr>
              <a:t>Home and Community-Based (HCBS) Final Rule (ca.gov)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202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D7B723-4448-46E7-8D9E-B499BC78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Home and Community Based Services (HCBS) Letter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DF99CB-2904-4B90-B72E-23B13196E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95672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sz="2800" dirty="0"/>
              <a:t>California process in Strategic Transition Plan (STP)</a:t>
            </a:r>
          </a:p>
          <a:p>
            <a:r>
              <a:rPr lang="en-US" sz="2800" dirty="0"/>
              <a:t>Status to meeting deadline</a:t>
            </a:r>
          </a:p>
          <a:p>
            <a:pPr lvl="1"/>
            <a:r>
              <a:rPr lang="en-US" sz="2400" dirty="0"/>
              <a:t>Less than half of all service providers self-report they meet all Final Rule requirements</a:t>
            </a:r>
          </a:p>
          <a:p>
            <a:pPr lvl="1"/>
            <a:r>
              <a:rPr lang="en-US" sz="2400" dirty="0"/>
              <a:t>1,700 providers self-report not meet federal requirement “Right to be Treated Well”</a:t>
            </a:r>
          </a:p>
          <a:p>
            <a:pPr lvl="2"/>
            <a:r>
              <a:rPr lang="en-US" sz="2200" dirty="0"/>
              <a:t>Right to privacy, dignity, freedom from coercion or restraint</a:t>
            </a:r>
          </a:p>
          <a:p>
            <a:r>
              <a:rPr lang="en-US" sz="2800" dirty="0"/>
              <a:t>DDS issued guidance for corrective action plans</a:t>
            </a:r>
          </a:p>
          <a:p>
            <a:r>
              <a:rPr lang="en-US" sz="2800" dirty="0"/>
              <a:t>Recommendations: </a:t>
            </a:r>
          </a:p>
          <a:p>
            <a:pPr lvl="1"/>
            <a:r>
              <a:rPr lang="en-US" sz="2400" dirty="0"/>
              <a:t>Working group for implementation </a:t>
            </a:r>
          </a:p>
          <a:p>
            <a:pPr lvl="1"/>
            <a:r>
              <a:rPr lang="en-US" sz="2400" dirty="0"/>
              <a:t>Clear appeal process for consumers and providers</a:t>
            </a:r>
          </a:p>
          <a:p>
            <a:pPr lvl="1"/>
            <a:r>
              <a:rPr lang="en-US" sz="2400" dirty="0"/>
              <a:t>Better notice requirements</a:t>
            </a:r>
          </a:p>
          <a:p>
            <a:pPr lvl="1"/>
            <a:r>
              <a:rPr lang="en-US" sz="2400" dirty="0"/>
              <a:t>Administrative law judge training</a:t>
            </a:r>
          </a:p>
          <a:p>
            <a:pPr lvl="1"/>
            <a:r>
              <a:rPr lang="en-US" sz="2400" dirty="0"/>
              <a:t>More detailed corrective action plans for lagging service providers </a:t>
            </a:r>
          </a:p>
          <a:p>
            <a:pPr marL="630936" lvl="2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3812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D7B723-4448-46E7-8D9E-B499BC78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Little Hoover Commission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DF99CB-2904-4B90-B72E-23B13196E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95672"/>
          </a:xfrm>
        </p:spPr>
        <p:txBody>
          <a:bodyPr>
            <a:normAutofit fontScale="92500" lnSpcReduction="20000"/>
          </a:bodyPr>
          <a:lstStyle/>
          <a:p>
            <a:endParaRPr lang="en-US" sz="1200" dirty="0"/>
          </a:p>
          <a:p>
            <a:r>
              <a:rPr lang="en-US" sz="3600" dirty="0"/>
              <a:t>Focus</a:t>
            </a:r>
          </a:p>
          <a:p>
            <a:pPr lvl="1"/>
            <a:r>
              <a:rPr lang="en-US" sz="3000" dirty="0"/>
              <a:t>Disparities in service access within the state</a:t>
            </a:r>
          </a:p>
          <a:p>
            <a:pPr lvl="1"/>
            <a:r>
              <a:rPr lang="en-US" sz="3000" dirty="0"/>
              <a:t>Causes of disparities and the current state</a:t>
            </a:r>
          </a:p>
          <a:p>
            <a:pPr lvl="1"/>
            <a:r>
              <a:rPr lang="en-US" sz="3000" dirty="0"/>
              <a:t>Efforts to address disparities </a:t>
            </a:r>
          </a:p>
          <a:p>
            <a:pPr lvl="1"/>
            <a:r>
              <a:rPr lang="en-US" sz="3000" dirty="0"/>
              <a:t>Ways to improve the consistency and timeliness of service delivery </a:t>
            </a:r>
          </a:p>
          <a:p>
            <a:pPr lvl="1"/>
            <a:endParaRPr lang="en-US" sz="1100" dirty="0"/>
          </a:p>
          <a:p>
            <a:r>
              <a:rPr lang="en-US" sz="3600" dirty="0"/>
              <a:t>Holding hearings </a:t>
            </a:r>
          </a:p>
          <a:p>
            <a:pPr lvl="1"/>
            <a:r>
              <a:rPr lang="en-US" sz="3000" dirty="0"/>
              <a:t>Oct 13: Hearing Pt 1</a:t>
            </a:r>
          </a:p>
          <a:p>
            <a:pPr lvl="1"/>
            <a:r>
              <a:rPr lang="en-US" sz="3000" dirty="0"/>
              <a:t>Oct 27: Community Roundtable</a:t>
            </a:r>
          </a:p>
          <a:p>
            <a:pPr lvl="1"/>
            <a:r>
              <a:rPr lang="en-US" sz="3000" dirty="0"/>
              <a:t>Nov 10: Hearing Pt 2</a:t>
            </a:r>
          </a:p>
          <a:p>
            <a:pPr lvl="1"/>
            <a:r>
              <a:rPr lang="en-US" sz="3000" dirty="0"/>
              <a:t>Dec 8: Hearing Pt 3 (special hearing) 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380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D7B723-4448-46E7-8D9E-B499BC78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Little Hoover Commission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DF99CB-2904-4B90-B72E-23B13196E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95672"/>
          </a:xfrm>
        </p:spPr>
        <p:txBody>
          <a:bodyPr>
            <a:normAutofit fontScale="85000" lnSpcReduction="20000"/>
          </a:bodyPr>
          <a:lstStyle/>
          <a:p>
            <a:endParaRPr lang="en-US" sz="1000" dirty="0"/>
          </a:p>
          <a:p>
            <a:r>
              <a:rPr lang="en-US" sz="3600" dirty="0"/>
              <a:t>Dec 8: Hearing Pt 3 (special hearing) </a:t>
            </a:r>
          </a:p>
          <a:p>
            <a:pPr lvl="1"/>
            <a:r>
              <a:rPr lang="en-US" sz="3200" dirty="0"/>
              <a:t>Aaron Carruthers (SCDD ED only speaker on agenda) comments: </a:t>
            </a:r>
          </a:p>
          <a:p>
            <a:pPr lvl="2"/>
            <a:r>
              <a:rPr lang="en-US" sz="3000" dirty="0"/>
              <a:t>For answers, listen to the community </a:t>
            </a:r>
          </a:p>
          <a:p>
            <a:pPr lvl="2"/>
            <a:r>
              <a:rPr lang="en-US" sz="3000" dirty="0"/>
              <a:t>Find the true scope of racial disparities</a:t>
            </a:r>
          </a:p>
          <a:p>
            <a:pPr lvl="2"/>
            <a:r>
              <a:rPr lang="en-US" sz="3000" dirty="0"/>
              <a:t>Focus on the $12 billion, not just $11 billion</a:t>
            </a:r>
          </a:p>
          <a:p>
            <a:pPr lvl="2"/>
            <a:r>
              <a:rPr lang="en-US" sz="3000" dirty="0"/>
              <a:t>Leverage SCDD’s independent role to connect with the community </a:t>
            </a:r>
          </a:p>
          <a:p>
            <a:pPr lvl="2"/>
            <a:r>
              <a:rPr lang="en-US" sz="3000" dirty="0"/>
              <a:t>Provide advocacy supports again </a:t>
            </a:r>
          </a:p>
          <a:p>
            <a:pPr lvl="1"/>
            <a:r>
              <a:rPr lang="en-US" sz="3200" dirty="0"/>
              <a:t>Public comment</a:t>
            </a:r>
          </a:p>
          <a:p>
            <a:pPr lvl="1"/>
            <a:endParaRPr lang="en-US" sz="1000" dirty="0"/>
          </a:p>
          <a:p>
            <a:r>
              <a:rPr lang="en-US" sz="3600" dirty="0"/>
              <a:t>You are welcome to join to make public comment too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7919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D7B723-4448-46E7-8D9E-B499BC78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 Trends: Community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DF99CB-2904-4B90-B72E-23B13196E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956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300" dirty="0"/>
              <a:t>PPE/Vaccine work got us in touch with people who have been disconnected, unengaged, under served, unserved</a:t>
            </a:r>
          </a:p>
          <a:p>
            <a:pPr marL="109728" indent="0">
              <a:buNone/>
            </a:pPr>
            <a:endParaRPr lang="en-US" sz="1000" dirty="0"/>
          </a:p>
          <a:p>
            <a:pPr marL="109728" indent="0">
              <a:buNone/>
            </a:pPr>
            <a:r>
              <a:rPr lang="en-US" sz="3300" dirty="0"/>
              <a:t>Over past 10 years: </a:t>
            </a:r>
          </a:p>
          <a:p>
            <a:r>
              <a:rPr lang="en-US" sz="2800" dirty="0"/>
              <a:t>Working with individuals up 4,500%</a:t>
            </a:r>
          </a:p>
          <a:p>
            <a:r>
              <a:rPr lang="en-US" sz="2800" dirty="0"/>
              <a:t>Training up 705% </a:t>
            </a:r>
          </a:p>
          <a:p>
            <a:r>
              <a:rPr lang="en-US" sz="2800" dirty="0"/>
              <a:t>Overall impact up 1,412%</a:t>
            </a:r>
          </a:p>
          <a:p>
            <a:r>
              <a:rPr lang="en-US" sz="2800" dirty="0"/>
              <a:t>Budget flat (with cost increases) </a:t>
            </a:r>
          </a:p>
          <a:p>
            <a:r>
              <a:rPr lang="en-US" sz="2800" dirty="0"/>
              <a:t>Staff positions down 7% </a:t>
            </a:r>
          </a:p>
          <a:p>
            <a:endParaRPr lang="en-US" sz="33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2384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D7B723-4448-46E7-8D9E-B499BC78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 Trends: Community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DF99CB-2904-4B90-B72E-23B13196E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95672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pPr lvl="1"/>
            <a:endParaRPr lang="en-US" sz="2800" dirty="0"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303B93-FB3E-412C-B91F-EC65D16AD8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476" y="1255587"/>
            <a:ext cx="8459047" cy="453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184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SCD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58115</TotalTime>
  <Words>709</Words>
  <Application>Microsoft Office PowerPoint</Application>
  <PresentationFormat>On-screen Show (4:3)</PresentationFormat>
  <Paragraphs>133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Verdana</vt:lpstr>
      <vt:lpstr>Wingdings 2</vt:lpstr>
      <vt:lpstr>Wingdings 3</vt:lpstr>
      <vt:lpstr>Concourse</vt:lpstr>
      <vt:lpstr>Council Meeting Executive Director Report November 29, 2022 </vt:lpstr>
      <vt:lpstr>Overview</vt:lpstr>
      <vt:lpstr>Self Determination Statewide Orientation Training Update </vt:lpstr>
      <vt:lpstr>Home and Community Based Services (HCBS) Letter </vt:lpstr>
      <vt:lpstr>Home and Community Based Services (HCBS) Letter </vt:lpstr>
      <vt:lpstr>Little Hoover Commission  </vt:lpstr>
      <vt:lpstr>Little Hoover Commission  </vt:lpstr>
      <vt:lpstr>Workload Trends: Community</vt:lpstr>
      <vt:lpstr>Workload Trends: Community  </vt:lpstr>
      <vt:lpstr>Workload Trends: Sacramento  </vt:lpstr>
      <vt:lpstr>Workload Trends: Sacramento  </vt:lpstr>
      <vt:lpstr>Workload Trends: Conclusion  </vt:lpstr>
      <vt:lpstr>Administrative Updates</vt:lpstr>
      <vt:lpstr>Gratitude in Advoacy  </vt:lpstr>
      <vt:lpstr>Questions? </vt:lpstr>
    </vt:vector>
  </TitlesOfParts>
  <Company>CDSS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SCDD Accessible PowerPoint Presentation Template</dc:title>
  <dc:creator>Michael McNulty</dc:creator>
  <cp:lastModifiedBy>Carruthers, Aaron@SCDD</cp:lastModifiedBy>
  <cp:revision>850</cp:revision>
  <cp:lastPrinted>2020-01-06T17:39:10Z</cp:lastPrinted>
  <dcterms:created xsi:type="dcterms:W3CDTF">2017-01-11T17:46:09Z</dcterms:created>
  <dcterms:modified xsi:type="dcterms:W3CDTF">2022-11-29T23:14:32Z</dcterms:modified>
</cp:coreProperties>
</file>