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83" r:id="rId3"/>
    <p:sldId id="501" r:id="rId4"/>
    <p:sldId id="505" r:id="rId5"/>
    <p:sldId id="519" r:id="rId6"/>
    <p:sldId id="502" r:id="rId7"/>
    <p:sldId id="500" r:id="rId8"/>
    <p:sldId id="503" r:id="rId9"/>
    <p:sldId id="504" r:id="rId10"/>
    <p:sldId id="34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3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6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DE1D2-3E02-471F-A9A6-6DB3636ECD03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07D67-0BE2-4A87-9C0B-709585A3E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6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dirty="0">
                <a:latin typeface="Arial" pitchFamily="34" charset="0"/>
                <a:cs typeface="Arial" pitchFamily="34" charset="0"/>
              </a:rPr>
              <a:t>Thank you again for joining 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F953A-D53D-4D39-8F38-0B457BE0EDD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3C927-1246-46E9-AA42-BBF1608C0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95EFFE-22D0-4762-82FB-168D286E1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C3EFF-855F-41AE-AED2-061D0DDEA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85B2-8B36-47EA-933C-C6DFFC1C2B2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0C184-3A3B-424A-99E0-016560BCD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863E2-EDBD-4F3D-A7B9-0AEBCF1E5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17E0-BB21-4E73-8205-35D81BD6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0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304E4-B7DE-4B47-9E71-0F5E68A07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2F784B-3EB0-476F-90AE-DA27C4769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AD1BA-015D-4343-B6B7-E02E9C938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85B2-8B36-47EA-933C-C6DFFC1C2B2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FB7E3-19C7-402D-AEBD-5CC92A2A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38788-58CF-4316-A599-91FB4BED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17E0-BB21-4E73-8205-35D81BD6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4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F52E2-732A-42D8-BB9F-7C8F98C78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C0CF8-8AB6-4CB7-9EF1-8E61276BB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FAAD3-DE85-4B31-829F-33E95A32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85B2-8B36-47EA-933C-C6DFFC1C2B2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1B544-1374-4C30-A541-F498FD0F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12DAA-537A-4D2A-81EC-2CCC7C6F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17E0-BB21-4E73-8205-35D81BD6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8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1763-81B3-4D38-B7E3-BAF7933F5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FD60D-D0FC-44AC-AEFB-1510442B1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6EF82-C109-4F57-9814-18B7566F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85B2-8B36-47EA-933C-C6DFFC1C2B2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FA244-1AE8-4150-AD77-E540491A0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EC778-A60C-4DCB-B029-3DC6D3A52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17E0-BB21-4E73-8205-35D81BD6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9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FD47-1A2C-4840-8C5F-999A097A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5FCA2-F0DD-4925-A21B-1B01085AC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8ED9-9E35-49EE-B581-CED447CB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85B2-8B36-47EA-933C-C6DFFC1C2B2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391F1-A2FF-4F0B-8E06-ACEC441E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FF58B-559C-4938-A256-B72AFA5A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17E0-BB21-4E73-8205-35D81BD6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2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157BD-A35D-47DC-9DD8-159A90BE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CB161-06A4-42E6-A30E-2DD470E28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8E2C7-7E93-40A8-AED8-08421B126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6056C-C408-421A-A8A7-D287A5598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85B2-8B36-47EA-933C-C6DFFC1C2B2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B4420-C41A-4492-939F-118D0BCF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F4DAE-B2D5-402A-910A-FAB986E1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17E0-BB21-4E73-8205-35D81BD6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9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EA564-FE27-439D-AD65-D3FA2ED8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5A39B-1201-4350-B8D2-961F560D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CF250-ED94-44B1-BF89-17683EA1A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CF828-4433-402D-954F-E46F982EF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A264E2-2D5E-408A-BB94-2806572F3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46F511-E851-4C8C-98CE-5EAE191B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85B2-8B36-47EA-933C-C6DFFC1C2B2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4448E8-6E5E-45D0-B27E-62062EF2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38ABF7-4AD8-40F9-A529-B702B50A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17E0-BB21-4E73-8205-35D81BD6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3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BE048-02CB-43A7-B2B3-8FF0E9DD8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50AB1-E168-47B1-8990-8ABF3DCC0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85B2-8B36-47EA-933C-C6DFFC1C2B2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FCCFE-5B06-479D-8CA7-C0ECFE5C0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C226B-25F4-4C7B-AC9B-C951A1DA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17E0-BB21-4E73-8205-35D81BD6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9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8001F-7E8F-469B-9A56-9BC4DE7ED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85B2-8B36-47EA-933C-C6DFFC1C2B2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9C6DC-5CAA-4790-99B9-6AEF1965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C108F-22B0-4C66-940A-405D316C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17E0-BB21-4E73-8205-35D81BD6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3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6A94F-FD3C-4C5D-93D5-F59BE2E04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6C756-43B8-49DA-BC79-3F9DDA283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720C2-6CCA-4850-9B9A-F6E95053F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D1F22-4F68-40F8-B7F8-440287452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85B2-8B36-47EA-933C-C6DFFC1C2B2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FA7FA-DE06-4E6B-9168-678D7E53A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BFDEF-3958-4348-A054-2111E8F5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17E0-BB21-4E73-8205-35D81BD6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6F31F-3CD5-47E5-821C-BFB39D12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0921C1-2FFA-4C76-B399-D1E1FEF16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EC8A9-20F5-4AEC-93D4-94E365653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E4B51-5CD1-4522-A89F-C5F517197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85B2-8B36-47EA-933C-C6DFFC1C2B2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00290-B10E-4196-979E-6AA0EC2F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008C3-3DA8-47CF-85AE-C5A3A645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17E0-BB21-4E73-8205-35D81BD6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8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3D2F77-912D-4EB5-91C0-1E631915E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4A2BF-E438-4011-B770-0AD5B3250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F7D46-A63A-49A8-A826-CBF105284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85B2-8B36-47EA-933C-C6DFFC1C2B2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61DB0-5786-47B4-A20E-883D6F148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9A8EC-E579-4F8C-A5F7-19C94BBEF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317E0-BB21-4E73-8205-35D81BD6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osangeles@scdd.c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785B-8491-4D49-A34C-8A8F3F835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9" y="1915956"/>
            <a:ext cx="11900192" cy="2251310"/>
          </a:xfrm>
        </p:spPr>
        <p:txBody>
          <a:bodyPr>
            <a:normAutofit/>
          </a:bodyPr>
          <a:lstStyle/>
          <a:p>
            <a:r>
              <a:rPr lang="en-US" sz="6600" b="1" cap="small" dirty="0">
                <a:latin typeface="Arial" panose="020B0604020202020204" pitchFamily="34" charset="0"/>
                <a:cs typeface="Arial" panose="020B0604020202020204" pitchFamily="34" charset="0"/>
              </a:rPr>
              <a:t>The Arc of Advocacy</a:t>
            </a:r>
            <a:br>
              <a:rPr lang="en-US" sz="6600" b="1" cap="sm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6600" b="1" cap="small" dirty="0">
                <a:latin typeface="Arial" panose="020B0604020202020204" pitchFamily="34" charset="0"/>
                <a:cs typeface="Arial" panose="020B0604020202020204" pitchFamily="34" charset="0"/>
              </a:rPr>
              <a:t>La evolución de la abogacía</a:t>
            </a:r>
            <a:endParaRPr lang="es-MX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63089-A897-44C1-8140-5872B2E7D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" y="0"/>
            <a:ext cx="5974081" cy="1693766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3075569-4F4A-497E-9AD3-56E5B26B1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338453"/>
              </p:ext>
            </p:extLst>
          </p:nvPr>
        </p:nvGraphicFramePr>
        <p:xfrm>
          <a:off x="121919" y="4876801"/>
          <a:ext cx="11900192" cy="1715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9373">
                  <a:extLst>
                    <a:ext uri="{9D8B030D-6E8A-4147-A177-3AD203B41FA5}">
                      <a16:colId xmlns:a16="http://schemas.microsoft.com/office/drawing/2014/main" val="3691090800"/>
                    </a:ext>
                  </a:extLst>
                </a:gridCol>
                <a:gridCol w="6370819">
                  <a:extLst>
                    <a:ext uri="{9D8B030D-6E8A-4147-A177-3AD203B41FA5}">
                      <a16:colId xmlns:a16="http://schemas.microsoft.com/office/drawing/2014/main" val="2941223664"/>
                    </a:ext>
                  </a:extLst>
                </a:gridCol>
              </a:tblGrid>
              <a:tr h="4961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Christofer Arroyo, Manager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Guadalupe Nolasco,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Promotora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69101"/>
                  </a:ext>
                </a:extLst>
              </a:tr>
              <a:tr h="1197626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SCDD Los Angeles Regional Office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Angeles County Dept. of Mental Health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879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37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128" y="1750933"/>
            <a:ext cx="10643017" cy="1315191"/>
          </a:xfrm>
        </p:spPr>
        <p:txBody>
          <a:bodyPr>
            <a:noAutofit/>
          </a:bodyPr>
          <a:lstStyle/>
          <a:p>
            <a:r>
              <a:rPr lang="en-US" sz="4000" b="1" cap="small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br>
              <a:rPr lang="en-US" sz="4000" b="1" cap="sm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cap="small" dirty="0">
                <a:latin typeface="Arial" panose="020B0604020202020204" pitchFamily="34" charset="0"/>
                <a:cs typeface="Arial" panose="020B0604020202020204" pitchFamily="34" charset="0"/>
              </a:rPr>
              <a:t>Thank you for having us!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1673" y="3123291"/>
            <a:ext cx="8543926" cy="915144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feel free to join our email newsletter list by contacting us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losangeles@scdd.ca.gov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Thank you again!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09800" y="4373259"/>
            <a:ext cx="7772400" cy="1315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cap="small" dirty="0">
                <a:latin typeface="Arial" panose="020B0604020202020204" pitchFamily="34" charset="0"/>
                <a:cs typeface="Arial" panose="020B0604020202020204" pitchFamily="34" charset="0"/>
              </a:rPr>
              <a:t>¿Preguntas?</a:t>
            </a:r>
            <a:br>
              <a:rPr lang="es-MX" sz="4000" b="1" cap="sm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b="1" cap="small" dirty="0">
                <a:latin typeface="Arial" panose="020B0604020202020204" pitchFamily="34" charset="0"/>
                <a:cs typeface="Arial" panose="020B0604020202020204" pitchFamily="34" charset="0"/>
              </a:rPr>
              <a:t>!Gracias por invitarnos!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85655" y="5688450"/>
            <a:ext cx="10020690" cy="915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favor, siéntase libre de unirse a nuestra lista de correo electrónico contactándonos a: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losangeles@scdd.ca.gov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¡Gracias de nuevo!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D7ABDB-69A7-4B5E-B337-15C9CCA35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9" y="0"/>
            <a:ext cx="5974081" cy="16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9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B29B-C861-4145-AD3E-013776E8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96" y="189655"/>
            <a:ext cx="9359248" cy="1501034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Arc of Advocacy?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¿Que es la evolución de abogacía?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EE1D-5554-4FD3-94FE-85EC5E7E5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397" y="1825625"/>
            <a:ext cx="5712501" cy="480002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Our work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Technical assistance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Capacity building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Systemic change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Ripple effects and the lever that moves the world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F882C-4C49-4D6B-B0DA-E3E2B7E31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101" y="1825624"/>
            <a:ext cx="5712501" cy="4800027"/>
          </a:xfrm>
        </p:spPr>
        <p:txBody>
          <a:bodyPr/>
          <a:lstStyle/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Nuestro trabajo</a:t>
            </a:r>
          </a:p>
          <a:p>
            <a:pPr lvl="1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Ayuda técnica</a:t>
            </a:r>
          </a:p>
          <a:p>
            <a:pPr lvl="1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Desarrollando capacidad</a:t>
            </a:r>
          </a:p>
          <a:p>
            <a:pPr lvl="1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Cambio sistémico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Efectos dominó y la palanca que mueve el mundo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DD Logo">
            <a:extLst>
              <a:ext uri="{FF2B5EF4-FFF2-40B4-BE49-F238E27FC236}">
                <a16:creationId xmlns:a16="http://schemas.microsoft.com/office/drawing/2014/main" id="{5539100B-28C9-4098-8D82-80E2151B9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644" y="51879"/>
            <a:ext cx="2517960" cy="163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A57F9F-8F30-4F72-9DE4-8DF398121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78" y="4683632"/>
            <a:ext cx="4969048" cy="1984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854048-2CA5-41B7-9876-6FE091813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280" y="4683632"/>
            <a:ext cx="3969424" cy="198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B29B-C861-4145-AD3E-013776E8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96" y="189655"/>
            <a:ext cx="9359248" cy="150103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Evolution of Advocacy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evolución de la abogacía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EE1D-5554-4FD3-94FE-85EC5E7E5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397" y="1825625"/>
            <a:ext cx="5712501" cy="480002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Needed information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General and specific questions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Trainings and TA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Capacity building!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Barriers, gaps, and injustices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Systemic change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Joining groups, creating groups, and recruit allies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F882C-4C49-4D6B-B0DA-E3E2B7E31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101" y="1825624"/>
            <a:ext cx="5712501" cy="4800027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Información necesitada</a:t>
            </a:r>
          </a:p>
          <a:p>
            <a:pPr lvl="1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Preguntas generales y específicas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Entrenamientos y AT</a:t>
            </a:r>
          </a:p>
          <a:p>
            <a:pPr lvl="1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¡Desarrollar capacidad!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Barreras, brechas e injusticias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Cambio sistémico</a:t>
            </a:r>
          </a:p>
          <a:p>
            <a:pPr lvl="1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Unirse a grupos, crear grupos, y reclutar aliados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DD Logo">
            <a:extLst>
              <a:ext uri="{FF2B5EF4-FFF2-40B4-BE49-F238E27FC236}">
                <a16:creationId xmlns:a16="http://schemas.microsoft.com/office/drawing/2014/main" id="{5539100B-28C9-4098-8D82-80E2151B9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644" y="51879"/>
            <a:ext cx="2517960" cy="163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8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B29B-C861-4145-AD3E-013776E8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96" y="189655"/>
            <a:ext cx="9359248" cy="150103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Lived Experience – Guadalupe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experiencia vivida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Guadalupe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EE1D-5554-4FD3-94FE-85EC5E7E5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397" y="1825625"/>
            <a:ext cx="5712501" cy="4800026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Experiences with special education, regional center, and other systems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Learning about SCDD and first experiences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Trainings and TA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Accessing resources – due process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Parent support group experience – member and founder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F882C-4C49-4D6B-B0DA-E3E2B7E31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101" y="1825624"/>
            <a:ext cx="5712501" cy="4800027"/>
          </a:xfrm>
        </p:spPr>
        <p:txBody>
          <a:bodyPr>
            <a:normAutofit lnSpcReduction="10000"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Experiencias con educación especial, centro regional y otros sistemas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Aprendiendo sobre SCDD y primeras experiencias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Entrenamientos y AT</a:t>
            </a:r>
          </a:p>
          <a:p>
            <a:pPr lvl="1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Accediendo a recursos – proceso legal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Experiencia en grupos de apoyo para padres –  miembro y fundador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DD Logo">
            <a:extLst>
              <a:ext uri="{FF2B5EF4-FFF2-40B4-BE49-F238E27FC236}">
                <a16:creationId xmlns:a16="http://schemas.microsoft.com/office/drawing/2014/main" id="{5539100B-28C9-4098-8D82-80E2151B9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644" y="51879"/>
            <a:ext cx="2517960" cy="163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46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B29B-C861-4145-AD3E-013776E8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96" y="189655"/>
            <a:ext cx="9359248" cy="150103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Lived Experience – Guadalupe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experiencia vivida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Guadalupe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EE1D-5554-4FD3-94FE-85EC5E7E5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397" y="1825625"/>
            <a:ext cx="5712501" cy="480002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Experience with systemic change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Legislative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Regional center committees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Personal evolution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Current endeavors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F882C-4C49-4D6B-B0DA-E3E2B7E31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101" y="1825624"/>
            <a:ext cx="5712501" cy="4800027"/>
          </a:xfrm>
        </p:spPr>
        <p:txBody>
          <a:bodyPr/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Experiencia con el cambio sistémico</a:t>
            </a:r>
          </a:p>
          <a:p>
            <a:pPr lvl="1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Legislativo</a:t>
            </a:r>
          </a:p>
          <a:p>
            <a:pPr lvl="1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Comités de centro regional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Evolución personal</a:t>
            </a:r>
          </a:p>
          <a:p>
            <a:pPr lvl="1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Esfuerzos actuales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DD Logo">
            <a:extLst>
              <a:ext uri="{FF2B5EF4-FFF2-40B4-BE49-F238E27FC236}">
                <a16:creationId xmlns:a16="http://schemas.microsoft.com/office/drawing/2014/main" id="{5539100B-28C9-4098-8D82-80E2151B9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644" y="51879"/>
            <a:ext cx="2517960" cy="163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171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B29B-C861-4145-AD3E-013776E8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96" y="189655"/>
            <a:ext cx="9359248" cy="150103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Strategies for Systemic Change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Las estrategias para cambios sistémicos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EE1D-5554-4FD3-94FE-85EC5E7E5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397" y="1825625"/>
            <a:ext cx="5712501" cy="480002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SCDD trainings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Facilitate meetings with leaders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Share information about opportunities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Educate on the hot topics of the day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Tips on advocacy and how to grow groups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F882C-4C49-4D6B-B0DA-E3E2B7E31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101" y="1825624"/>
            <a:ext cx="5712501" cy="4800027"/>
          </a:xfrm>
        </p:spPr>
        <p:txBody>
          <a:bodyPr>
            <a:normAutofit/>
          </a:bodyPr>
          <a:lstStyle/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Entrenamientos de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SCDD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Facilitar reuniones con los líderes</a:t>
            </a:r>
          </a:p>
          <a:p>
            <a:pPr lvl="1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Compartir información sobre oportunidades</a:t>
            </a:r>
          </a:p>
          <a:p>
            <a:pPr lvl="1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Educar sobre los temas candentes del día</a:t>
            </a:r>
          </a:p>
          <a:p>
            <a:pPr lvl="1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Consejos sobre abogacía y cómo crecer los grupos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DD Logo">
            <a:extLst>
              <a:ext uri="{FF2B5EF4-FFF2-40B4-BE49-F238E27FC236}">
                <a16:creationId xmlns:a16="http://schemas.microsoft.com/office/drawing/2014/main" id="{5539100B-28C9-4098-8D82-80E2151B9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644" y="51879"/>
            <a:ext cx="2517960" cy="163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22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B29B-C861-4145-AD3E-013776E8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96" y="189655"/>
            <a:ext cx="9359248" cy="150103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Las estrategias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EE1D-5554-4FD3-94FE-85EC5E7E5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397" y="1825625"/>
            <a:ext cx="5712501" cy="480002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Cultural sensitivity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Teach the lingo and jargon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Ensure cultural and linguistic competency and capacity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Engage communities natively if at all possible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Lived experience – how SCDD made me feel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F882C-4C49-4D6B-B0DA-E3E2B7E31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101" y="1825624"/>
            <a:ext cx="5712501" cy="4800027"/>
          </a:xfrm>
        </p:spPr>
        <p:txBody>
          <a:bodyPr>
            <a:normAutofit fontScale="92500" lnSpcReduction="10000"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CONFIANZA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Sensibilidad cultural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Enseñar el lenguaje técnico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Garantizar la competencia y la capacidad cultural y lingüística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Involucrar a las comunidades en su idioma nativo si es posible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Experiencia vivida: cómo me hizo sentir SCDD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DD Logo">
            <a:extLst>
              <a:ext uri="{FF2B5EF4-FFF2-40B4-BE49-F238E27FC236}">
                <a16:creationId xmlns:a16="http://schemas.microsoft.com/office/drawing/2014/main" id="{5539100B-28C9-4098-8D82-80E2151B9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644" y="51879"/>
            <a:ext cx="2517960" cy="163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36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B29B-C861-4145-AD3E-013776E8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96" y="189655"/>
            <a:ext cx="9359248" cy="150103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Los resultados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EE1D-5554-4FD3-94FE-85EC5E7E5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397" y="1825625"/>
            <a:ext cx="5712501" cy="48000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Many, many more active self- and family-advocate leaders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more knowledgeable constituency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more support group options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people to make systemic change and participate in capacity building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perspective of lived experience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F882C-4C49-4D6B-B0DA-E3E2B7E31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101" y="1825624"/>
            <a:ext cx="5712501" cy="4800027"/>
          </a:xfrm>
        </p:spPr>
        <p:txBody>
          <a:bodyPr>
            <a:normAutofit fontScale="85000" lnSpcReduction="20000"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Muchos, muchos más líderes activos que son autodefensores y miembros de familia</a:t>
            </a:r>
          </a:p>
          <a:p>
            <a:pPr lvl="1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Socios!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Una circunscripción más informada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Muchas más opciones de grupos de apoyo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Más personas para hacer un cambio sistémico y participar en el desarrollo de capacidad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La perspectiva de la experiencia vivida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DD Logo">
            <a:extLst>
              <a:ext uri="{FF2B5EF4-FFF2-40B4-BE49-F238E27FC236}">
                <a16:creationId xmlns:a16="http://schemas.microsoft.com/office/drawing/2014/main" id="{5539100B-28C9-4098-8D82-80E2151B9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644" y="51879"/>
            <a:ext cx="2517960" cy="163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029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B29B-C861-4145-AD3E-013776E8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96" y="189655"/>
            <a:ext cx="9359248" cy="150103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Los próximos pasos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EE1D-5554-4FD3-94FE-85EC5E7E5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397" y="1825625"/>
            <a:ext cx="5712501" cy="480002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Continue developing leaders and supporting groups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Cultural competence is a process, not a training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Self-assessments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Nuanced translation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Listen, listen, listen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Share, share, share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Support the evolution of individuals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F882C-4C49-4D6B-B0DA-E3E2B7E31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4"/>
            <a:ext cx="5938603" cy="4800027"/>
          </a:xfrm>
        </p:spPr>
        <p:txBody>
          <a:bodyPr>
            <a:normAutofit fontScale="92500" lnSpcReduction="10000"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Continuar desarrollando líderes y grupos de apoyo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La competencia cultural es un proceso, no un entrenamiento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Autoevaluaciones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Traducción matizada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Escuche, escuche, escuche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Comparta, comparta, comparta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Apoyar la evolución de las personas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DD Logo">
            <a:extLst>
              <a:ext uri="{FF2B5EF4-FFF2-40B4-BE49-F238E27FC236}">
                <a16:creationId xmlns:a16="http://schemas.microsoft.com/office/drawing/2014/main" id="{5539100B-28C9-4098-8D82-80E2151B9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644" y="51879"/>
            <a:ext cx="2517960" cy="163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2CCADC-AD6A-41AB-B8EC-5D96F17F7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86" y="3429000"/>
            <a:ext cx="1735114" cy="20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07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575</Words>
  <Application>Microsoft Office PowerPoint</Application>
  <PresentationFormat>Widescreen</PresentationFormat>
  <Paragraphs>111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Arc of Advocacy La evolución de la abogacía</vt:lpstr>
      <vt:lpstr>What Is the Arc of Advocacy? ¿Que es la evolución de abogacía?</vt:lpstr>
      <vt:lpstr>Evolution of Advocacy La evolución de la abogacía</vt:lpstr>
      <vt:lpstr>Lived Experience – Guadalupe La experiencia vivida – Guadalupe</vt:lpstr>
      <vt:lpstr>Lived Experience – Guadalupe La experiencia vivida – Guadalupe</vt:lpstr>
      <vt:lpstr>Strategies for Systemic Change Las estrategias para cambios sistémicos</vt:lpstr>
      <vt:lpstr>Strategies Las estrategias</vt:lpstr>
      <vt:lpstr>Outcomes Los resultados</vt:lpstr>
      <vt:lpstr>Next Steps Los próximos pasos</vt:lpstr>
      <vt:lpstr>Questions? Thank you for having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Arroyo, Christofer@SCDD</dc:creator>
  <cp:lastModifiedBy>Arroyo, Christofer@SCDD</cp:lastModifiedBy>
  <cp:revision>36</cp:revision>
  <dcterms:created xsi:type="dcterms:W3CDTF">2022-11-09T23:54:33Z</dcterms:created>
  <dcterms:modified xsi:type="dcterms:W3CDTF">2022-11-28T22:02:52Z</dcterms:modified>
</cp:coreProperties>
</file>