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6" r:id="rId6"/>
  </p:sldMasterIdLst>
  <p:notesMasterIdLst>
    <p:notesMasterId r:id="rId43"/>
  </p:notesMasterIdLst>
  <p:sldIdLst>
    <p:sldId id="274" r:id="rId7"/>
    <p:sldId id="297" r:id="rId8"/>
    <p:sldId id="275" r:id="rId9"/>
    <p:sldId id="317" r:id="rId10"/>
    <p:sldId id="337" r:id="rId11"/>
    <p:sldId id="338" r:id="rId12"/>
    <p:sldId id="260" r:id="rId13"/>
    <p:sldId id="283" r:id="rId14"/>
    <p:sldId id="262" r:id="rId15"/>
    <p:sldId id="263" r:id="rId16"/>
    <p:sldId id="264" r:id="rId17"/>
    <p:sldId id="265" r:id="rId18"/>
    <p:sldId id="266" r:id="rId19"/>
    <p:sldId id="285" r:id="rId20"/>
    <p:sldId id="277" r:id="rId21"/>
    <p:sldId id="280" r:id="rId22"/>
    <p:sldId id="271" r:id="rId23"/>
    <p:sldId id="278" r:id="rId24"/>
    <p:sldId id="272" r:id="rId25"/>
    <p:sldId id="268" r:id="rId26"/>
    <p:sldId id="287" r:id="rId27"/>
    <p:sldId id="269" r:id="rId28"/>
    <p:sldId id="288" r:id="rId29"/>
    <p:sldId id="279" r:id="rId30"/>
    <p:sldId id="339" r:id="rId31"/>
    <p:sldId id="259" r:id="rId32"/>
    <p:sldId id="281" r:id="rId33"/>
    <p:sldId id="282" r:id="rId34"/>
    <p:sldId id="340" r:id="rId35"/>
    <p:sldId id="291" r:id="rId36"/>
    <p:sldId id="292" r:id="rId37"/>
    <p:sldId id="293" r:id="rId38"/>
    <p:sldId id="294" r:id="rId39"/>
    <p:sldId id="295" r:id="rId40"/>
    <p:sldId id="296" r:id="rId41"/>
    <p:sldId id="2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in, Riana@SCDD" initials="HR" lastIdx="4" clrIdx="0">
    <p:extLst>
      <p:ext uri="{19B8F6BF-5375-455C-9EA6-DF929625EA0E}">
        <p15:presenceInfo xmlns:p15="http://schemas.microsoft.com/office/powerpoint/2012/main" userId="S::riana.hardin@scdd.ca.gov::35812746-5790-472d-bc7c-dde86a9b87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1"/>
    <p:restoredTop sz="68697" autoAdjust="0"/>
  </p:normalViewPr>
  <p:slideViewPr>
    <p:cSldViewPr snapToGrid="0" snapToObjects="1">
      <p:cViewPr varScale="1">
        <p:scale>
          <a:sx n="75" d="100"/>
          <a:sy n="75" d="100"/>
        </p:scale>
        <p:origin x="1590"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ad, Rihana@SCDD" userId="ba22d33f-4e7e-44d5-a304-3d4e3739143a" providerId="ADAL" clId="{ADFCB752-B6D3-48D4-8B6C-E0009E927658}"/>
    <pc:docChg chg="modSld">
      <pc:chgData name="Ahmad, Rihana@SCDD" userId="ba22d33f-4e7e-44d5-a304-3d4e3739143a" providerId="ADAL" clId="{ADFCB752-B6D3-48D4-8B6C-E0009E927658}" dt="2022-06-09T23:52:35.554" v="5" actId="20577"/>
      <pc:docMkLst>
        <pc:docMk/>
      </pc:docMkLst>
      <pc:sldChg chg="modNotesTx">
        <pc:chgData name="Ahmad, Rihana@SCDD" userId="ba22d33f-4e7e-44d5-a304-3d4e3739143a" providerId="ADAL" clId="{ADFCB752-B6D3-48D4-8B6C-E0009E927658}" dt="2022-06-09T23:52:35.554" v="5" actId="20577"/>
        <pc:sldMkLst>
          <pc:docMk/>
          <pc:sldMk cId="776073618"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3069E-B9BB-3143-A1BE-23A28D61E1C2}"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8A8E7-0ADA-9F4B-B0A9-B927C53EDFE2}" type="slidenum">
              <a:rPr lang="en-US" smtClean="0"/>
              <a:t>‹#›</a:t>
            </a:fld>
            <a:endParaRPr lang="en-US"/>
          </a:p>
        </p:txBody>
      </p:sp>
    </p:spTree>
    <p:extLst>
      <p:ext uri="{BB962C8B-B14F-4D97-AF65-F5344CB8AC3E}">
        <p14:creationId xmlns:p14="http://schemas.microsoft.com/office/powerpoint/2010/main" val="56124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13B5C6DF-73EB-CE41-A597-CD4474C7B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E495F88A-AAE2-2B4E-B17E-D7511E26DC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7" name="Slide Number Placeholder 3">
            <a:extLst>
              <a:ext uri="{FF2B5EF4-FFF2-40B4-BE49-F238E27FC236}">
                <a16:creationId xmlns:a16="http://schemas.microsoft.com/office/drawing/2014/main" id="{97566B2F-4978-D24D-820C-59DE51C61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B9508A1-080B-D842-AAE1-A58819522A2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41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NON-ALLOWABLE Expenses include:  </a:t>
            </a:r>
            <a:r>
              <a:rPr lang="en-US" sz="1600" dirty="0"/>
              <a:t>Purchasing property, childcare vouchers, food, motor vehicles, computers without prior approval from SCDD, equipment on a car or facility that cannot be removed after the project period, and travel outside of California.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 common mistake by applicants is to include food and beverages in their budgets. Neither of them are allowable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If you have any questions about the allowable or non-allowable costs, contact the SCDD Contract Analyst, Kristie Allensworth. Her contact information is listed on the RFP.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171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your application you are asked to identify whether your project will serve a Poverty or Non-Poverty County as defined by the Federal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Poverty Area is when 20% or more of the population lives below the poverty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Exhibit A is a document provided with the RFP that lists all CA counties by their poverty level.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in Alameda County, 12% of the population lives below the poverty level; therefore this county is considered </a:t>
            </a:r>
            <a:r>
              <a:rPr lang="en-US" sz="1200" b="1" kern="1200" dirty="0">
                <a:solidFill>
                  <a:schemeClr val="tx1"/>
                </a:solidFill>
                <a:effectLst/>
                <a:latin typeface="+mn-lt"/>
                <a:ea typeface="+mn-ea"/>
                <a:cs typeface="+mn-cs"/>
              </a:rPr>
              <a:t>a NON-POVERTY AREA.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Merced County, 24% live below the poverty level; therefore, the population is considered to be living in a </a:t>
            </a:r>
            <a:r>
              <a:rPr lang="en-US" sz="1200" b="1" kern="1200" dirty="0">
                <a:solidFill>
                  <a:schemeClr val="tx1"/>
                </a:solidFill>
                <a:effectLst/>
                <a:latin typeface="+mn-lt"/>
                <a:ea typeface="+mn-ea"/>
                <a:cs typeface="+mn-cs"/>
              </a:rPr>
              <a:t>POVERTY AREA.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0190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 will use the  information about the poverty level in the county you will serve in two ways. </a:t>
            </a:r>
          </a:p>
          <a:p>
            <a:r>
              <a:rPr lang="en-US" sz="1600" dirty="0"/>
              <a:t>First, to describe your target population in the project narrative and </a:t>
            </a:r>
          </a:p>
          <a:p>
            <a:endParaRPr lang="en-US" sz="1600" dirty="0"/>
          </a:p>
          <a:p>
            <a:r>
              <a:rPr lang="en-US" sz="1600" dirty="0"/>
              <a:t>Second in your budget to calculate the match for the total cost of the project. We will now discuss  Matching Funds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292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define Matching Funds and how to calculate them. We then use an example  to show you how to verify if you have budgeted the correct amount of funds.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6722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Simply put, the ‘match’ is a portion of the costs that you or your collaborators are required to contribute toward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One reason the government likes to include matching funds, is so that you are thinking about how you will sustain the project past the life of the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127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have the option of providing a cash match or in-kind contribution to meet the requirements of the match.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cash match or in-kind match may come from you or one of your collaborating partners.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cash match </a:t>
            </a:r>
            <a:r>
              <a:rPr lang="en-US" sz="1200" kern="1200" dirty="0">
                <a:solidFill>
                  <a:schemeClr val="tx1"/>
                </a:solidFill>
                <a:effectLst/>
                <a:latin typeface="+mn-lt"/>
                <a:ea typeface="+mn-ea"/>
                <a:cs typeface="+mn-cs"/>
              </a:rPr>
              <a:t>is an actual </a:t>
            </a:r>
            <a:r>
              <a:rPr lang="en-US" sz="1200" b="1" kern="1200" dirty="0">
                <a:solidFill>
                  <a:schemeClr val="tx1"/>
                </a:solidFill>
                <a:effectLst/>
                <a:latin typeface="+mn-lt"/>
                <a:ea typeface="+mn-ea"/>
                <a:cs typeface="+mn-cs"/>
              </a:rPr>
              <a:t>cash</a:t>
            </a:r>
            <a:r>
              <a:rPr lang="en-US" sz="1200" kern="1200" dirty="0">
                <a:solidFill>
                  <a:schemeClr val="tx1"/>
                </a:solidFill>
                <a:effectLst/>
                <a:latin typeface="+mn-lt"/>
                <a:ea typeface="+mn-ea"/>
                <a:cs typeface="+mn-cs"/>
              </a:rPr>
              <a:t> contribution. Something that is paying paid for such as staff time, supplies, or services.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In-kind</a:t>
            </a:r>
            <a:r>
              <a:rPr lang="en-US" sz="1200" kern="1200" dirty="0">
                <a:solidFill>
                  <a:schemeClr val="tx1"/>
                </a:solidFill>
                <a:effectLst/>
                <a:latin typeface="+mn-lt"/>
                <a:ea typeface="+mn-ea"/>
                <a:cs typeface="+mn-cs"/>
              </a:rPr>
              <a:t> is a non-cash match, such as personnel, goods or services that are donated toward the work of the project and measured in terms of their value.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does the match come from? What Is included in either a cash or in-kind match. These are the questions we will now answer.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945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600" dirty="0"/>
              <a:t>Your match may include:</a:t>
            </a:r>
          </a:p>
          <a:p>
            <a:pPr lvl="1">
              <a:buFont typeface="Wingdings" pitchFamily="2" charset="2"/>
              <a:buChar char="ü"/>
            </a:pPr>
            <a:r>
              <a:rPr lang="en-US" sz="1600" dirty="0"/>
              <a:t>Non-federal public or private funds</a:t>
            </a:r>
          </a:p>
          <a:p>
            <a:pPr lvl="1">
              <a:buFont typeface="Wingdings" pitchFamily="2" charset="2"/>
              <a:buChar char="ü"/>
            </a:pPr>
            <a:r>
              <a:rPr lang="en-US" sz="1600" dirty="0"/>
              <a:t>Funds that are not used as a match for other federal grants and</a:t>
            </a:r>
          </a:p>
          <a:p>
            <a:pPr lvl="1">
              <a:buFont typeface="Wingdings" pitchFamily="2" charset="2"/>
              <a:buChar char="ü"/>
            </a:pPr>
            <a:r>
              <a:rPr lang="en-US" sz="1600" dirty="0"/>
              <a:t>Can be in the form of either Cash or In-Kind  </a:t>
            </a:r>
          </a:p>
          <a:p>
            <a:endParaRPr lang="en-US" dirty="0"/>
          </a:p>
          <a:p>
            <a:r>
              <a:rPr lang="en-US" dirty="0"/>
              <a:t>We will now describe Cash and In-Kind Support in more detail</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4378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Cash is the the most common and easiest way to keep track of a match.</a:t>
            </a:r>
          </a:p>
          <a:p>
            <a:pPr marL="0" indent="0">
              <a:buNone/>
            </a:pPr>
            <a:endParaRPr lang="en-US" sz="1600" dirty="0"/>
          </a:p>
          <a:p>
            <a:pPr marL="0" indent="0">
              <a:buNone/>
            </a:pPr>
            <a:r>
              <a:rPr lang="en-US" sz="1600" dirty="0"/>
              <a:t>A </a:t>
            </a:r>
            <a:r>
              <a:rPr lang="en-US" sz="1600" b="1" dirty="0"/>
              <a:t>cash match</a:t>
            </a:r>
            <a:r>
              <a:rPr lang="en-US" sz="1600" dirty="0"/>
              <a:t> is an actual </a:t>
            </a:r>
            <a:r>
              <a:rPr lang="en-US" sz="1600" b="1" dirty="0"/>
              <a:t>cash</a:t>
            </a:r>
            <a:r>
              <a:rPr lang="en-US" sz="1600" dirty="0"/>
              <a:t> contribution from:</a:t>
            </a:r>
          </a:p>
          <a:p>
            <a:pPr marL="628650" lvl="1" indent="-171450">
              <a:buFont typeface="Arial" panose="020B0604020202020204" pitchFamily="34" charset="0"/>
              <a:buChar char="•"/>
            </a:pPr>
            <a:r>
              <a:rPr lang="en-US" sz="1600" dirty="0"/>
              <a:t>Your own funds, from a donation or collaborator on the project.</a:t>
            </a:r>
          </a:p>
          <a:p>
            <a:pPr marL="628650" lvl="1" indent="-171450">
              <a:buFont typeface="Arial" panose="020B0604020202020204" pitchFamily="34" charset="0"/>
              <a:buChar char="•"/>
            </a:pPr>
            <a:r>
              <a:rPr lang="en-US" sz="1600" dirty="0"/>
              <a:t>You may also use Funds from another grant source that allows you to use their funds as a match</a:t>
            </a:r>
          </a:p>
          <a:p>
            <a:pPr marL="628650" lvl="1" indent="-171450">
              <a:buFont typeface="Arial" panose="020B0604020202020204" pitchFamily="34" charset="0"/>
              <a:buChar char="•"/>
            </a:pPr>
            <a:endParaRPr lang="en-US" sz="1600" dirty="0"/>
          </a:p>
          <a:p>
            <a:pPr marL="628650" lvl="1" indent="-171450">
              <a:buFont typeface="Arial" panose="020B0604020202020204" pitchFamily="34" charset="0"/>
              <a:buChar char="•"/>
            </a:pPr>
            <a:r>
              <a:rPr lang="en-US" sz="1600" dirty="0"/>
              <a:t>Please note, you may NOT use other federal grant  funds as a match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636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a:t>
            </a:r>
            <a:r>
              <a:rPr lang="en-US" sz="1200" b="1" kern="1200" dirty="0">
                <a:solidFill>
                  <a:schemeClr val="tx1"/>
                </a:solidFill>
                <a:effectLst/>
                <a:latin typeface="+mn-lt"/>
                <a:ea typeface="+mn-ea"/>
                <a:cs typeface="+mn-cs"/>
              </a:rPr>
              <a:t>kind match </a:t>
            </a:r>
            <a:r>
              <a:rPr lang="en-US" sz="1200" kern="1200" dirty="0">
                <a:solidFill>
                  <a:schemeClr val="tx1"/>
                </a:solidFill>
                <a:effectLst/>
                <a:latin typeface="+mn-lt"/>
                <a:ea typeface="+mn-ea"/>
                <a:cs typeface="+mn-cs"/>
              </a:rPr>
              <a:t>contributions typically come from the grantee organization or collaborators as staff or volunteer time, goods or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Goods would be items that you will use during the project year – such as office supplies.  </a:t>
            </a:r>
          </a:p>
          <a:p>
            <a:r>
              <a:rPr lang="en-US" sz="1200" kern="1200" dirty="0">
                <a:solidFill>
                  <a:schemeClr val="tx1"/>
                </a:solidFill>
                <a:effectLst/>
                <a:latin typeface="+mn-lt"/>
                <a:ea typeface="+mn-ea"/>
                <a:cs typeface="+mn-cs"/>
              </a:rPr>
              <a:t>Services could be from a translator or graphic designer.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in-kind match may include such things as the value of donated space that you use for your project or  travel costs to and from meetings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have to estimate the cost of in-kind items. For example, if you are using volunteers, you estimate the average amount of money that would be paid for someone doing that job.</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13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To determine the amount of support you are required to provide you first need to know whether or not your project serves a Poverty or Non Poverty Area.</a:t>
            </a:r>
          </a:p>
          <a:p>
            <a:endParaRPr lang="en-US" sz="1600" dirty="0"/>
          </a:p>
          <a:p>
            <a:r>
              <a:rPr lang="en-US" sz="1600" dirty="0"/>
              <a:t>We discussed how to use Exhibit A to find this information. </a:t>
            </a:r>
            <a:endParaRPr lang="en-US" sz="1600" dirty="0">
              <a:solidFill>
                <a:schemeClr val="tx1"/>
              </a:solidFill>
            </a:endParaRPr>
          </a:p>
          <a:p>
            <a:endParaRPr lang="en-US" sz="1600" dirty="0">
              <a:solidFill>
                <a:srgbClr val="FFFFFF"/>
              </a:solidFill>
            </a:endParaRPr>
          </a:p>
          <a:p>
            <a:r>
              <a:rPr lang="en-US" sz="1600" dirty="0">
                <a:solidFill>
                  <a:srgbClr val="FFFFFF"/>
                </a:solidFill>
              </a:rPr>
              <a:t>You are responsible for a 15% Match if you serve a Poverty Area and 25% in a Non-Poverty Area.</a:t>
            </a:r>
          </a:p>
          <a:p>
            <a:r>
              <a:rPr lang="en-US" sz="1600" dirty="0">
                <a:solidFill>
                  <a:srgbClr val="FFFFFF"/>
                </a:solidFill>
              </a:rPr>
              <a:t> </a:t>
            </a:r>
          </a:p>
          <a:p>
            <a:r>
              <a:rPr lang="en-US" sz="1600" dirty="0">
                <a:solidFill>
                  <a:srgbClr val="FFFFFF"/>
                </a:solidFill>
              </a:rPr>
              <a:t>This percentage is calculated from the Total Project Costs.</a:t>
            </a:r>
          </a:p>
          <a:p>
            <a:endParaRPr lang="en-US" sz="1600" dirty="0">
              <a:solidFill>
                <a:srgbClr val="FFFFFF"/>
              </a:solidFill>
            </a:endParaRPr>
          </a:p>
          <a:p>
            <a:r>
              <a:rPr lang="en-US" sz="1600" dirty="0">
                <a:solidFill>
                  <a:srgbClr val="FFFFFF"/>
                </a:solidFill>
              </a:rPr>
              <a:t>What is the Total Project Cost? How is it Calculated?</a:t>
            </a:r>
          </a:p>
          <a:p>
            <a:endParaRPr lang="en-US" sz="1600" dirty="0"/>
          </a:p>
          <a:p>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744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787B7026-9E4E-4845-91F9-D04A3E519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450A0B8C-2B4E-7C48-8D48-3BB8399D29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are several frequently used acronyms or abbreviations in this training. Before we get started let’s briefly review them</a:t>
            </a:r>
          </a:p>
          <a:p>
            <a:endParaRPr lang="en-US" altLang="en-US" dirty="0"/>
          </a:p>
          <a:p>
            <a:r>
              <a:rPr lang="en-US" altLang="en-US" dirty="0"/>
              <a:t>We will refer to the California State Council on Developmental Disabilities as  SCDD</a:t>
            </a:r>
          </a:p>
          <a:p>
            <a:endParaRPr lang="en-US" altLang="en-US" dirty="0"/>
          </a:p>
          <a:p>
            <a:r>
              <a:rPr lang="en-US" altLang="en-US" dirty="0"/>
              <a:t>And the Request for Proposals as the RFP</a:t>
            </a:r>
          </a:p>
          <a:p>
            <a:endParaRPr lang="en-US" altLang="en-US" dirty="0"/>
          </a:p>
          <a:p>
            <a:endParaRPr lang="en-US" altLang="en-US" dirty="0"/>
          </a:p>
          <a:p>
            <a:endParaRPr lang="en-US" altLang="en-US" dirty="0"/>
          </a:p>
        </p:txBody>
      </p:sp>
      <p:sp>
        <p:nvSpPr>
          <p:cNvPr id="20483" name="Slide Number Placeholder 3">
            <a:extLst>
              <a:ext uri="{FF2B5EF4-FFF2-40B4-BE49-F238E27FC236}">
                <a16:creationId xmlns:a16="http://schemas.microsoft.com/office/drawing/2014/main" id="{4E878040-2112-0C4E-BFD3-35F0A45E5A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2FCB45-19E6-A844-91F8-86569FE7FC9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8824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Total Project Cost you add together  the amount of funds that you are requesting from SCDD and  the amount you are contributing in  matching funds. </a:t>
            </a:r>
          </a:p>
          <a:p>
            <a:endParaRPr lang="en-US" dirty="0"/>
          </a:p>
          <a:p>
            <a:r>
              <a:rPr lang="en-US" dirty="0"/>
              <a:t>As we previously stated, If you are serving a Non Poverty Area you are responsible for 25% of the Total Project Cost and for Poverty Areas 15%</a:t>
            </a:r>
          </a:p>
          <a:p>
            <a:endParaRPr lang="en-US" dirty="0"/>
          </a:p>
          <a:p>
            <a:r>
              <a:rPr lang="en-US" dirty="0"/>
              <a:t>To check if you provided the correct amount of  Matching Funds, you multiply the Total Project Costs by your required 15 or 25%. The result should equal the amount of dollars you had listed as Matching Funds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985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Total Project Cost you add together  the amount of funds that you are requesting from SCDD and  the amount you are contributing in  matching funds. </a:t>
            </a:r>
          </a:p>
          <a:p>
            <a:endParaRPr lang="en-US" dirty="0"/>
          </a:p>
          <a:p>
            <a:r>
              <a:rPr lang="en-US" dirty="0"/>
              <a:t>As we previously stated, If you are serving a Non-Poverty Area you are responsible for 25% of the Total Project Cost. For Poverty Area, provide 15%</a:t>
            </a:r>
          </a:p>
          <a:p>
            <a:endParaRPr lang="en-US" dirty="0"/>
          </a:p>
          <a:p>
            <a:r>
              <a:rPr lang="en-US" dirty="0"/>
              <a:t>To check if you provided the correct amount of  Matching Funds, you multiply the Total Project Costs by your required 15 or 25%. The result should equal the amount of dollars you had listed as Matching Funds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692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Total Project Cost you add together  the amount of funds that you are requesting from SCDD and  the amount you are contributing in  matching funds. </a:t>
            </a:r>
          </a:p>
          <a:p>
            <a:endParaRPr lang="en-US" dirty="0"/>
          </a:p>
          <a:p>
            <a:r>
              <a:rPr lang="en-US" dirty="0"/>
              <a:t>As we previously stated, If you are serving a Non Poverty Area you are responsible for 25% of the Total Project Cost and for Poverty Areas 15%</a:t>
            </a:r>
          </a:p>
          <a:p>
            <a:endParaRPr lang="en-US" dirty="0"/>
          </a:p>
          <a:p>
            <a:r>
              <a:rPr lang="en-US" dirty="0"/>
              <a:t>To check if you provided the correct amount of  Matching Funds, you multiply the Total Project Costs by your required 15 or 25%. The result should equal the amount of dollars you had listed as Matching Funds</a:t>
            </a:r>
          </a:p>
          <a:p>
            <a:endParaRPr lang="en-US" dirty="0"/>
          </a:p>
          <a:p>
            <a:endParaRPr lang="en-US" dirty="0"/>
          </a:p>
          <a:p>
            <a:r>
              <a:rPr lang="en-US" dirty="0"/>
              <a:t>Let’s look at an example  - the Ruby Red Organization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893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need to keep track of your in-kind or cash match </a:t>
            </a:r>
            <a:r>
              <a:rPr lang="en-US" sz="1200" dirty="0"/>
              <a:t>by using timesheets, receipts, etc.; and documenting reasonable costs for donated services and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SCDD expects that you will keep this information as part of your financial records. Should SCDD request to see this documentation, you will have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SCDD  Budget Detail Worksheet you are asked to state the source for your matching funds. Remember, matching funds cannot be from federal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discuss the Budget Detail Worksheet in the next section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452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discuss The Budget Detail Sheet. This worksheet  is a required form of the SCDD grant application and is included as an attachment with the RFP. In the RFP it is also called Budget Detail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8A61F-8644-1D4D-BF37-E96FED645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01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actual grant period for </a:t>
            </a:r>
            <a:r>
              <a:rPr lang="en-US" sz="1600" kern="1200">
                <a:solidFill>
                  <a:schemeClr val="tx1"/>
                </a:solidFill>
                <a:effectLst/>
                <a:latin typeface="+mn-lt"/>
                <a:ea typeface="+mn-ea"/>
                <a:cs typeface="+mn-cs"/>
              </a:rPr>
              <a:t>Cycle 45 </a:t>
            </a:r>
            <a:r>
              <a:rPr lang="en-US" sz="1600" kern="1200" dirty="0">
                <a:solidFill>
                  <a:schemeClr val="tx1"/>
                </a:solidFill>
                <a:effectLst/>
                <a:latin typeface="+mn-lt"/>
                <a:ea typeface="+mn-ea"/>
                <a:cs typeface="+mn-cs"/>
              </a:rPr>
              <a:t>is from October 1</a:t>
            </a:r>
            <a:r>
              <a:rPr lang="en-US" sz="1600" kern="1200">
                <a:solidFill>
                  <a:schemeClr val="tx1"/>
                </a:solidFill>
                <a:effectLst/>
                <a:latin typeface="+mn-lt"/>
                <a:ea typeface="+mn-ea"/>
                <a:cs typeface="+mn-cs"/>
              </a:rPr>
              <a:t>, 2022 </a:t>
            </a:r>
            <a:r>
              <a:rPr lang="en-US" sz="1600" kern="1200" dirty="0">
                <a:solidFill>
                  <a:schemeClr val="tx1"/>
                </a:solidFill>
                <a:effectLst/>
                <a:latin typeface="+mn-lt"/>
                <a:ea typeface="+mn-ea"/>
                <a:cs typeface="+mn-cs"/>
              </a:rPr>
              <a:t>through September 30</a:t>
            </a:r>
            <a:r>
              <a:rPr lang="en-US" sz="1600" kern="1200">
                <a:solidFill>
                  <a:schemeClr val="tx1"/>
                </a:solidFill>
                <a:effectLst/>
                <a:latin typeface="+mn-lt"/>
                <a:ea typeface="+mn-ea"/>
                <a:cs typeface="+mn-cs"/>
              </a:rPr>
              <a:t>, 2023. </a:t>
            </a:r>
            <a:r>
              <a:rPr lang="en-US" sz="1600" kern="1200" dirty="0">
                <a:solidFill>
                  <a:schemeClr val="tx1"/>
                </a:solidFill>
                <a:effectLst/>
                <a:latin typeface="+mn-lt"/>
                <a:ea typeface="+mn-ea"/>
                <a:cs typeface="+mn-cs"/>
              </a:rPr>
              <a:t>This is an example from Cycle 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Let’s review the different parts of the Grant Budget Detail Sheet.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There are 4 Columns along the top of the sheet from left to right, the CATEGORY OF EXPENSE, SCDD FUNDS, MATCHING FUNDS and TOTAL PROJECT COSTS.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The rows of the Budget Detail Sheet are organized into 3 sections Direct Costs, Indirect Costs, and Total Costs.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first section is for your direct costs. This section has 4 subsections (not every section may apply to your project proposal)</a:t>
            </a:r>
          </a:p>
          <a:p>
            <a:r>
              <a:rPr lang="en-US" sz="1600" kern="1200" dirty="0">
                <a:solidFill>
                  <a:schemeClr val="tx1"/>
                </a:solidFill>
                <a:effectLst/>
                <a:latin typeface="+mn-lt"/>
                <a:ea typeface="+mn-ea"/>
                <a:cs typeface="+mn-cs"/>
              </a:rPr>
              <a:t>Salaries and Wages, </a:t>
            </a:r>
          </a:p>
          <a:p>
            <a:r>
              <a:rPr lang="en-US" sz="1600" kern="1200" dirty="0">
                <a:solidFill>
                  <a:schemeClr val="tx1"/>
                </a:solidFill>
                <a:effectLst/>
                <a:latin typeface="+mn-lt"/>
                <a:ea typeface="+mn-ea"/>
                <a:cs typeface="+mn-cs"/>
              </a:rPr>
              <a:t>Employee Benefits, </a:t>
            </a:r>
          </a:p>
          <a:p>
            <a:r>
              <a:rPr lang="en-US" sz="1600" kern="1200" dirty="0">
                <a:solidFill>
                  <a:schemeClr val="tx1"/>
                </a:solidFill>
                <a:effectLst/>
                <a:latin typeface="+mn-lt"/>
                <a:ea typeface="+mn-ea"/>
                <a:cs typeface="+mn-cs"/>
              </a:rPr>
              <a:t>Consultant and Subcontract Services and </a:t>
            </a:r>
          </a:p>
          <a:p>
            <a:r>
              <a:rPr lang="en-US" sz="1600" kern="1200" dirty="0">
                <a:solidFill>
                  <a:schemeClr val="tx1"/>
                </a:solidFill>
                <a:effectLst/>
                <a:latin typeface="+mn-lt"/>
                <a:ea typeface="+mn-ea"/>
                <a:cs typeface="+mn-cs"/>
              </a:rPr>
              <a:t>Other Expenses</a:t>
            </a:r>
          </a:p>
          <a:p>
            <a:r>
              <a:rPr lang="en-US" sz="1600" kern="1200" dirty="0">
                <a:solidFill>
                  <a:schemeClr val="tx1"/>
                </a:solidFill>
                <a:effectLst/>
                <a:latin typeface="+mn-lt"/>
                <a:ea typeface="+mn-ea"/>
                <a:cs typeface="+mn-cs"/>
              </a:rPr>
              <a:t>Below these 4 subsections is a row for the Total Direct Costs by Funding Source - SCDD Grant Funds and Matching Funds and for the combined Total Project Costs.</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budget sheet automatically calculates the line item contents of the rows and columns except for the indirect costs. You will need to manually insert those dollars.</a:t>
            </a:r>
          </a:p>
          <a:p>
            <a:r>
              <a:rPr lang="en-US" sz="16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0112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Let’s take a look at 2 line-item expenses.</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Say that your project requires a training specialist. This would be a cost you would list under salary and wages.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You would list the functional title of the staff member, in this case a </a:t>
            </a:r>
            <a:r>
              <a:rPr lang="en-US" sz="1600" b="1" kern="1200" dirty="0">
                <a:solidFill>
                  <a:schemeClr val="tx1"/>
                </a:solidFill>
                <a:effectLst/>
                <a:latin typeface="+mn-lt"/>
                <a:ea typeface="+mn-ea"/>
                <a:cs typeface="+mn-cs"/>
              </a:rPr>
              <a:t>training specialist, </a:t>
            </a:r>
          </a:p>
          <a:p>
            <a:r>
              <a:rPr lang="en-US" sz="1600" kern="1200" dirty="0">
                <a:solidFill>
                  <a:schemeClr val="tx1"/>
                </a:solidFill>
                <a:effectLst/>
                <a:latin typeface="+mn-lt"/>
                <a:ea typeface="+mn-ea"/>
                <a:cs typeface="+mn-cs"/>
              </a:rPr>
              <a:t>the percent of time she will dedicate to the project -</a:t>
            </a:r>
            <a:r>
              <a:rPr lang="en-US" sz="1600" b="1" kern="1200" dirty="0">
                <a:solidFill>
                  <a:schemeClr val="tx1"/>
                </a:solidFill>
                <a:effectLst/>
                <a:latin typeface="+mn-lt"/>
                <a:ea typeface="+mn-ea"/>
                <a:cs typeface="+mn-cs"/>
              </a:rPr>
              <a:t>25% </a:t>
            </a:r>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And her total annual salary of </a:t>
            </a:r>
            <a:r>
              <a:rPr lang="en-US" sz="1600" b="1" kern="1200" dirty="0">
                <a:solidFill>
                  <a:schemeClr val="tx1"/>
                </a:solidFill>
                <a:effectLst/>
                <a:latin typeface="+mn-lt"/>
                <a:ea typeface="+mn-ea"/>
                <a:cs typeface="+mn-cs"/>
              </a:rPr>
              <a:t>$45,000</a:t>
            </a:r>
          </a:p>
          <a:p>
            <a:r>
              <a:rPr lang="en-US" sz="1600" b="1" kern="1200" dirty="0">
                <a:solidFill>
                  <a:schemeClr val="tx1"/>
                </a:solidFill>
                <a:effectLst/>
                <a:latin typeface="+mn-lt"/>
                <a:ea typeface="+mn-ea"/>
                <a:cs typeface="+mn-cs"/>
              </a:rPr>
              <a:t>The total amount of the request is $11,250</a:t>
            </a:r>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Let’s also say your project is going to create pamphlets to go along with the training. This expense would fall under "other expenses'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You have researched the cost of the pamphlets and found that they will cost $2.22 each. Based on the number of participants, you will need 505 pamphlets. You enter this information into your budget sheet for a total of $1,120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178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Indirect costs are expenses that are needed by your organization such as the a bookkeeper, liability insurance, building maintenance or technology. </a:t>
            </a:r>
          </a:p>
          <a:p>
            <a:r>
              <a:rPr lang="en-US" sz="1600" kern="1200" dirty="0">
                <a:solidFill>
                  <a:schemeClr val="tx1"/>
                </a:solidFill>
                <a:effectLst/>
                <a:latin typeface="+mn-lt"/>
                <a:ea typeface="+mn-ea"/>
                <a:cs typeface="+mn-cs"/>
              </a:rPr>
              <a:t>You do not need to list or describe these costs. They are listed as a lump sum under Indirect Costs</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indirect cost is calculated as a percentage of total direct expenses. Therefore you NEED to calculate  your total direct costs before you can compute your indirect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SCDD has limited or ’capped’  the indirect costs to 10% of the Total Direct Costs for the project.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Now that we have reviewed the different parts of the Budget Detail Worksheet, in the next module we will take a look at an example of a completed Budget Worksheet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281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will now review the Budget Detail Sheet of  a fictitious organization, Ruby Red.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4171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Here is Ruby Red’s completed Grant Budget Detail Sheet that is ready for submission as part of their SCDD Grant Application Package. Let’s take a look at  how they completed the different sections of the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First you will see that they listed each individual expense under the correct subsection of Direct Costs. As a reminder, there are 4 subsections under Direct Costs, Salaries and Wages, Employee Benefits, Consultant and Subcontract Services and Other Expenses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Let’s first take a look at the section where there is a blue rectangular box outlining the personnel listed under Salaries and Wages.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Ruby Red listed 3 staff members as line-items under Salaries and Wages. For each staff member, their functional title,  percentage of time dedicated to the project and salary are listed.</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 example, the Project Director was listed at 5% of her annual salary of $65,000. That comes to a Total Project Cost of $3,250</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Ruby Red is requesting $2200 of the salary of the Project Director  be provided by SCDD GRANT FUNDS and that they provide $1,050 in Matching Funds. The Total Cost for the Project Director $3.250.</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62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D4D94DBC-F0EE-6548-9D77-381A13798F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99DFC5C0-8C8D-9749-8FC1-8225137C4F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WHAT IS THE PURPOSE OF THIS TRAINING?</a:t>
            </a:r>
            <a:r>
              <a:rPr lang="en-US" altLang="en-US" baseline="0" dirty="0"/>
              <a:t> WHAT IS IT ALL ABOUT? </a:t>
            </a:r>
          </a:p>
          <a:p>
            <a:endParaRPr lang="en-US" altLang="en-US" dirty="0"/>
          </a:p>
          <a:p>
            <a:r>
              <a:rPr lang="en-US" altLang="en-US" dirty="0"/>
              <a:t>This training is designed to help you understand the grant writing process and to provide guidance to help you  complete your application for the SCDD RFP for Cycle 44.</a:t>
            </a:r>
          </a:p>
          <a:p>
            <a:endParaRPr lang="en-US" altLang="en-US" dirty="0"/>
          </a:p>
        </p:txBody>
      </p:sp>
      <p:sp>
        <p:nvSpPr>
          <p:cNvPr id="8195" name="Slide Number Placeholder 3">
            <a:extLst>
              <a:ext uri="{FF2B5EF4-FFF2-40B4-BE49-F238E27FC236}">
                <a16:creationId xmlns:a16="http://schemas.microsoft.com/office/drawing/2014/main" id="{379F541B-9289-584D-95D5-8955DA91D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C808670-E66A-3249-8AD8-8CBFDDE6ABA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6855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Now let’s take a look at the Blue Rectangular box surrounding the  Other Expenses Section of their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Here Ruby Red listed travel, office supplies and equipment as their line item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2021 mileage reimbursement rate for California is 56.0 cents per mile.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Ruby Red is requesting $400 be provided by SCDD GRANT FUNDS and that they provide $888 of </a:t>
            </a:r>
            <a:r>
              <a:rPr lang="en-US" sz="1600" kern="1200" cap="all" dirty="0">
                <a:solidFill>
                  <a:schemeClr val="tx1"/>
                </a:solidFill>
                <a:effectLst/>
                <a:latin typeface="+mn-lt"/>
                <a:ea typeface="+mn-ea"/>
                <a:cs typeface="+mn-cs"/>
              </a:rPr>
              <a:t>Matching Funds</a:t>
            </a:r>
            <a:r>
              <a:rPr lang="en-US" sz="1600" kern="1200" dirty="0">
                <a:solidFill>
                  <a:schemeClr val="tx1"/>
                </a:solidFill>
                <a:effectLst/>
                <a:latin typeface="+mn-lt"/>
                <a:ea typeface="+mn-ea"/>
                <a:cs typeface="+mn-cs"/>
              </a:rPr>
              <a:t> for a </a:t>
            </a:r>
            <a:r>
              <a:rPr lang="en-US" sz="1600" kern="1200" cap="all" dirty="0">
                <a:solidFill>
                  <a:schemeClr val="tx1"/>
                </a:solidFill>
                <a:effectLst/>
                <a:latin typeface="+mn-lt"/>
                <a:ea typeface="+mn-ea"/>
                <a:cs typeface="+mn-cs"/>
              </a:rPr>
              <a:t>Total project cost</a:t>
            </a:r>
            <a:r>
              <a:rPr lang="en-US" sz="1600" kern="1200" dirty="0">
                <a:solidFill>
                  <a:schemeClr val="tx1"/>
                </a:solidFill>
                <a:effectLst/>
                <a:latin typeface="+mn-lt"/>
                <a:ea typeface="+mn-ea"/>
                <a:cs typeface="+mn-cs"/>
              </a:rPr>
              <a:t> of $1,288.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5498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Now let’s look at the blue rectangular box surrounding the row with the  Indirect Costs. Remember this section is not itemized, you just ask for one lump sum and the amount is capped to 10% of the Total Direct Costs. Ruby Red is requesting a total of $17,405 in Direct Costs from SCDD. They correctly calculated their 10% indirect costs of $1,705.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5509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very last row of the Grant Budget Detail Sheet highlighted by the blue rectangular box is the Total Cost for all Direct and Indirect Costs by funder –SCDD Grant Funds total $18,750  and the Matching Funds  $6,250. </a:t>
            </a:r>
          </a:p>
          <a:p>
            <a:endParaRPr lang="en-US" dirty="0"/>
          </a:p>
          <a:p>
            <a:r>
              <a:rPr lang="en-US" dirty="0"/>
              <a:t>Added together they equal $25,000. the Total Project Cost.</a:t>
            </a:r>
          </a:p>
          <a:p>
            <a:endParaRPr lang="en-US" dirty="0"/>
          </a:p>
          <a:p>
            <a:r>
              <a:rPr lang="en-US" dirty="0"/>
              <a:t>The last thing that Ruby Red needs to do is verify that they provided the correct amount of funds for their Matching Funds. </a:t>
            </a:r>
          </a:p>
          <a:p>
            <a:endParaRPr lang="en-US" dirty="0"/>
          </a:p>
          <a:p>
            <a:r>
              <a:rPr lang="en-US" dirty="0"/>
              <a:t>As a reminder, the percentage of match depends on the  Total Project Costs and whether the project serves a Poverty or Non Poverty Area.</a:t>
            </a:r>
          </a:p>
          <a:p>
            <a:endParaRPr lang="en-US" dirty="0"/>
          </a:p>
          <a:p>
            <a:r>
              <a:rPr lang="en-US" dirty="0"/>
              <a:t>Ruby Red is serving a Non Poverty community and is required to contribute a 25% Match. Their Match Contribution of $6,250 does represent 25% of the Total Project Cost. </a:t>
            </a:r>
          </a:p>
          <a:p>
            <a:endParaRPr lang="en-US" dirty="0"/>
          </a:p>
          <a:p>
            <a:r>
              <a:rPr lang="en-US" dirty="0"/>
              <a:t>The Ruby Red budget is ready to be submitted as part of </a:t>
            </a:r>
            <a:r>
              <a:rPr lang="en-US" dirty="0" err="1"/>
              <a:t>thir</a:t>
            </a:r>
            <a:r>
              <a:rPr lang="en-US" dirty="0"/>
              <a:t> grant application package!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6199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a 8-step guide that walks you through all that you need to do to create your budget. If you are uncertain how to complete of any of steps, go back and review the previous budget module sections</a:t>
            </a:r>
          </a:p>
          <a:p>
            <a:endParaRPr lang="en-US" dirty="0"/>
          </a:p>
          <a:p>
            <a:r>
              <a:rPr lang="en-US" dirty="0"/>
              <a:t>Let’s take a look at each step. </a:t>
            </a:r>
          </a:p>
          <a:p>
            <a:endParaRPr lang="en-US" dirty="0"/>
          </a:p>
          <a:p>
            <a:endParaRPr lang="en-US" dirty="0"/>
          </a:p>
          <a:p>
            <a:r>
              <a:rPr lang="en-US" dirty="0"/>
              <a:t>First you will review the allowable and non allowable costs in the RFP.</a:t>
            </a:r>
          </a:p>
          <a:p>
            <a:endParaRPr lang="en-US" dirty="0"/>
          </a:p>
          <a:p>
            <a:r>
              <a:rPr lang="en-US" dirty="0"/>
              <a:t>Second, you will determine the Match requirement by  identifying in Exhibit A whether the county you will be serving in is a Poverty or Non Poverty Area.</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4508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0" indent="0">
              <a:buFont typeface="+mj-lt"/>
              <a:buNone/>
            </a:pPr>
            <a:r>
              <a:rPr lang="en-US" dirty="0"/>
              <a:t>Third, you List all Direct Costs in a line-item list by Category of Expenses</a:t>
            </a:r>
          </a:p>
          <a:p>
            <a:pPr marL="0" indent="0">
              <a:buFontTx/>
              <a:buNone/>
            </a:pPr>
            <a:endParaRPr lang="en-US" dirty="0"/>
          </a:p>
          <a:p>
            <a:pPr marL="0" indent="0">
              <a:buFontTx/>
              <a:buNone/>
            </a:pPr>
            <a:r>
              <a:rPr lang="en-US" dirty="0"/>
              <a:t>Fourth, you List all expenses by the Source of Funding (SCDD GRANT FUNDS or MATCHING FUNDS)</a:t>
            </a:r>
          </a:p>
          <a:p>
            <a:pPr marL="0" indent="0">
              <a:buFontTx/>
              <a:buNone/>
            </a:pPr>
            <a:endParaRPr lang="en-US" dirty="0"/>
          </a:p>
          <a:p>
            <a:pPr marL="0" indent="0">
              <a:buFontTx/>
              <a:buNone/>
            </a:pPr>
            <a:r>
              <a:rPr lang="en-US" dirty="0"/>
              <a:t>Fifth you Calculate the total Direct Costs. The SCDD Budget Detail Sheet will do the calculations for you.</a:t>
            </a:r>
          </a:p>
          <a:p>
            <a:pPr marL="0" indent="0">
              <a:buFontTx/>
              <a:buNone/>
            </a:pPr>
            <a:endParaRPr lang="en-US" dirty="0"/>
          </a:p>
          <a:p>
            <a:pPr marL="0" indent="0">
              <a:buFontTx/>
              <a:buNone/>
            </a:pPr>
            <a:r>
              <a:rPr lang="en-US" dirty="0"/>
              <a:t>Sixth, Calculate the Indirect Costs@ 10% of Direct Costs. You will need to do this manually and insert it into your Budget Detail Sheet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4595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7th, you will calculate the Total Project Cost by adding together the requested funds from SCDD and the matching Funds.</a:t>
            </a:r>
          </a:p>
          <a:p>
            <a:endParaRPr lang="en-US" dirty="0"/>
          </a:p>
          <a:p>
            <a:r>
              <a:rPr lang="en-US" dirty="0"/>
              <a:t>8</a:t>
            </a:r>
            <a:r>
              <a:rPr lang="en-US" baseline="30000" dirty="0"/>
              <a:t>th</a:t>
            </a:r>
            <a:r>
              <a:rPr lang="en-US" dirty="0"/>
              <a:t> you will check that your matching funds meets your match requirement of 25 or 15%.</a:t>
            </a:r>
          </a:p>
          <a:p>
            <a:endParaRPr lang="en-US" dirty="0"/>
          </a:p>
          <a:p>
            <a:r>
              <a:rPr lang="en-US" dirty="0"/>
              <a:t>Your budget is now ready to be submitted!</a:t>
            </a:r>
          </a:p>
          <a:p>
            <a:endParaRPr lang="en-US" dirty="0"/>
          </a:p>
          <a:p>
            <a:r>
              <a:rPr lang="en-US" dirty="0"/>
              <a:t>This concludes the Budget Modules for Preparing a Grant Application  for the California State Council on Developmental Disabilities.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269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D5244CD4-1804-488C-BEE2-F133AB3C32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33CE8AD8-FB29-3F45-9EFC-1599DE0F04D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a:p>
            <a:pPr>
              <a:defRPr/>
            </a:pPr>
            <a:r>
              <a:rPr lang="en-US" altLang="en-US" dirty="0"/>
              <a:t> The training is produced and presented  by</a:t>
            </a:r>
          </a:p>
          <a:p>
            <a:pPr>
              <a:defRPr/>
            </a:pPr>
            <a:endParaRPr lang="en-US" altLang="en-US" dirty="0"/>
          </a:p>
          <a:p>
            <a:pPr marL="171450" indent="-171450">
              <a:buFont typeface="Arial" panose="020B0604020202020204" pitchFamily="34" charset="0"/>
              <a:buChar char="•"/>
              <a:defRPr/>
            </a:pPr>
            <a:r>
              <a:rPr lang="en-US" altLang="en-US" dirty="0"/>
              <a:t>The Tarjan Center at the University of California Los Angeles.</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The University of Southern California (USC) University Center for Excellence in Developmental Disabilities </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The Center for Excellence in Developmental Disabilities at the MIND Institute, University of California Davis. </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And is sponsored by SCDD </a:t>
            </a:r>
          </a:p>
          <a:p>
            <a:pPr>
              <a:defRPr/>
            </a:pPr>
            <a:endParaRPr lang="en-US" altLang="en-US" dirty="0"/>
          </a:p>
          <a:p>
            <a:pPr>
              <a:defRPr/>
            </a:pPr>
            <a:endParaRPr lang="en-US" altLang="en-US" dirty="0"/>
          </a:p>
        </p:txBody>
      </p:sp>
      <p:sp>
        <p:nvSpPr>
          <p:cNvPr id="12291" name="Slide Number Placeholder 3">
            <a:extLst>
              <a:ext uri="{FF2B5EF4-FFF2-40B4-BE49-F238E27FC236}">
                <a16:creationId xmlns:a16="http://schemas.microsoft.com/office/drawing/2014/main" id="{D6E9560D-602B-43E5-A648-AC5AD0768C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F039D9-6370-4C1B-A193-CD53D4BF597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0C437847-9527-2540-960A-A0787621D8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E9479661-9501-8146-B957-D735659A9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PLEASE</a:t>
            </a:r>
            <a:r>
              <a:rPr lang="en-US" altLang="en-US" baseline="0" dirty="0"/>
              <a:t> NOTE that…</a:t>
            </a:r>
          </a:p>
          <a:p>
            <a:pPr lvl="0"/>
            <a:r>
              <a:rPr lang="en-US" dirty="0"/>
              <a:t>this training is not a substitute for viewing the online modules or participating in the pre-bidder’s conference call</a:t>
            </a:r>
          </a:p>
          <a:p>
            <a:pPr lvl="0"/>
            <a:r>
              <a:rPr lang="en-US" dirty="0"/>
              <a:t>participating in this training doesn’t advantage you in the grant review process (you don’t get extra points just for taking this training, however you may get information to help you write a more competitive proposal</a:t>
            </a:r>
          </a:p>
          <a:p>
            <a:pPr lvl="0"/>
            <a:r>
              <a:rPr lang="en-US" dirty="0"/>
              <a:t>We can’t answer questions about your proposal in specific.  This means we can’t tell you if you have a good idea, if your budget is reasonable, if someone else has the same idea,</a:t>
            </a:r>
            <a:endParaRPr lang="en-US" altLang="en-US" dirty="0"/>
          </a:p>
        </p:txBody>
      </p:sp>
      <p:sp>
        <p:nvSpPr>
          <p:cNvPr id="12291" name="Slide Number Placeholder 3">
            <a:extLst>
              <a:ext uri="{FF2B5EF4-FFF2-40B4-BE49-F238E27FC236}">
                <a16:creationId xmlns:a16="http://schemas.microsoft.com/office/drawing/2014/main" id="{6BBFA2FD-3103-4A4D-BE59-3EB5BB7A2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CDE7BE-E76E-FE41-8119-27A544EAFF7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401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There are 4 sections in the Budget Module </a:t>
            </a:r>
          </a:p>
          <a:p>
            <a:endParaRPr lang="en-US" sz="1600" b="1" kern="1200" dirty="0">
              <a:solidFill>
                <a:srgbClr val="FFC000"/>
              </a:solidFill>
              <a:effectLst/>
              <a:latin typeface="+mn-lt"/>
              <a:ea typeface="+mn-ea"/>
              <a:cs typeface="+mn-cs"/>
            </a:endParaRPr>
          </a:p>
          <a:p>
            <a:r>
              <a:rPr lang="en-US" sz="1600" kern="1200" dirty="0">
                <a:solidFill>
                  <a:schemeClr val="tx1"/>
                </a:solidFill>
                <a:effectLst/>
                <a:latin typeface="+mn-lt"/>
                <a:ea typeface="+mn-ea"/>
                <a:cs typeface="+mn-cs"/>
              </a:rPr>
              <a:t>In the first section, we discuss important terms used in budgeting</a:t>
            </a:r>
          </a:p>
          <a:p>
            <a:r>
              <a:rPr lang="en-US" sz="1600" kern="1200" dirty="0">
                <a:solidFill>
                  <a:schemeClr val="tx1"/>
                </a:solidFill>
                <a:effectLst/>
                <a:latin typeface="+mn-lt"/>
                <a:ea typeface="+mn-ea"/>
                <a:cs typeface="+mn-cs"/>
              </a:rPr>
              <a:t>We discuss matching funds - the portion of the funding you are responsible to provide.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 will introduce the Budget Detail Sheet required by SCDD</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 will provide an example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At the end of this section, we will summarize how to complete the Budget Detail Sheet in 7 steps.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As with the rest of the proposal, the budget section must be done following the instructions in the RFP. We suggest that you have a copy of the Budget Detail Sheet as you review this module.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822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We will define important grant terms used in the instructions for completing the budget.</a:t>
            </a:r>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261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What is a grant budget?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It is a financial document, usually written on a spreadsheet.</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A grant budget identifies your project costs. </a:t>
            </a:r>
            <a:endParaRPr lang="en-US" sz="1600" dirty="0"/>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 tells the funder how the money will be spent. For example, the number of staff or supplies for an activity.</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Funders vary in the percentage of the total cost that they will contribute to a project. They will want to know your other sources of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Before we go into the details of preparing your budget, there are three important pieces of information that you will need to know:</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-The Allowable and Non-Allowable Costs</a:t>
            </a:r>
          </a:p>
          <a:p>
            <a:pPr lvl="0"/>
            <a:r>
              <a:rPr lang="en-US" sz="1600" kern="1200" dirty="0">
                <a:solidFill>
                  <a:schemeClr val="tx1"/>
                </a:solidFill>
                <a:effectLst/>
                <a:latin typeface="+mn-lt"/>
                <a:ea typeface="+mn-ea"/>
                <a:cs typeface="+mn-cs"/>
              </a:rPr>
              <a:t>-Whether your project serves a Poverty or Non Poverty Area</a:t>
            </a:r>
          </a:p>
          <a:p>
            <a:pPr lvl="0"/>
            <a:r>
              <a:rPr lang="en-US" sz="1600" kern="1200" dirty="0">
                <a:solidFill>
                  <a:schemeClr val="tx1"/>
                </a:solidFill>
                <a:effectLst/>
                <a:latin typeface="+mn-lt"/>
                <a:ea typeface="+mn-ea"/>
                <a:cs typeface="+mn-cs"/>
              </a:rPr>
              <a:t>-And “the Matching Funds.”</a:t>
            </a:r>
          </a:p>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663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allowable and non- allowable costs to consider as you develop your budget. These are the costs that you can and cannot include in your budget.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typically explained in the RFP by the funder.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CA state agency that receives federal funds, SCDD must follow both federal and state budgeting rules for allowable and non-allowable costs and reimbursement rates</a:t>
            </a:r>
          </a:p>
          <a:p>
            <a:r>
              <a:rPr lang="en-US" sz="1200" kern="1200" dirty="0">
                <a:solidFill>
                  <a:schemeClr val="tx1"/>
                </a:solidFill>
                <a:effectLst/>
                <a:latin typeface="+mn-lt"/>
                <a:ea typeface="+mn-ea"/>
                <a:cs typeface="+mn-cs"/>
              </a:rPr>
              <a:t> </a:t>
            </a:r>
          </a:p>
          <a:p>
            <a:r>
              <a:rPr lang="en-US" b="1" dirty="0"/>
              <a:t>ALLOWABLE Costs include - </a:t>
            </a:r>
            <a:r>
              <a:rPr lang="en-US" dirty="0"/>
              <a:t>Staff  and/or consultants to carry out project activities; printing; rental space, and office supplies. </a:t>
            </a:r>
          </a:p>
          <a:p>
            <a:endParaRPr lang="en-US" dirty="0"/>
          </a:p>
          <a:p>
            <a:r>
              <a:rPr lang="en-US" dirty="0"/>
              <a:t>You may also use funds to modify facilities to meet fire marshal or safety requirements</a:t>
            </a:r>
            <a:r>
              <a:rPr lang="en-US" b="0" dirty="0"/>
              <a:t>, pay for </a:t>
            </a:r>
            <a:r>
              <a:rPr lang="en-US" dirty="0"/>
              <a:t>insurance coverage and purchase or rent equipment with a value of less than $500.</a:t>
            </a:r>
          </a:p>
          <a:p>
            <a:endParaRPr lang="en-US" dirty="0"/>
          </a:p>
          <a:p>
            <a:r>
              <a:rPr lang="en-US" dirty="0"/>
              <a:t>If your project includes travel, including mileage, you must use California state reimbursement rates. Directions for where you can find the California state rates can be found in the RFP.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DC7449-5E2B-5C41-916A-8155BA16BCB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51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05F5F482-40D8-7E48-801A-A0ED464F1DF3}"/>
              </a:ext>
            </a:extLst>
          </p:cNvPr>
          <p:cNvSpPr>
            <a:spLocks noGrp="1" noChangeArrowheads="1"/>
          </p:cNvSpPr>
          <p:nvPr>
            <p:ph type="ctrTitle"/>
          </p:nvPr>
        </p:nvSpPr>
        <p:spPr>
          <a:xfrm>
            <a:off x="914400" y="2130426"/>
            <a:ext cx="10363200" cy="1470025"/>
          </a:xfrm>
        </p:spPr>
        <p:txBody>
          <a:bodyPr/>
          <a:lstStyle>
            <a:lvl1pPr>
              <a:defRPr>
                <a:latin typeface="Tahoma" panose="020B0604030504040204" pitchFamily="34" charset="0"/>
              </a:defRPr>
            </a:lvl1pPr>
          </a:lstStyle>
          <a:p>
            <a:pPr lvl="0"/>
            <a:r>
              <a:rPr lang="en-US" altLang="en-US" noProof="0"/>
              <a:t>Click to edit Master title style</a:t>
            </a:r>
          </a:p>
        </p:txBody>
      </p:sp>
      <p:sp>
        <p:nvSpPr>
          <p:cNvPr id="5123" name="Rectangle 1027">
            <a:extLst>
              <a:ext uri="{FF2B5EF4-FFF2-40B4-BE49-F238E27FC236}">
                <a16:creationId xmlns:a16="http://schemas.microsoft.com/office/drawing/2014/main" id="{CA9B5C11-DC57-E34F-8FC6-B2A5C406B672}"/>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4" name="Rectangle 1028">
            <a:extLst>
              <a:ext uri="{FF2B5EF4-FFF2-40B4-BE49-F238E27FC236}">
                <a16:creationId xmlns:a16="http://schemas.microsoft.com/office/drawing/2014/main" id="{DCB7625D-51D9-6942-8F58-0AA0CB7795FA}"/>
              </a:ext>
            </a:extLst>
          </p:cNvPr>
          <p:cNvSpPr>
            <a:spLocks noGrp="1" noChangeArrowheads="1"/>
          </p:cNvSpPr>
          <p:nvPr>
            <p:ph type="dt" sz="half" idx="10"/>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dirty="0"/>
          </a:p>
        </p:txBody>
      </p:sp>
      <p:sp>
        <p:nvSpPr>
          <p:cNvPr id="5" name="Rectangle 1029">
            <a:extLst>
              <a:ext uri="{FF2B5EF4-FFF2-40B4-BE49-F238E27FC236}">
                <a16:creationId xmlns:a16="http://schemas.microsoft.com/office/drawing/2014/main" id="{E9F8AF1A-7339-3043-A965-B19420337BB2}"/>
              </a:ext>
            </a:extLst>
          </p:cNvPr>
          <p:cNvSpPr>
            <a:spLocks noGrp="1" noChangeArrowheads="1"/>
          </p:cNvSpPr>
          <p:nvPr>
            <p:ph type="ftr" sz="quarter" idx="11"/>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dirty="0"/>
          </a:p>
        </p:txBody>
      </p:sp>
      <p:sp>
        <p:nvSpPr>
          <p:cNvPr id="6" name="Rectangle 1030">
            <a:extLst>
              <a:ext uri="{FF2B5EF4-FFF2-40B4-BE49-F238E27FC236}">
                <a16:creationId xmlns:a16="http://schemas.microsoft.com/office/drawing/2014/main" id="{F2A2201F-CF74-434B-BF23-2A9D77DC8EF0}"/>
              </a:ext>
            </a:extLst>
          </p:cNvPr>
          <p:cNvSpPr>
            <a:spLocks noGrp="1" noChangeArrowheads="1"/>
          </p:cNvSpPr>
          <p:nvPr>
            <p:ph type="sldNum" sz="quarter" idx="12"/>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AF8DF7F-F702-4438-B964-FF198C221611}" type="slidenum">
              <a:rPr lang="en-US" altLang="en-US"/>
              <a:pPr>
                <a:defRPr/>
              </a:pPr>
              <a:t>‹#›</a:t>
            </a:fld>
            <a:endParaRPr lang="en-US" altLang="en-US" dirty="0"/>
          </a:p>
        </p:txBody>
      </p:sp>
    </p:spTree>
    <p:extLst>
      <p:ext uri="{BB962C8B-B14F-4D97-AF65-F5344CB8AC3E}">
        <p14:creationId xmlns:p14="http://schemas.microsoft.com/office/powerpoint/2010/main" val="71920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E4C7-B3D4-F249-9826-264F17EA8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46444-C689-684C-8BB8-F66ADBB3C1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64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D781A-C797-1E49-847F-074E5712C54D}"/>
              </a:ext>
            </a:extLst>
          </p:cNvPr>
          <p:cNvSpPr>
            <a:spLocks noGrp="1"/>
          </p:cNvSpPr>
          <p:nvPr>
            <p:ph type="title" orient="vert"/>
          </p:nvPr>
        </p:nvSpPr>
        <p:spPr>
          <a:xfrm>
            <a:off x="8839200" y="274638"/>
            <a:ext cx="2743200" cy="63547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0A75CE-6CC3-2242-8638-DAC10F6B90F0}"/>
              </a:ext>
            </a:extLst>
          </p:cNvPr>
          <p:cNvSpPr>
            <a:spLocks noGrp="1"/>
          </p:cNvSpPr>
          <p:nvPr>
            <p:ph type="body" orient="vert" idx="1"/>
          </p:nvPr>
        </p:nvSpPr>
        <p:spPr>
          <a:xfrm>
            <a:off x="609600" y="274638"/>
            <a:ext cx="8026400" cy="6354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06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CCA7-DDBC-424F-AB86-6D3EC6865A14}"/>
              </a:ext>
            </a:extLst>
          </p:cNvPr>
          <p:cNvSpPr>
            <a:spLocks noGrp="1"/>
          </p:cNvSpPr>
          <p:nvPr>
            <p:ph type="title"/>
          </p:nvPr>
        </p:nvSpPr>
        <p:spPr>
          <a:xfrm>
            <a:off x="609600" y="274638"/>
            <a:ext cx="10972800" cy="1401762"/>
          </a:xfrm>
        </p:spPr>
        <p:txBody>
          <a:bodyPr/>
          <a:lstStyle/>
          <a:p>
            <a:r>
              <a:rPr lang="en-US"/>
              <a:t>Click to edit Master title style</a:t>
            </a:r>
          </a:p>
        </p:txBody>
      </p:sp>
      <p:sp>
        <p:nvSpPr>
          <p:cNvPr id="3" name="Chart Placeholder 2">
            <a:extLst>
              <a:ext uri="{FF2B5EF4-FFF2-40B4-BE49-F238E27FC236}">
                <a16:creationId xmlns:a16="http://schemas.microsoft.com/office/drawing/2014/main" id="{8196A993-023D-3E4C-994F-235503F5C419}"/>
              </a:ext>
            </a:extLst>
          </p:cNvPr>
          <p:cNvSpPr>
            <a:spLocks noGrp="1"/>
          </p:cNvSpPr>
          <p:nvPr>
            <p:ph type="chart" idx="1"/>
          </p:nvPr>
        </p:nvSpPr>
        <p:spPr>
          <a:xfrm>
            <a:off x="609600" y="1981200"/>
            <a:ext cx="10972800" cy="4648200"/>
          </a:xfrm>
        </p:spPr>
        <p:txBody>
          <a:bodyPr/>
          <a:lstStyle/>
          <a:p>
            <a:pPr lvl="0"/>
            <a:endParaRPr lang="en-US" noProof="0" dirty="0"/>
          </a:p>
        </p:txBody>
      </p:sp>
    </p:spTree>
    <p:extLst>
      <p:ext uri="{BB962C8B-B14F-4D97-AF65-F5344CB8AC3E}">
        <p14:creationId xmlns:p14="http://schemas.microsoft.com/office/powerpoint/2010/main" val="248277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05F5F482-40D8-7E48-801A-A0ED464F1DF3}"/>
              </a:ext>
            </a:extLst>
          </p:cNvPr>
          <p:cNvSpPr>
            <a:spLocks noGrp="1" noChangeArrowheads="1"/>
          </p:cNvSpPr>
          <p:nvPr>
            <p:ph type="ctrTitle"/>
          </p:nvPr>
        </p:nvSpPr>
        <p:spPr>
          <a:xfrm>
            <a:off x="914400" y="2130426"/>
            <a:ext cx="10363200" cy="1470025"/>
          </a:xfrm>
        </p:spPr>
        <p:txBody>
          <a:bodyPr/>
          <a:lstStyle>
            <a:lvl1pPr>
              <a:defRPr>
                <a:latin typeface="Tahoma" panose="020B0604030504040204" pitchFamily="34" charset="0"/>
              </a:defRPr>
            </a:lvl1pPr>
          </a:lstStyle>
          <a:p>
            <a:pPr lvl="0"/>
            <a:r>
              <a:rPr lang="en-US" altLang="en-US" noProof="0"/>
              <a:t>Click to edit Master title style</a:t>
            </a:r>
          </a:p>
        </p:txBody>
      </p:sp>
      <p:sp>
        <p:nvSpPr>
          <p:cNvPr id="5123" name="Rectangle 1027">
            <a:extLst>
              <a:ext uri="{FF2B5EF4-FFF2-40B4-BE49-F238E27FC236}">
                <a16:creationId xmlns:a16="http://schemas.microsoft.com/office/drawing/2014/main" id="{CA9B5C11-DC57-E34F-8FC6-B2A5C406B672}"/>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4" name="Rectangle 1028">
            <a:extLst>
              <a:ext uri="{FF2B5EF4-FFF2-40B4-BE49-F238E27FC236}">
                <a16:creationId xmlns:a16="http://schemas.microsoft.com/office/drawing/2014/main" id="{724789A2-5BB8-4C50-A774-2314F70BED46}"/>
              </a:ext>
            </a:extLst>
          </p:cNvPr>
          <p:cNvSpPr>
            <a:spLocks noGrp="1" noChangeArrowheads="1"/>
          </p:cNvSpPr>
          <p:nvPr>
            <p:ph type="dt" sz="half" idx="10"/>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5" name="Rectangle 1029">
            <a:extLst>
              <a:ext uri="{FF2B5EF4-FFF2-40B4-BE49-F238E27FC236}">
                <a16:creationId xmlns:a16="http://schemas.microsoft.com/office/drawing/2014/main" id="{EA15DA88-0D94-4188-AB20-42D8C3173E6D}"/>
              </a:ext>
            </a:extLst>
          </p:cNvPr>
          <p:cNvSpPr>
            <a:spLocks noGrp="1" noChangeArrowheads="1"/>
          </p:cNvSpPr>
          <p:nvPr>
            <p:ph type="ftr" sz="quarter" idx="11"/>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6" name="Rectangle 1030">
            <a:extLst>
              <a:ext uri="{FF2B5EF4-FFF2-40B4-BE49-F238E27FC236}">
                <a16:creationId xmlns:a16="http://schemas.microsoft.com/office/drawing/2014/main" id="{02EC9C7F-5F58-4132-8E7C-ED5E24343F42}"/>
              </a:ext>
            </a:extLst>
          </p:cNvPr>
          <p:cNvSpPr>
            <a:spLocks noGrp="1" noChangeArrowheads="1"/>
          </p:cNvSpPr>
          <p:nvPr>
            <p:ph type="sldNum" sz="quarter" idx="12"/>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339AB46-3AB0-4D11-938D-D6359573E4B0}" type="slidenum">
              <a:rPr lang="en-US" altLang="en-US"/>
              <a:pPr>
                <a:defRPr/>
              </a:pPr>
              <a:t>‹#›</a:t>
            </a:fld>
            <a:endParaRPr lang="en-US" altLang="en-US"/>
          </a:p>
        </p:txBody>
      </p:sp>
    </p:spTree>
    <p:extLst>
      <p:ext uri="{BB962C8B-B14F-4D97-AF65-F5344CB8AC3E}">
        <p14:creationId xmlns:p14="http://schemas.microsoft.com/office/powerpoint/2010/main" val="905504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C98D-EAB1-8C45-931E-A5312BE22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7A31A-4E32-7D4E-B532-EE6C6B732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91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E05F-726F-734F-8343-F4067AE7FDC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E0D57-7D57-B549-AECE-6015499C291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7904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15E-D326-E54F-B5B2-94AE25A6D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4C326-858E-5643-8DD1-57A4AA7B8DC3}"/>
              </a:ext>
            </a:extLst>
          </p:cNvPr>
          <p:cNvSpPr>
            <a:spLocks noGrp="1"/>
          </p:cNvSpPr>
          <p:nvPr>
            <p:ph sz="half" idx="1"/>
          </p:nvPr>
        </p:nvSpPr>
        <p:spPr>
          <a:xfrm>
            <a:off x="609600" y="19812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756CC-A35C-FC4D-B759-E30C6926E4AA}"/>
              </a:ext>
            </a:extLst>
          </p:cNvPr>
          <p:cNvSpPr>
            <a:spLocks noGrp="1"/>
          </p:cNvSpPr>
          <p:nvPr>
            <p:ph sz="half" idx="2"/>
          </p:nvPr>
        </p:nvSpPr>
        <p:spPr>
          <a:xfrm>
            <a:off x="6197600" y="19812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70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86A0-6830-844F-A089-7ADF360A43A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E16119-0BAF-C249-9A2A-1E17EBB7265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1EF83-661D-424A-8B94-8DAE2D40EB62}"/>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184E4-67B0-CE43-BBE7-314A56C9756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AA28A7-55C3-2846-A4AE-432B70B24C5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4241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49F0-5D43-2843-A18B-EDE53F0A3B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64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41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C98D-EAB1-8C45-931E-A5312BE22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7A31A-4E32-7D4E-B532-EE6C6B7326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471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C238-9BE4-E249-B135-2A40FFF4D04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682A6-4688-FE41-AC4B-1EE14E9D4C9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C44BC-F524-0245-91B0-08E808300AC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13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868D-CB26-3F40-B68E-28F1549F702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99C83B-3EE4-DC4D-BD0D-2BFCC766EF6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2CEB9DC1-EBA2-9748-9D4F-556D73134E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4641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E4C7-B3D4-F249-9826-264F17EA8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46444-C689-684C-8BB8-F66ADBB3C1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552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D781A-C797-1E49-847F-074E5712C54D}"/>
              </a:ext>
            </a:extLst>
          </p:cNvPr>
          <p:cNvSpPr>
            <a:spLocks noGrp="1"/>
          </p:cNvSpPr>
          <p:nvPr>
            <p:ph type="title" orient="vert"/>
          </p:nvPr>
        </p:nvSpPr>
        <p:spPr>
          <a:xfrm>
            <a:off x="8839200" y="274638"/>
            <a:ext cx="2743200" cy="63547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0A75CE-6CC3-2242-8638-DAC10F6B90F0}"/>
              </a:ext>
            </a:extLst>
          </p:cNvPr>
          <p:cNvSpPr>
            <a:spLocks noGrp="1"/>
          </p:cNvSpPr>
          <p:nvPr>
            <p:ph type="body" orient="vert" idx="1"/>
          </p:nvPr>
        </p:nvSpPr>
        <p:spPr>
          <a:xfrm>
            <a:off x="609600" y="274638"/>
            <a:ext cx="8026400" cy="6354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687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CCA7-DDBC-424F-AB86-6D3EC6865A14}"/>
              </a:ext>
            </a:extLst>
          </p:cNvPr>
          <p:cNvSpPr>
            <a:spLocks noGrp="1"/>
          </p:cNvSpPr>
          <p:nvPr>
            <p:ph type="title"/>
          </p:nvPr>
        </p:nvSpPr>
        <p:spPr>
          <a:xfrm>
            <a:off x="609600" y="274638"/>
            <a:ext cx="10972800" cy="1401762"/>
          </a:xfrm>
        </p:spPr>
        <p:txBody>
          <a:bodyPr/>
          <a:lstStyle/>
          <a:p>
            <a:r>
              <a:rPr lang="en-US"/>
              <a:t>Click to edit Master title style</a:t>
            </a:r>
          </a:p>
        </p:txBody>
      </p:sp>
      <p:sp>
        <p:nvSpPr>
          <p:cNvPr id="3" name="Chart Placeholder 2">
            <a:extLst>
              <a:ext uri="{FF2B5EF4-FFF2-40B4-BE49-F238E27FC236}">
                <a16:creationId xmlns:a16="http://schemas.microsoft.com/office/drawing/2014/main" id="{8196A993-023D-3E4C-994F-235503F5C419}"/>
              </a:ext>
            </a:extLst>
          </p:cNvPr>
          <p:cNvSpPr>
            <a:spLocks noGrp="1"/>
          </p:cNvSpPr>
          <p:nvPr>
            <p:ph type="chart" idx="1"/>
          </p:nvPr>
        </p:nvSpPr>
        <p:spPr>
          <a:xfrm>
            <a:off x="609600" y="1981200"/>
            <a:ext cx="10972800" cy="4648200"/>
          </a:xfrm>
        </p:spPr>
        <p:txBody>
          <a:bodyPr/>
          <a:lstStyle/>
          <a:p>
            <a:pPr lvl="0"/>
            <a:r>
              <a:rPr lang="en-US" noProof="0"/>
              <a:t>Click icon to add chart</a:t>
            </a:r>
          </a:p>
        </p:txBody>
      </p:sp>
    </p:spTree>
    <p:extLst>
      <p:ext uri="{BB962C8B-B14F-4D97-AF65-F5344CB8AC3E}">
        <p14:creationId xmlns:p14="http://schemas.microsoft.com/office/powerpoint/2010/main" val="1334768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05F5F482-40D8-7E48-801A-A0ED464F1DF3}"/>
              </a:ext>
            </a:extLst>
          </p:cNvPr>
          <p:cNvSpPr>
            <a:spLocks noGrp="1" noChangeArrowheads="1"/>
          </p:cNvSpPr>
          <p:nvPr>
            <p:ph type="ctrTitle"/>
          </p:nvPr>
        </p:nvSpPr>
        <p:spPr>
          <a:xfrm>
            <a:off x="914400" y="2130426"/>
            <a:ext cx="10363200" cy="1470025"/>
          </a:xfrm>
        </p:spPr>
        <p:txBody>
          <a:bodyPr/>
          <a:lstStyle>
            <a:lvl1pPr>
              <a:defRPr>
                <a:latin typeface="Tahoma" panose="020B0604030504040204" pitchFamily="34" charset="0"/>
              </a:defRPr>
            </a:lvl1pPr>
          </a:lstStyle>
          <a:p>
            <a:pPr lvl="0"/>
            <a:r>
              <a:rPr lang="en-US" altLang="en-US" noProof="0"/>
              <a:t>Click to edit Master title style</a:t>
            </a:r>
          </a:p>
        </p:txBody>
      </p:sp>
      <p:sp>
        <p:nvSpPr>
          <p:cNvPr id="5123" name="Rectangle 1027">
            <a:extLst>
              <a:ext uri="{FF2B5EF4-FFF2-40B4-BE49-F238E27FC236}">
                <a16:creationId xmlns:a16="http://schemas.microsoft.com/office/drawing/2014/main" id="{CA9B5C11-DC57-E34F-8FC6-B2A5C406B672}"/>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4" name="Rectangle 1028">
            <a:extLst>
              <a:ext uri="{FF2B5EF4-FFF2-40B4-BE49-F238E27FC236}">
                <a16:creationId xmlns:a16="http://schemas.microsoft.com/office/drawing/2014/main" id="{DCB7625D-51D9-6942-8F58-0AA0CB7795FA}"/>
              </a:ext>
            </a:extLst>
          </p:cNvPr>
          <p:cNvSpPr>
            <a:spLocks noGrp="1" noChangeArrowheads="1"/>
          </p:cNvSpPr>
          <p:nvPr>
            <p:ph type="dt" sz="half" idx="10"/>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dirty="0"/>
          </a:p>
        </p:txBody>
      </p:sp>
      <p:sp>
        <p:nvSpPr>
          <p:cNvPr id="5" name="Rectangle 1029">
            <a:extLst>
              <a:ext uri="{FF2B5EF4-FFF2-40B4-BE49-F238E27FC236}">
                <a16:creationId xmlns:a16="http://schemas.microsoft.com/office/drawing/2014/main" id="{E9F8AF1A-7339-3043-A965-B19420337BB2}"/>
              </a:ext>
            </a:extLst>
          </p:cNvPr>
          <p:cNvSpPr>
            <a:spLocks noGrp="1" noChangeArrowheads="1"/>
          </p:cNvSpPr>
          <p:nvPr>
            <p:ph type="ftr" sz="quarter" idx="11"/>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dirty="0"/>
          </a:p>
        </p:txBody>
      </p:sp>
      <p:sp>
        <p:nvSpPr>
          <p:cNvPr id="6" name="Rectangle 1030">
            <a:extLst>
              <a:ext uri="{FF2B5EF4-FFF2-40B4-BE49-F238E27FC236}">
                <a16:creationId xmlns:a16="http://schemas.microsoft.com/office/drawing/2014/main" id="{F2A2201F-CF74-434B-BF23-2A9D77DC8EF0}"/>
              </a:ext>
            </a:extLst>
          </p:cNvPr>
          <p:cNvSpPr>
            <a:spLocks noGrp="1" noChangeArrowheads="1"/>
          </p:cNvSpPr>
          <p:nvPr>
            <p:ph type="sldNum" sz="quarter" idx="12"/>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AF8DF7F-F702-4438-B964-FF198C221611}" type="slidenum">
              <a:rPr lang="en-US" altLang="en-US"/>
              <a:pPr>
                <a:defRPr/>
              </a:pPr>
              <a:t>‹#›</a:t>
            </a:fld>
            <a:endParaRPr lang="en-US" altLang="en-US" dirty="0"/>
          </a:p>
        </p:txBody>
      </p:sp>
    </p:spTree>
    <p:extLst>
      <p:ext uri="{BB962C8B-B14F-4D97-AF65-F5344CB8AC3E}">
        <p14:creationId xmlns:p14="http://schemas.microsoft.com/office/powerpoint/2010/main" val="1039188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C98D-EAB1-8C45-931E-A5312BE22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7A31A-4E32-7D4E-B532-EE6C6B7326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72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E05F-726F-734F-8343-F4067AE7FDC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E0D57-7D57-B549-AECE-6015499C291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9857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15E-D326-E54F-B5B2-94AE25A6D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4C326-858E-5643-8DD1-57A4AA7B8DC3}"/>
              </a:ext>
            </a:extLst>
          </p:cNvPr>
          <p:cNvSpPr>
            <a:spLocks noGrp="1"/>
          </p:cNvSpPr>
          <p:nvPr>
            <p:ph sz="half" idx="1"/>
          </p:nvPr>
        </p:nvSpPr>
        <p:spPr>
          <a:xfrm>
            <a:off x="609600" y="1981200"/>
            <a:ext cx="53848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756CC-A35C-FC4D-B759-E30C6926E4AA}"/>
              </a:ext>
            </a:extLst>
          </p:cNvPr>
          <p:cNvSpPr>
            <a:spLocks noGrp="1"/>
          </p:cNvSpPr>
          <p:nvPr>
            <p:ph sz="half" idx="2"/>
          </p:nvPr>
        </p:nvSpPr>
        <p:spPr>
          <a:xfrm>
            <a:off x="6197600" y="1981200"/>
            <a:ext cx="53848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773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86A0-6830-844F-A089-7ADF360A43A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E16119-0BAF-C249-9A2A-1E17EBB7265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81EF83-661D-424A-8B94-8DAE2D40EB62}"/>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184E4-67B0-CE43-BBE7-314A56C9756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AA28A7-55C3-2846-A4AE-432B70B24C50}"/>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33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E05F-726F-734F-8343-F4067AE7FDC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E0D57-7D57-B549-AECE-6015499C291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349474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49F0-5D43-2843-A18B-EDE53F0A3B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5396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577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C238-9BE4-E249-B135-2A40FFF4D04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682A6-4688-FE41-AC4B-1EE14E9D4C9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C44BC-F524-0245-91B0-08E808300AC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50065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868D-CB26-3F40-B68E-28F1549F702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99C83B-3EE4-DC4D-BD0D-2BFCC766EF6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2CEB9DC1-EBA2-9748-9D4F-556D73134E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92072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E4C7-B3D4-F249-9826-264F17EA8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46444-C689-684C-8BB8-F66ADBB3C1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283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D781A-C797-1E49-847F-074E5712C54D}"/>
              </a:ext>
            </a:extLst>
          </p:cNvPr>
          <p:cNvSpPr>
            <a:spLocks noGrp="1"/>
          </p:cNvSpPr>
          <p:nvPr>
            <p:ph type="title" orient="vert"/>
          </p:nvPr>
        </p:nvSpPr>
        <p:spPr>
          <a:xfrm>
            <a:off x="8839200" y="274638"/>
            <a:ext cx="2743200" cy="63547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0A75CE-6CC3-2242-8638-DAC10F6B90F0}"/>
              </a:ext>
            </a:extLst>
          </p:cNvPr>
          <p:cNvSpPr>
            <a:spLocks noGrp="1"/>
          </p:cNvSpPr>
          <p:nvPr>
            <p:ph type="body" orient="vert" idx="1"/>
          </p:nvPr>
        </p:nvSpPr>
        <p:spPr>
          <a:xfrm>
            <a:off x="609600" y="274638"/>
            <a:ext cx="8026400" cy="6354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9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CCA7-DDBC-424F-AB86-6D3EC6865A14}"/>
              </a:ext>
            </a:extLst>
          </p:cNvPr>
          <p:cNvSpPr>
            <a:spLocks noGrp="1"/>
          </p:cNvSpPr>
          <p:nvPr>
            <p:ph type="title"/>
          </p:nvPr>
        </p:nvSpPr>
        <p:spPr>
          <a:xfrm>
            <a:off x="609600" y="274638"/>
            <a:ext cx="10972800" cy="1401762"/>
          </a:xfrm>
        </p:spPr>
        <p:txBody>
          <a:bodyPr/>
          <a:lstStyle/>
          <a:p>
            <a:r>
              <a:rPr lang="en-US"/>
              <a:t>Click to edit Master title style</a:t>
            </a:r>
          </a:p>
        </p:txBody>
      </p:sp>
      <p:sp>
        <p:nvSpPr>
          <p:cNvPr id="3" name="Chart Placeholder 2">
            <a:extLst>
              <a:ext uri="{FF2B5EF4-FFF2-40B4-BE49-F238E27FC236}">
                <a16:creationId xmlns:a16="http://schemas.microsoft.com/office/drawing/2014/main" id="{8196A993-023D-3E4C-994F-235503F5C419}"/>
              </a:ext>
            </a:extLst>
          </p:cNvPr>
          <p:cNvSpPr>
            <a:spLocks noGrp="1"/>
          </p:cNvSpPr>
          <p:nvPr>
            <p:ph type="chart" idx="1"/>
          </p:nvPr>
        </p:nvSpPr>
        <p:spPr>
          <a:xfrm>
            <a:off x="609600" y="1981200"/>
            <a:ext cx="10972800" cy="4648200"/>
          </a:xfrm>
        </p:spPr>
        <p:txBody>
          <a:bodyPr/>
          <a:lstStyle/>
          <a:p>
            <a:pPr lvl="0"/>
            <a:endParaRPr lang="en-US" noProof="0" dirty="0"/>
          </a:p>
        </p:txBody>
      </p:sp>
    </p:spTree>
    <p:extLst>
      <p:ext uri="{BB962C8B-B14F-4D97-AF65-F5344CB8AC3E}">
        <p14:creationId xmlns:p14="http://schemas.microsoft.com/office/powerpoint/2010/main" val="100078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15E-D326-E54F-B5B2-94AE25A6D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4C326-858E-5643-8DD1-57A4AA7B8DC3}"/>
              </a:ext>
            </a:extLst>
          </p:cNvPr>
          <p:cNvSpPr>
            <a:spLocks noGrp="1"/>
          </p:cNvSpPr>
          <p:nvPr>
            <p:ph sz="half" idx="1"/>
          </p:nvPr>
        </p:nvSpPr>
        <p:spPr>
          <a:xfrm>
            <a:off x="609600" y="1981200"/>
            <a:ext cx="53848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756CC-A35C-FC4D-B759-E30C6926E4AA}"/>
              </a:ext>
            </a:extLst>
          </p:cNvPr>
          <p:cNvSpPr>
            <a:spLocks noGrp="1"/>
          </p:cNvSpPr>
          <p:nvPr>
            <p:ph sz="half" idx="2"/>
          </p:nvPr>
        </p:nvSpPr>
        <p:spPr>
          <a:xfrm>
            <a:off x="6197600" y="1981200"/>
            <a:ext cx="53848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368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86A0-6830-844F-A089-7ADF360A43A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E16119-0BAF-C249-9A2A-1E17EBB7265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81EF83-661D-424A-8B94-8DAE2D40EB62}"/>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184E4-67B0-CE43-BBE7-314A56C9756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AA28A7-55C3-2846-A4AE-432B70B24C50}"/>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66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49F0-5D43-2843-A18B-EDE53F0A3B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40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52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C238-9BE4-E249-B135-2A40FFF4D04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682A6-4688-FE41-AC4B-1EE14E9D4C9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C44BC-F524-0245-91B0-08E808300AC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0802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868D-CB26-3F40-B68E-28F1549F702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99C83B-3EE4-DC4D-BD0D-2BFCC766EF6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2CEB9DC1-EBA2-9748-9D4F-556D73134E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7182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96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E1000C-9B00-0945-99F2-738F4DC76D14}"/>
              </a:ext>
            </a:extLst>
          </p:cNvPr>
          <p:cNvSpPr>
            <a:spLocks noGrp="1" noChangeArrowheads="1"/>
          </p:cNvSpPr>
          <p:nvPr>
            <p:ph type="title"/>
          </p:nvPr>
        </p:nvSpPr>
        <p:spPr bwMode="auto">
          <a:xfrm>
            <a:off x="609600" y="274638"/>
            <a:ext cx="109728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981200"/>
            <a:ext cx="10972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2"/>
            <a:endParaRPr lang="en-US" altLang="en-US"/>
          </a:p>
          <a:p>
            <a:pPr lvl="2"/>
            <a:endParaRPr lang="en-US" altLang="en-US"/>
          </a:p>
        </p:txBody>
      </p:sp>
      <p:sp>
        <p:nvSpPr>
          <p:cNvPr id="1028" name="Line 7"/>
          <p:cNvSpPr>
            <a:spLocks noChangeShapeType="1"/>
          </p:cNvSpPr>
          <p:nvPr userDrawn="1"/>
        </p:nvSpPr>
        <p:spPr bwMode="auto">
          <a:xfrm>
            <a:off x="609600" y="1828800"/>
            <a:ext cx="10972800" cy="0"/>
          </a:xfrm>
          <a:prstGeom prst="line">
            <a:avLst/>
          </a:prstGeom>
          <a:noFill/>
          <a:ln w="76200" cmpd="tri">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Tree>
    <p:extLst>
      <p:ext uri="{BB962C8B-B14F-4D97-AF65-F5344CB8AC3E}">
        <p14:creationId xmlns:p14="http://schemas.microsoft.com/office/powerpoint/2010/main" val="2597106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kern="1200">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SzPct val="125000"/>
        <a:buChar char="•"/>
        <a:defRPr sz="3600" kern="1200">
          <a:solidFill>
            <a:schemeClr val="bg1"/>
          </a:solidFill>
          <a:latin typeface="+mn-lt"/>
          <a:ea typeface="+mn-ea"/>
          <a:cs typeface="+mn-cs"/>
        </a:defRPr>
      </a:lvl1pPr>
      <a:lvl2pPr marL="742950" indent="-285750" algn="l" rtl="0" eaLnBrk="0" fontAlgn="base" hangingPunct="0">
        <a:spcBef>
          <a:spcPct val="20000"/>
        </a:spcBef>
        <a:spcAft>
          <a:spcPct val="0"/>
        </a:spcAft>
        <a:buSzPct val="125000"/>
        <a:buChar char="–"/>
        <a:defRPr sz="3600" kern="1200">
          <a:solidFill>
            <a:schemeClr val="bg1"/>
          </a:solidFill>
          <a:latin typeface="+mn-lt"/>
          <a:ea typeface="+mn-ea"/>
          <a:cs typeface="+mn-cs"/>
        </a:defRPr>
      </a:lvl2pPr>
      <a:lvl3pPr marL="1143000" indent="-228600" algn="l" rtl="0" eaLnBrk="0" fontAlgn="base" hangingPunct="0">
        <a:spcBef>
          <a:spcPct val="20000"/>
        </a:spcBef>
        <a:spcAft>
          <a:spcPct val="0"/>
        </a:spcAft>
        <a:buSzPct val="125000"/>
        <a:defRPr sz="36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96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E1000C-9B00-0945-99F2-738F4DC76D14}"/>
              </a:ext>
            </a:extLst>
          </p:cNvPr>
          <p:cNvSpPr>
            <a:spLocks noGrp="1" noChangeArrowheads="1"/>
          </p:cNvSpPr>
          <p:nvPr>
            <p:ph type="title"/>
          </p:nvPr>
        </p:nvSpPr>
        <p:spPr bwMode="auto">
          <a:xfrm>
            <a:off x="609600" y="274638"/>
            <a:ext cx="109728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3D9363-60F4-4E78-9201-C820699CD805}"/>
              </a:ext>
            </a:extLst>
          </p:cNvPr>
          <p:cNvSpPr>
            <a:spLocks noGrp="1" noChangeArrowheads="1"/>
          </p:cNvSpPr>
          <p:nvPr>
            <p:ph type="body" idx="1"/>
          </p:nvPr>
        </p:nvSpPr>
        <p:spPr bwMode="auto">
          <a:xfrm>
            <a:off x="609600" y="1981200"/>
            <a:ext cx="10972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2"/>
            <a:endParaRPr lang="en-US" altLang="en-US"/>
          </a:p>
          <a:p>
            <a:pPr lvl="2"/>
            <a:endParaRPr lang="en-US" altLang="en-US"/>
          </a:p>
        </p:txBody>
      </p:sp>
      <p:sp>
        <p:nvSpPr>
          <p:cNvPr id="1028" name="Line 7">
            <a:extLst>
              <a:ext uri="{FF2B5EF4-FFF2-40B4-BE49-F238E27FC236}">
                <a16:creationId xmlns:a16="http://schemas.microsoft.com/office/drawing/2014/main" id="{FF0D1E04-E540-408A-B047-53E31A8418E8}"/>
              </a:ext>
            </a:extLst>
          </p:cNvPr>
          <p:cNvSpPr>
            <a:spLocks noChangeShapeType="1"/>
          </p:cNvSpPr>
          <p:nvPr userDrawn="1"/>
        </p:nvSpPr>
        <p:spPr bwMode="auto">
          <a:xfrm>
            <a:off x="609600" y="1828800"/>
            <a:ext cx="10972800" cy="0"/>
          </a:xfrm>
          <a:prstGeom prst="line">
            <a:avLst/>
          </a:prstGeom>
          <a:noFill/>
          <a:ln w="76200" cmpd="tri">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966886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b="1" kern="1200">
          <a:solidFill>
            <a:schemeClr val="bg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2pPr>
      <a:lvl3pPr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3pPr>
      <a:lvl4pPr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4pPr>
      <a:lvl5pPr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5pPr>
      <a:lvl6pPr marL="457200"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6pPr>
      <a:lvl7pPr marL="914400"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7pPr>
      <a:lvl8pPr marL="1371600"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8pPr>
      <a:lvl9pPr marL="1828800" algn="ctr" rtl="0" eaLnBrk="1" fontAlgn="base" hangingPunct="1">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SzPct val="125000"/>
        <a:buChar char="•"/>
        <a:defRPr sz="3600" kern="1200">
          <a:solidFill>
            <a:schemeClr val="bg1"/>
          </a:solidFill>
          <a:latin typeface="+mn-lt"/>
          <a:ea typeface="+mn-ea"/>
          <a:cs typeface="+mn-cs"/>
        </a:defRPr>
      </a:lvl1pPr>
      <a:lvl2pPr marL="742950" indent="-285750" algn="l" rtl="0" eaLnBrk="1" fontAlgn="base" hangingPunct="1">
        <a:spcBef>
          <a:spcPct val="20000"/>
        </a:spcBef>
        <a:spcAft>
          <a:spcPct val="0"/>
        </a:spcAft>
        <a:buSzPct val="125000"/>
        <a:buChar char="–"/>
        <a:defRPr sz="3600" kern="1200">
          <a:solidFill>
            <a:schemeClr val="bg1"/>
          </a:solidFill>
          <a:latin typeface="+mn-lt"/>
          <a:ea typeface="+mn-ea"/>
          <a:cs typeface="+mn-cs"/>
        </a:defRPr>
      </a:lvl2pPr>
      <a:lvl3pPr marL="1143000" indent="-228600" algn="l" rtl="0" eaLnBrk="1" fontAlgn="base" hangingPunct="1">
        <a:spcBef>
          <a:spcPct val="20000"/>
        </a:spcBef>
        <a:spcAft>
          <a:spcPct val="0"/>
        </a:spcAft>
        <a:buSzPct val="125000"/>
        <a:defRPr sz="36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96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E1000C-9B00-0945-99F2-738F4DC76D14}"/>
              </a:ext>
            </a:extLst>
          </p:cNvPr>
          <p:cNvSpPr>
            <a:spLocks noGrp="1" noChangeArrowheads="1"/>
          </p:cNvSpPr>
          <p:nvPr>
            <p:ph type="title"/>
          </p:nvPr>
        </p:nvSpPr>
        <p:spPr bwMode="auto">
          <a:xfrm>
            <a:off x="609600" y="274638"/>
            <a:ext cx="109728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981200"/>
            <a:ext cx="10972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2"/>
            <a:endParaRPr lang="en-US" altLang="en-US"/>
          </a:p>
          <a:p>
            <a:pPr lvl="2"/>
            <a:endParaRPr lang="en-US" altLang="en-US"/>
          </a:p>
        </p:txBody>
      </p:sp>
      <p:sp>
        <p:nvSpPr>
          <p:cNvPr id="1028" name="Line 7"/>
          <p:cNvSpPr>
            <a:spLocks noChangeShapeType="1"/>
          </p:cNvSpPr>
          <p:nvPr userDrawn="1"/>
        </p:nvSpPr>
        <p:spPr bwMode="auto">
          <a:xfrm>
            <a:off x="609600" y="1828800"/>
            <a:ext cx="10972800" cy="0"/>
          </a:xfrm>
          <a:prstGeom prst="line">
            <a:avLst/>
          </a:prstGeom>
          <a:noFill/>
          <a:ln w="76200" cmpd="tri">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Tree>
    <p:extLst>
      <p:ext uri="{BB962C8B-B14F-4D97-AF65-F5344CB8AC3E}">
        <p14:creationId xmlns:p14="http://schemas.microsoft.com/office/powerpoint/2010/main" val="19625392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b="1" kern="1200">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SzPct val="125000"/>
        <a:buChar char="•"/>
        <a:defRPr sz="3600" kern="1200">
          <a:solidFill>
            <a:schemeClr val="bg1"/>
          </a:solidFill>
          <a:latin typeface="+mn-lt"/>
          <a:ea typeface="+mn-ea"/>
          <a:cs typeface="+mn-cs"/>
        </a:defRPr>
      </a:lvl1pPr>
      <a:lvl2pPr marL="742950" indent="-285750" algn="l" rtl="0" eaLnBrk="0" fontAlgn="base" hangingPunct="0">
        <a:spcBef>
          <a:spcPct val="20000"/>
        </a:spcBef>
        <a:spcAft>
          <a:spcPct val="0"/>
        </a:spcAft>
        <a:buSzPct val="125000"/>
        <a:buChar char="–"/>
        <a:defRPr sz="3600" kern="1200">
          <a:solidFill>
            <a:schemeClr val="bg1"/>
          </a:solidFill>
          <a:latin typeface="+mn-lt"/>
          <a:ea typeface="+mn-ea"/>
          <a:cs typeface="+mn-cs"/>
        </a:defRPr>
      </a:lvl2pPr>
      <a:lvl3pPr marL="1143000" indent="-228600" algn="l" rtl="0" eaLnBrk="0" fontAlgn="base" hangingPunct="0">
        <a:spcBef>
          <a:spcPct val="20000"/>
        </a:spcBef>
        <a:spcAft>
          <a:spcPct val="0"/>
        </a:spcAft>
        <a:buSzPct val="125000"/>
        <a:defRPr sz="36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FE65-4B4E-9B41-A18A-B7B466C2A877}"/>
              </a:ext>
            </a:extLst>
          </p:cNvPr>
          <p:cNvSpPr>
            <a:spLocks noGrp="1"/>
          </p:cNvSpPr>
          <p:nvPr>
            <p:ph type="title"/>
          </p:nvPr>
        </p:nvSpPr>
        <p:spPr>
          <a:xfrm>
            <a:off x="184265" y="1208160"/>
            <a:ext cx="11823469" cy="4441679"/>
          </a:xfrm>
        </p:spPr>
        <p:txBody>
          <a:bodyPr anchor="ctr"/>
          <a:lstStyle/>
          <a:p>
            <a:pPr>
              <a:lnSpc>
                <a:spcPct val="150000"/>
              </a:lnSpc>
              <a:defRPr/>
            </a:pPr>
            <a:r>
              <a:rPr lang="en-US" dirty="0"/>
              <a:t>Preparing a Grant Proposal Budget</a:t>
            </a:r>
          </a:p>
        </p:txBody>
      </p:sp>
    </p:spTree>
    <p:extLst>
      <p:ext uri="{BB962C8B-B14F-4D97-AF65-F5344CB8AC3E}">
        <p14:creationId xmlns:p14="http://schemas.microsoft.com/office/powerpoint/2010/main" val="216393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93FCC1-20E6-C34B-9379-00AB370A5E43}"/>
              </a:ext>
            </a:extLst>
          </p:cNvPr>
          <p:cNvSpPr>
            <a:spLocks noGrp="1"/>
          </p:cNvSpPr>
          <p:nvPr>
            <p:ph idx="1"/>
          </p:nvPr>
        </p:nvSpPr>
        <p:spPr>
          <a:xfrm>
            <a:off x="609599" y="2197768"/>
            <a:ext cx="11197389" cy="4431631"/>
          </a:xfrm>
        </p:spPr>
        <p:txBody>
          <a:bodyPr/>
          <a:lstStyle/>
          <a:p>
            <a:pPr marL="628650" indent="-457200">
              <a:spcBef>
                <a:spcPts val="2400"/>
              </a:spcBef>
              <a:spcAft>
                <a:spcPts val="2400"/>
              </a:spcAft>
              <a:buFont typeface="Wingdings" panose="05000000000000000000" pitchFamily="2" charset="2"/>
              <a:buChar char="Ø"/>
            </a:pPr>
            <a:r>
              <a:rPr lang="en-US" sz="4000" dirty="0"/>
              <a:t>Staff and consultants; office supplies; printing; rental space; modification of facilities for fire marshal or safety requirements, and </a:t>
            </a:r>
            <a:r>
              <a:rPr lang="en-US" sz="4000" b="1" dirty="0"/>
              <a:t> </a:t>
            </a:r>
            <a:r>
              <a:rPr lang="en-US" sz="4000" dirty="0"/>
              <a:t>insurance </a:t>
            </a:r>
          </a:p>
          <a:p>
            <a:pPr marL="628650" indent="-457200">
              <a:spcBef>
                <a:spcPts val="2400"/>
              </a:spcBef>
              <a:spcAft>
                <a:spcPts val="2400"/>
              </a:spcAft>
              <a:buFont typeface="Wingdings" panose="05000000000000000000" pitchFamily="2" charset="2"/>
              <a:buChar char="Ø"/>
            </a:pPr>
            <a:r>
              <a:rPr lang="en-US" sz="4000" dirty="0"/>
              <a:t>Less than $500 for equipment purchase or rental  </a:t>
            </a:r>
          </a:p>
          <a:p>
            <a:pPr>
              <a:spcBef>
                <a:spcPts val="2400"/>
              </a:spcBef>
              <a:spcAft>
                <a:spcPts val="2400"/>
              </a:spcAft>
              <a:buFont typeface="Wingdings" panose="05000000000000000000" pitchFamily="2" charset="2"/>
              <a:buChar char="Ø"/>
            </a:pPr>
            <a:endParaRPr lang="en-US" sz="4000" dirty="0"/>
          </a:p>
          <a:p>
            <a:pPr>
              <a:spcBef>
                <a:spcPts val="2400"/>
              </a:spcBef>
              <a:spcAft>
                <a:spcPts val="2400"/>
              </a:spcAft>
              <a:buFont typeface="Wingdings" panose="05000000000000000000" pitchFamily="2" charset="2"/>
              <a:buChar char="Ø"/>
            </a:pPr>
            <a:endParaRPr lang="en-US" sz="4000" dirty="0"/>
          </a:p>
        </p:txBody>
      </p:sp>
      <p:sp>
        <p:nvSpPr>
          <p:cNvPr id="2" name="Title 1">
            <a:extLst>
              <a:ext uri="{FF2B5EF4-FFF2-40B4-BE49-F238E27FC236}">
                <a16:creationId xmlns:a16="http://schemas.microsoft.com/office/drawing/2014/main" id="{F7EF7E38-E3C4-454D-9276-F95D7000FA20}"/>
              </a:ext>
            </a:extLst>
          </p:cNvPr>
          <p:cNvSpPr>
            <a:spLocks noGrp="1"/>
          </p:cNvSpPr>
          <p:nvPr>
            <p:ph type="title"/>
          </p:nvPr>
        </p:nvSpPr>
        <p:spPr>
          <a:xfrm>
            <a:off x="0" y="0"/>
            <a:ext cx="12192000" cy="1716505"/>
          </a:xfrm>
        </p:spPr>
        <p:txBody>
          <a:bodyPr/>
          <a:lstStyle/>
          <a:p>
            <a:r>
              <a:rPr lang="en-US" sz="5400" dirty="0">
                <a:effectLst/>
              </a:rPr>
              <a:t>Allowable Costs: Federal and State</a:t>
            </a:r>
            <a:endParaRPr lang="en-US" sz="5400" dirty="0"/>
          </a:p>
        </p:txBody>
      </p:sp>
    </p:spTree>
    <p:extLst>
      <p:ext uri="{BB962C8B-B14F-4D97-AF65-F5344CB8AC3E}">
        <p14:creationId xmlns:p14="http://schemas.microsoft.com/office/powerpoint/2010/main" val="190380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5D562-71D8-4269-9577-D86367DBDBDE}"/>
              </a:ext>
            </a:extLst>
          </p:cNvPr>
          <p:cNvSpPr/>
          <p:nvPr/>
        </p:nvSpPr>
        <p:spPr>
          <a:xfrm>
            <a:off x="403727" y="5976636"/>
            <a:ext cx="10601157" cy="830997"/>
          </a:xfrm>
          <a:prstGeom prst="rect">
            <a:avLst/>
          </a:prstGeom>
        </p:spPr>
        <p:txBody>
          <a:bodyPr wrap="square">
            <a:spAutoFit/>
          </a:bodyPr>
          <a:lstStyle/>
          <a:p>
            <a:pPr marL="0" marR="0" lvl="0" indent="0" algn="l" defTabSz="914400" rtl="0" eaLnBrk="0" fontAlgn="base" latinLnBrk="0" hangingPunct="0">
              <a:lnSpc>
                <a:spcPct val="100000"/>
              </a:lnSpc>
              <a:spcBef>
                <a:spcPts val="1200"/>
              </a:spcBef>
              <a:spcAft>
                <a:spcPts val="1200"/>
              </a:spcAft>
              <a:buClrTx/>
              <a:buSzPct val="125000"/>
              <a:buFontTx/>
              <a:buNone/>
              <a:tabLst/>
              <a:defRPr/>
            </a:pPr>
            <a:r>
              <a:rPr kumimoji="0" lang="en-US" sz="2400" b="1" i="0" u="none" strike="noStrike" kern="1200" cap="none" spc="0" normalizeH="0" baseline="0" noProof="0" dirty="0">
                <a:ln>
                  <a:noFill/>
                </a:ln>
                <a:solidFill>
                  <a:srgbClr val="FFC000"/>
                </a:solidFill>
                <a:effectLst/>
                <a:uLnTx/>
                <a:uFillTx/>
                <a:latin typeface="Arial"/>
                <a:ea typeface="+mn-ea"/>
                <a:cs typeface="+mn-cs"/>
              </a:rPr>
              <a:t>**Note: This is not a complete list; please refer to the RFP for more information.</a:t>
            </a:r>
          </a:p>
        </p:txBody>
      </p:sp>
      <p:sp>
        <p:nvSpPr>
          <p:cNvPr id="3" name="Content Placeholder 2">
            <a:extLst>
              <a:ext uri="{FF2B5EF4-FFF2-40B4-BE49-F238E27FC236}">
                <a16:creationId xmlns:a16="http://schemas.microsoft.com/office/drawing/2014/main" id="{6985605A-2DFB-1243-952A-247143283BE6}"/>
              </a:ext>
            </a:extLst>
          </p:cNvPr>
          <p:cNvSpPr>
            <a:spLocks noGrp="1"/>
          </p:cNvSpPr>
          <p:nvPr>
            <p:ph idx="1"/>
          </p:nvPr>
        </p:nvSpPr>
        <p:spPr>
          <a:xfrm>
            <a:off x="152401" y="2625299"/>
            <a:ext cx="11480800" cy="4232701"/>
          </a:xfrm>
        </p:spPr>
        <p:txBody>
          <a:bodyPr numCol="2"/>
          <a:lstStyle/>
          <a:p>
            <a:pPr>
              <a:spcBef>
                <a:spcPts val="1200"/>
              </a:spcBef>
              <a:spcAft>
                <a:spcPts val="1200"/>
              </a:spcAft>
              <a:buFont typeface="Wingdings" panose="05000000000000000000" pitchFamily="2" charset="2"/>
              <a:buChar char="ü"/>
            </a:pPr>
            <a:r>
              <a:rPr lang="en-US" sz="2800" dirty="0"/>
              <a:t>Property</a:t>
            </a:r>
          </a:p>
          <a:p>
            <a:pPr>
              <a:spcBef>
                <a:spcPts val="1200"/>
              </a:spcBef>
              <a:spcAft>
                <a:spcPts val="1200"/>
              </a:spcAft>
              <a:buFont typeface="Wingdings" panose="05000000000000000000" pitchFamily="2" charset="2"/>
              <a:buChar char="ü"/>
            </a:pPr>
            <a:r>
              <a:rPr lang="en-US" sz="2800" dirty="0"/>
              <a:t>Motor vehicles</a:t>
            </a:r>
          </a:p>
          <a:p>
            <a:pPr>
              <a:spcBef>
                <a:spcPts val="1200"/>
              </a:spcBef>
              <a:spcAft>
                <a:spcPts val="1200"/>
              </a:spcAft>
              <a:buFont typeface="Wingdings" panose="05000000000000000000" pitchFamily="2" charset="2"/>
              <a:buChar char="ü"/>
            </a:pPr>
            <a:r>
              <a:rPr lang="en-US" sz="2800" dirty="0"/>
              <a:t>Childcare vouchers or services</a:t>
            </a:r>
          </a:p>
          <a:p>
            <a:pPr>
              <a:spcBef>
                <a:spcPts val="1200"/>
              </a:spcBef>
              <a:spcAft>
                <a:spcPts val="1200"/>
              </a:spcAft>
              <a:buFont typeface="Wingdings" panose="05000000000000000000" pitchFamily="2" charset="2"/>
              <a:buChar char="ü"/>
            </a:pPr>
            <a:r>
              <a:rPr lang="en-US" sz="2800" dirty="0"/>
              <a:t>Food and/or beverages</a:t>
            </a:r>
          </a:p>
          <a:p>
            <a:pPr>
              <a:spcBef>
                <a:spcPts val="1200"/>
              </a:spcBef>
              <a:spcAft>
                <a:spcPts val="1200"/>
              </a:spcAft>
              <a:buFont typeface="Wingdings" panose="05000000000000000000" pitchFamily="2" charset="2"/>
              <a:buChar char="ü"/>
            </a:pPr>
            <a:endParaRPr lang="en-US" sz="2800" dirty="0"/>
          </a:p>
          <a:p>
            <a:pPr>
              <a:spcBef>
                <a:spcPts val="1200"/>
              </a:spcBef>
              <a:spcAft>
                <a:spcPts val="1200"/>
              </a:spcAft>
              <a:buFont typeface="Wingdings" panose="05000000000000000000" pitchFamily="2" charset="2"/>
              <a:buChar char="ü"/>
            </a:pPr>
            <a:endParaRPr lang="en-US" sz="2800" dirty="0"/>
          </a:p>
          <a:p>
            <a:pPr>
              <a:spcBef>
                <a:spcPts val="1200"/>
              </a:spcBef>
              <a:spcAft>
                <a:spcPts val="1200"/>
              </a:spcAft>
              <a:buFont typeface="Wingdings" panose="05000000000000000000" pitchFamily="2" charset="2"/>
              <a:buChar char="ü"/>
            </a:pPr>
            <a:r>
              <a:rPr lang="en-US" sz="2800" dirty="0"/>
              <a:t>Computers (without prior written approval from SCDD)</a:t>
            </a:r>
          </a:p>
          <a:p>
            <a:pPr>
              <a:spcBef>
                <a:spcPts val="1200"/>
              </a:spcBef>
              <a:spcAft>
                <a:spcPts val="1200"/>
              </a:spcAft>
              <a:buFont typeface="Wingdings" panose="05000000000000000000" pitchFamily="2" charset="2"/>
              <a:buChar char="ü"/>
            </a:pPr>
            <a:r>
              <a:rPr lang="en-US" sz="2800" dirty="0"/>
              <a:t>Facility equipment that cannot be removed after the project period ends</a:t>
            </a:r>
          </a:p>
          <a:p>
            <a:pPr>
              <a:spcBef>
                <a:spcPts val="1200"/>
              </a:spcBef>
              <a:spcAft>
                <a:spcPts val="1200"/>
              </a:spcAft>
              <a:buFont typeface="Wingdings" panose="05000000000000000000" pitchFamily="2" charset="2"/>
              <a:buChar char="ü"/>
            </a:pPr>
            <a:r>
              <a:rPr lang="en-US" sz="2800" dirty="0"/>
              <a:t>Travel outside of California</a:t>
            </a:r>
          </a:p>
          <a:p>
            <a:pPr>
              <a:spcBef>
                <a:spcPts val="1200"/>
              </a:spcBef>
              <a:spcAft>
                <a:spcPts val="1200"/>
              </a:spcAft>
            </a:pPr>
            <a:endParaRPr lang="en-US" sz="2800" dirty="0"/>
          </a:p>
        </p:txBody>
      </p:sp>
      <p:sp>
        <p:nvSpPr>
          <p:cNvPr id="5" name="Rectangle 4">
            <a:extLst>
              <a:ext uri="{FF2B5EF4-FFF2-40B4-BE49-F238E27FC236}">
                <a16:creationId xmlns:a16="http://schemas.microsoft.com/office/drawing/2014/main" id="{029B4C0E-BF14-45CC-8BAA-7EFB60F756BA}"/>
              </a:ext>
            </a:extLst>
          </p:cNvPr>
          <p:cNvSpPr/>
          <p:nvPr/>
        </p:nvSpPr>
        <p:spPr>
          <a:xfrm>
            <a:off x="3529263" y="1858453"/>
            <a:ext cx="4844667" cy="646331"/>
          </a:xfrm>
          <a:prstGeom prst="rect">
            <a:avLst/>
          </a:prstGeom>
        </p:spPr>
        <p:txBody>
          <a:bodyPr wrap="square">
            <a:spAutoFit/>
          </a:bodyPr>
          <a:lstStyle/>
          <a:p>
            <a:pPr marL="0" marR="0" lvl="0" indent="0" algn="ctr" defTabSz="914400" rtl="0" eaLnBrk="0" fontAlgn="base" latinLnBrk="0" hangingPunct="0">
              <a:lnSpc>
                <a:spcPct val="100000"/>
              </a:lnSpc>
              <a:spcBef>
                <a:spcPts val="1200"/>
              </a:spcBef>
              <a:spcAft>
                <a:spcPts val="1200"/>
              </a:spcAft>
              <a:buClrTx/>
              <a:buSzPct val="125000"/>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The purchase of:</a:t>
            </a:r>
          </a:p>
        </p:txBody>
      </p:sp>
      <p:sp>
        <p:nvSpPr>
          <p:cNvPr id="2" name="Title 1">
            <a:extLst>
              <a:ext uri="{FF2B5EF4-FFF2-40B4-BE49-F238E27FC236}">
                <a16:creationId xmlns:a16="http://schemas.microsoft.com/office/drawing/2014/main" id="{6D93E0FB-8345-B94C-8B0F-530931F9B19D}"/>
              </a:ext>
            </a:extLst>
          </p:cNvPr>
          <p:cNvSpPr>
            <a:spLocks noGrp="1"/>
          </p:cNvSpPr>
          <p:nvPr>
            <p:ph type="title"/>
          </p:nvPr>
        </p:nvSpPr>
        <p:spPr/>
        <p:txBody>
          <a:bodyPr/>
          <a:lstStyle/>
          <a:p>
            <a:r>
              <a:rPr lang="en-US" sz="6000" u="sng" dirty="0"/>
              <a:t>Non</a:t>
            </a:r>
            <a:r>
              <a:rPr lang="en-US" sz="6000" dirty="0"/>
              <a:t>-Allowable Costs</a:t>
            </a:r>
          </a:p>
        </p:txBody>
      </p:sp>
    </p:spTree>
    <p:extLst>
      <p:ext uri="{BB962C8B-B14F-4D97-AF65-F5344CB8AC3E}">
        <p14:creationId xmlns:p14="http://schemas.microsoft.com/office/powerpoint/2010/main" val="13051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041BF-6EE7-AC47-9E1C-BC31E23D73C1}"/>
              </a:ext>
            </a:extLst>
          </p:cNvPr>
          <p:cNvSpPr>
            <a:spLocks noGrp="1"/>
          </p:cNvSpPr>
          <p:nvPr>
            <p:ph idx="1"/>
          </p:nvPr>
        </p:nvSpPr>
        <p:spPr>
          <a:xfrm>
            <a:off x="609600" y="2566736"/>
            <a:ext cx="10972800" cy="4062663"/>
          </a:xfrm>
        </p:spPr>
        <p:txBody>
          <a:bodyPr/>
          <a:lstStyle/>
          <a:p>
            <a:pPr>
              <a:spcBef>
                <a:spcPts val="2400"/>
              </a:spcBef>
              <a:spcAft>
                <a:spcPts val="2400"/>
              </a:spcAft>
              <a:buFont typeface="Wingdings" panose="05000000000000000000" pitchFamily="2" charset="2"/>
              <a:buChar char="q"/>
            </a:pPr>
            <a:r>
              <a:rPr lang="en-US" sz="4000" dirty="0"/>
              <a:t>  Poverty Area: greater than 20% of the 		residents live below the poverty level</a:t>
            </a:r>
          </a:p>
          <a:p>
            <a:pPr>
              <a:spcBef>
                <a:spcPts val="2400"/>
              </a:spcBef>
              <a:spcAft>
                <a:spcPts val="2400"/>
              </a:spcAft>
              <a:buFont typeface="Wingdings" panose="05000000000000000000" pitchFamily="2" charset="2"/>
              <a:buChar char="q"/>
            </a:pPr>
            <a:r>
              <a:rPr lang="en-US" sz="4000" dirty="0"/>
              <a:t>  See: Exhibit A, ‘California Poverty Areas by 	County’</a:t>
            </a:r>
          </a:p>
          <a:p>
            <a:pPr>
              <a:spcBef>
                <a:spcPts val="2400"/>
              </a:spcBef>
              <a:spcAft>
                <a:spcPts val="2400"/>
              </a:spcAft>
              <a:buFont typeface="Wingdings" panose="05000000000000000000" pitchFamily="2" charset="2"/>
              <a:buChar char="q"/>
            </a:pPr>
            <a:endParaRPr lang="en-US" dirty="0"/>
          </a:p>
          <a:p>
            <a:pPr>
              <a:spcBef>
                <a:spcPts val="2400"/>
              </a:spcBef>
              <a:spcAft>
                <a:spcPts val="2400"/>
              </a:spcAft>
              <a:buFont typeface="Wingdings" panose="05000000000000000000" pitchFamily="2" charset="2"/>
              <a:buChar char="q"/>
            </a:pPr>
            <a:endParaRPr lang="en-US" dirty="0"/>
          </a:p>
        </p:txBody>
      </p:sp>
      <p:sp>
        <p:nvSpPr>
          <p:cNvPr id="2" name="Title 1">
            <a:extLst>
              <a:ext uri="{FF2B5EF4-FFF2-40B4-BE49-F238E27FC236}">
                <a16:creationId xmlns:a16="http://schemas.microsoft.com/office/drawing/2014/main" id="{B9FAEE4A-2F14-9543-95A7-B40D9E73F421}"/>
              </a:ext>
            </a:extLst>
          </p:cNvPr>
          <p:cNvSpPr>
            <a:spLocks noGrp="1"/>
          </p:cNvSpPr>
          <p:nvPr>
            <p:ph type="title"/>
          </p:nvPr>
        </p:nvSpPr>
        <p:spPr>
          <a:xfrm>
            <a:off x="0" y="274638"/>
            <a:ext cx="12192000" cy="1401762"/>
          </a:xfrm>
        </p:spPr>
        <p:txBody>
          <a:bodyPr/>
          <a:lstStyle/>
          <a:p>
            <a:br>
              <a:rPr lang="en-US" sz="6000" dirty="0">
                <a:effectLst/>
              </a:rPr>
            </a:br>
            <a:br>
              <a:rPr lang="en-US" sz="6000" dirty="0">
                <a:effectLst/>
              </a:rPr>
            </a:br>
            <a:r>
              <a:rPr lang="en-US" sz="6000" dirty="0">
                <a:effectLst/>
              </a:rPr>
              <a:t>Poverty and Non-Poverty Areas</a:t>
            </a:r>
            <a:br>
              <a:rPr lang="en-US" sz="6000" dirty="0">
                <a:effectLst/>
              </a:rPr>
            </a:br>
            <a:r>
              <a:rPr lang="en-US" sz="6000" dirty="0">
                <a:effectLst/>
              </a:rPr>
              <a:t> </a:t>
            </a:r>
            <a:br>
              <a:rPr lang="en-US" sz="6000" dirty="0">
                <a:effectLst/>
              </a:rPr>
            </a:br>
            <a:endParaRPr lang="en-US" sz="6000" dirty="0"/>
          </a:p>
        </p:txBody>
      </p:sp>
    </p:spTree>
    <p:extLst>
      <p:ext uri="{BB962C8B-B14F-4D97-AF65-F5344CB8AC3E}">
        <p14:creationId xmlns:p14="http://schemas.microsoft.com/office/powerpoint/2010/main" val="284899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637DD-38AB-9948-B021-4CDF8E536C60}"/>
              </a:ext>
            </a:extLst>
          </p:cNvPr>
          <p:cNvSpPr>
            <a:spLocks noGrp="1"/>
          </p:cNvSpPr>
          <p:nvPr>
            <p:ph idx="1"/>
          </p:nvPr>
        </p:nvSpPr>
        <p:spPr>
          <a:xfrm>
            <a:off x="609600" y="2598821"/>
            <a:ext cx="10972800" cy="4030578"/>
          </a:xfrm>
        </p:spPr>
        <p:txBody>
          <a:bodyPr/>
          <a:lstStyle/>
          <a:p>
            <a:pPr>
              <a:spcBef>
                <a:spcPts val="2400"/>
              </a:spcBef>
              <a:spcAft>
                <a:spcPts val="2400"/>
              </a:spcAft>
              <a:buFont typeface="Wingdings" panose="05000000000000000000" pitchFamily="2" charset="2"/>
              <a:buChar char="q"/>
            </a:pPr>
            <a:r>
              <a:rPr lang="en-US" sz="4000" dirty="0"/>
              <a:t>  Describe the target population in the 	‘Project Narrative’ form</a:t>
            </a:r>
          </a:p>
          <a:p>
            <a:pPr>
              <a:spcBef>
                <a:spcPts val="2400"/>
              </a:spcBef>
              <a:spcAft>
                <a:spcPts val="2400"/>
              </a:spcAft>
              <a:buFont typeface="Wingdings" panose="05000000000000000000" pitchFamily="2" charset="2"/>
              <a:buChar char="q"/>
            </a:pPr>
            <a:r>
              <a:rPr lang="en-US" sz="4000" dirty="0"/>
              <a:t>  Calculate the required match or project cost 	for the budget</a:t>
            </a:r>
            <a:endParaRPr lang="en-US" dirty="0"/>
          </a:p>
          <a:p>
            <a:pPr>
              <a:spcBef>
                <a:spcPts val="2400"/>
              </a:spcBef>
              <a:spcAft>
                <a:spcPts val="2400"/>
              </a:spcAft>
              <a:buFont typeface="Wingdings" panose="05000000000000000000" pitchFamily="2" charset="2"/>
              <a:buChar char="q"/>
            </a:pPr>
            <a:endParaRPr lang="en-US" dirty="0"/>
          </a:p>
        </p:txBody>
      </p:sp>
      <p:sp>
        <p:nvSpPr>
          <p:cNvPr id="2" name="Title 1">
            <a:extLst>
              <a:ext uri="{FF2B5EF4-FFF2-40B4-BE49-F238E27FC236}">
                <a16:creationId xmlns:a16="http://schemas.microsoft.com/office/drawing/2014/main" id="{709461CA-5842-2E49-A986-7AE5FAEE7A18}"/>
              </a:ext>
            </a:extLst>
          </p:cNvPr>
          <p:cNvSpPr>
            <a:spLocks noGrp="1"/>
          </p:cNvSpPr>
          <p:nvPr>
            <p:ph type="title"/>
          </p:nvPr>
        </p:nvSpPr>
        <p:spPr/>
        <p:txBody>
          <a:bodyPr/>
          <a:lstStyle/>
          <a:p>
            <a:br>
              <a:rPr lang="en-US" sz="6000" dirty="0"/>
            </a:br>
            <a:r>
              <a:rPr lang="en-US" sz="6000" dirty="0"/>
              <a:t>Where to use this information</a:t>
            </a:r>
            <a:br>
              <a:rPr lang="en-US" sz="6000" dirty="0"/>
            </a:br>
            <a:endParaRPr lang="en-US" sz="6000" dirty="0"/>
          </a:p>
        </p:txBody>
      </p:sp>
    </p:spTree>
    <p:extLst>
      <p:ext uri="{BB962C8B-B14F-4D97-AF65-F5344CB8AC3E}">
        <p14:creationId xmlns:p14="http://schemas.microsoft.com/office/powerpoint/2010/main" val="214015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DFE09-5A80-46B3-BD46-63FA73664A97}"/>
              </a:ext>
            </a:extLst>
          </p:cNvPr>
          <p:cNvSpPr>
            <a:spLocks noGrp="1"/>
          </p:cNvSpPr>
          <p:nvPr>
            <p:ph type="ctrTitle"/>
          </p:nvPr>
        </p:nvSpPr>
        <p:spPr/>
        <p:txBody>
          <a:bodyPr/>
          <a:lstStyle/>
          <a:p>
            <a:r>
              <a:rPr lang="en-US" sz="7200" dirty="0"/>
              <a:t>Matching Funds</a:t>
            </a:r>
          </a:p>
        </p:txBody>
      </p:sp>
    </p:spTree>
    <p:extLst>
      <p:ext uri="{BB962C8B-B14F-4D97-AF65-F5344CB8AC3E}">
        <p14:creationId xmlns:p14="http://schemas.microsoft.com/office/powerpoint/2010/main" val="345405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3FFE9-5C70-414E-A19E-2C0D7CB81037}"/>
              </a:ext>
            </a:extLst>
          </p:cNvPr>
          <p:cNvSpPr>
            <a:spLocks noGrp="1"/>
          </p:cNvSpPr>
          <p:nvPr>
            <p:ph idx="1"/>
          </p:nvPr>
        </p:nvSpPr>
        <p:spPr/>
        <p:txBody>
          <a:bodyPr/>
          <a:lstStyle/>
          <a:p>
            <a:pPr marL="0" indent="0" algn="ctr">
              <a:buNone/>
            </a:pPr>
            <a:endParaRPr lang="en-US" sz="4000" dirty="0"/>
          </a:p>
          <a:p>
            <a:pPr marL="0" indent="0" algn="ctr">
              <a:buNone/>
            </a:pPr>
            <a:r>
              <a:rPr lang="en-US" sz="4000" dirty="0"/>
              <a:t>The ‘match’ is the non-federal share of the costs that you and/or your collaborators are required to contribute to accomplish the purposes of the project.</a:t>
            </a:r>
          </a:p>
        </p:txBody>
      </p:sp>
      <p:sp>
        <p:nvSpPr>
          <p:cNvPr id="2" name="Title 1">
            <a:extLst>
              <a:ext uri="{FF2B5EF4-FFF2-40B4-BE49-F238E27FC236}">
                <a16:creationId xmlns:a16="http://schemas.microsoft.com/office/drawing/2014/main" id="{C68F5539-4401-E046-A2BB-B66E8668F1A1}"/>
              </a:ext>
            </a:extLst>
          </p:cNvPr>
          <p:cNvSpPr>
            <a:spLocks noGrp="1"/>
          </p:cNvSpPr>
          <p:nvPr>
            <p:ph type="title"/>
          </p:nvPr>
        </p:nvSpPr>
        <p:spPr>
          <a:xfrm>
            <a:off x="119921" y="274638"/>
            <a:ext cx="11947161" cy="1401762"/>
          </a:xfrm>
        </p:spPr>
        <p:txBody>
          <a:bodyPr/>
          <a:lstStyle/>
          <a:p>
            <a:r>
              <a:rPr lang="en-US" sz="6000" dirty="0"/>
              <a:t>What is a Match requirement?</a:t>
            </a:r>
          </a:p>
        </p:txBody>
      </p:sp>
    </p:spTree>
    <p:extLst>
      <p:ext uri="{BB962C8B-B14F-4D97-AF65-F5344CB8AC3E}">
        <p14:creationId xmlns:p14="http://schemas.microsoft.com/office/powerpoint/2010/main" val="323485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780BD-4601-AF47-8382-70DF0A0AB01D}"/>
              </a:ext>
            </a:extLst>
          </p:cNvPr>
          <p:cNvSpPr>
            <a:spLocks noGrp="1"/>
          </p:cNvSpPr>
          <p:nvPr>
            <p:ph idx="1"/>
          </p:nvPr>
        </p:nvSpPr>
        <p:spPr>
          <a:xfrm>
            <a:off x="609600" y="2261062"/>
            <a:ext cx="10972800" cy="4368338"/>
          </a:xfrm>
        </p:spPr>
        <p:txBody>
          <a:bodyPr/>
          <a:lstStyle/>
          <a:p>
            <a:pPr marL="0" indent="0" algn="ctr">
              <a:buNone/>
            </a:pPr>
            <a:r>
              <a:rPr lang="en-US" dirty="0"/>
              <a:t>Match funds may be contributed by the applicant or project collaborators. Match funds may be: </a:t>
            </a:r>
          </a:p>
          <a:p>
            <a:pPr marL="0" indent="0" algn="ctr">
              <a:buNone/>
            </a:pPr>
            <a:endParaRPr lang="en-US" dirty="0"/>
          </a:p>
          <a:p>
            <a:pPr lvl="1" algn="ctr">
              <a:buFont typeface="Wingdings" panose="05000000000000000000" pitchFamily="2" charset="2"/>
              <a:buChar char="q"/>
            </a:pPr>
            <a:r>
              <a:rPr lang="en-US" dirty="0"/>
              <a:t>  CASH (an actual expenditure) </a:t>
            </a:r>
          </a:p>
          <a:p>
            <a:pPr marL="457200" lvl="1" indent="0" algn="ctr">
              <a:buNone/>
            </a:pPr>
            <a:r>
              <a:rPr lang="en-US" dirty="0"/>
              <a:t>      or </a:t>
            </a:r>
          </a:p>
          <a:p>
            <a:pPr lvl="1" algn="ctr">
              <a:buFont typeface="Wingdings" panose="05000000000000000000" pitchFamily="2" charset="2"/>
              <a:buChar char="q"/>
            </a:pPr>
            <a:r>
              <a:rPr lang="en-US" dirty="0"/>
              <a:t>  IN-KIND (non-cash)</a:t>
            </a:r>
          </a:p>
        </p:txBody>
      </p:sp>
      <p:sp>
        <p:nvSpPr>
          <p:cNvPr id="2" name="Title 1">
            <a:extLst>
              <a:ext uri="{FF2B5EF4-FFF2-40B4-BE49-F238E27FC236}">
                <a16:creationId xmlns:a16="http://schemas.microsoft.com/office/drawing/2014/main" id="{82C0761F-8179-EB4F-9E58-CCB2C98BF0DD}"/>
              </a:ext>
            </a:extLst>
          </p:cNvPr>
          <p:cNvSpPr>
            <a:spLocks noGrp="1"/>
          </p:cNvSpPr>
          <p:nvPr>
            <p:ph type="title"/>
          </p:nvPr>
        </p:nvSpPr>
        <p:spPr>
          <a:xfrm>
            <a:off x="0" y="274638"/>
            <a:ext cx="12192000" cy="1401762"/>
          </a:xfrm>
        </p:spPr>
        <p:txBody>
          <a:bodyPr/>
          <a:lstStyle/>
          <a:p>
            <a:r>
              <a:rPr lang="en-US" sz="6000" dirty="0"/>
              <a:t>Where are ‘Match’ funds found?</a:t>
            </a:r>
          </a:p>
        </p:txBody>
      </p:sp>
    </p:spTree>
    <p:extLst>
      <p:ext uri="{BB962C8B-B14F-4D97-AF65-F5344CB8AC3E}">
        <p14:creationId xmlns:p14="http://schemas.microsoft.com/office/powerpoint/2010/main" val="191834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A824F-6F67-CD42-A959-30B5FE5513CF}"/>
              </a:ext>
            </a:extLst>
          </p:cNvPr>
          <p:cNvSpPr>
            <a:spLocks noGrp="1"/>
          </p:cNvSpPr>
          <p:nvPr>
            <p:ph idx="1"/>
          </p:nvPr>
        </p:nvSpPr>
        <p:spPr>
          <a:xfrm>
            <a:off x="0" y="2327564"/>
            <a:ext cx="12192000" cy="4378036"/>
          </a:xfrm>
        </p:spPr>
        <p:txBody>
          <a:bodyPr/>
          <a:lstStyle/>
          <a:p>
            <a:pPr lvl="1">
              <a:spcBef>
                <a:spcPts val="2400"/>
              </a:spcBef>
              <a:spcAft>
                <a:spcPts val="2400"/>
              </a:spcAft>
              <a:buFont typeface="Wingdings" panose="05000000000000000000" pitchFamily="2" charset="2"/>
              <a:buChar char="q"/>
            </a:pPr>
            <a:r>
              <a:rPr lang="en-US" sz="3800" dirty="0"/>
              <a:t>  Either Cash or In-Kind support </a:t>
            </a:r>
          </a:p>
          <a:p>
            <a:pPr lvl="1">
              <a:spcBef>
                <a:spcPts val="2400"/>
              </a:spcBef>
              <a:spcAft>
                <a:spcPts val="2400"/>
              </a:spcAft>
              <a:buFont typeface="Wingdings" panose="05000000000000000000" pitchFamily="2" charset="2"/>
              <a:buChar char="q"/>
            </a:pPr>
            <a:r>
              <a:rPr lang="en-US" sz="3800" dirty="0"/>
              <a:t>  </a:t>
            </a:r>
            <a:r>
              <a:rPr lang="en-US" sz="3800" u="sng" dirty="0"/>
              <a:t>Non-federal</a:t>
            </a:r>
            <a:r>
              <a:rPr lang="en-US" sz="3800" dirty="0"/>
              <a:t>, public or private funds</a:t>
            </a:r>
          </a:p>
          <a:p>
            <a:pPr lvl="1">
              <a:spcBef>
                <a:spcPts val="2400"/>
              </a:spcBef>
              <a:spcAft>
                <a:spcPts val="2400"/>
              </a:spcAft>
              <a:buFont typeface="Wingdings" panose="05000000000000000000" pitchFamily="2" charset="2"/>
              <a:buChar char="q"/>
            </a:pPr>
            <a:r>
              <a:rPr lang="en-US" sz="3800" dirty="0"/>
              <a:t>  Funds </a:t>
            </a:r>
            <a:r>
              <a:rPr lang="en-US" sz="3800" u="sng" dirty="0"/>
              <a:t>not</a:t>
            </a:r>
            <a:r>
              <a:rPr lang="en-US" sz="3800" dirty="0"/>
              <a:t> being used as ‘match’ for </a:t>
            </a:r>
            <a:r>
              <a:rPr lang="en-US" sz="3800" u="sng" dirty="0"/>
              <a:t>other</a:t>
            </a:r>
            <a:r>
              <a:rPr lang="en-US" sz="3800" dirty="0"/>
              <a:t> federal 			grants</a:t>
            </a:r>
          </a:p>
          <a:p>
            <a:pPr lvl="1">
              <a:spcBef>
                <a:spcPts val="2400"/>
              </a:spcBef>
              <a:spcAft>
                <a:spcPts val="2400"/>
              </a:spcAft>
              <a:buFont typeface="Wingdings" panose="05000000000000000000" pitchFamily="2" charset="2"/>
              <a:buChar char="q"/>
            </a:pPr>
            <a:endParaRPr lang="en-US" dirty="0"/>
          </a:p>
          <a:p>
            <a:pPr>
              <a:spcBef>
                <a:spcPts val="2400"/>
              </a:spcBef>
              <a:spcAft>
                <a:spcPts val="2400"/>
              </a:spcAft>
              <a:buFont typeface="Wingdings" panose="05000000000000000000" pitchFamily="2" charset="2"/>
              <a:buChar char="q"/>
            </a:pPr>
            <a:endParaRPr lang="en-US" dirty="0"/>
          </a:p>
        </p:txBody>
      </p:sp>
      <p:sp>
        <p:nvSpPr>
          <p:cNvPr id="2" name="Title 1">
            <a:extLst>
              <a:ext uri="{FF2B5EF4-FFF2-40B4-BE49-F238E27FC236}">
                <a16:creationId xmlns:a16="http://schemas.microsoft.com/office/drawing/2014/main" id="{BB41FF62-2183-914F-ACAF-BC66F4AD7EF7}"/>
              </a:ext>
            </a:extLst>
          </p:cNvPr>
          <p:cNvSpPr>
            <a:spLocks noGrp="1"/>
          </p:cNvSpPr>
          <p:nvPr>
            <p:ph type="title"/>
          </p:nvPr>
        </p:nvSpPr>
        <p:spPr>
          <a:xfrm>
            <a:off x="0" y="152400"/>
            <a:ext cx="12192000" cy="1401762"/>
          </a:xfrm>
        </p:spPr>
        <p:txBody>
          <a:bodyPr/>
          <a:lstStyle/>
          <a:p>
            <a:br>
              <a:rPr lang="en-US" sz="6000" dirty="0">
                <a:effectLst/>
              </a:rPr>
            </a:br>
            <a:r>
              <a:rPr lang="en-US" sz="6000" dirty="0">
                <a:effectLst/>
              </a:rPr>
              <a:t>‘Match’ funds are:</a:t>
            </a:r>
            <a:br>
              <a:rPr lang="en-US" sz="6000" dirty="0">
                <a:effectLst/>
              </a:rPr>
            </a:br>
            <a:endParaRPr lang="en-US" sz="6000" dirty="0"/>
          </a:p>
        </p:txBody>
      </p:sp>
    </p:spTree>
    <p:extLst>
      <p:ext uri="{BB962C8B-B14F-4D97-AF65-F5344CB8AC3E}">
        <p14:creationId xmlns:p14="http://schemas.microsoft.com/office/powerpoint/2010/main" val="125186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A824F-6F67-CD42-A959-30B5FE5513CF}"/>
              </a:ext>
            </a:extLst>
          </p:cNvPr>
          <p:cNvSpPr>
            <a:spLocks noGrp="1"/>
          </p:cNvSpPr>
          <p:nvPr>
            <p:ph idx="1"/>
          </p:nvPr>
        </p:nvSpPr>
        <p:spPr>
          <a:xfrm>
            <a:off x="609600" y="2229196"/>
            <a:ext cx="10972800" cy="4648200"/>
          </a:xfrm>
        </p:spPr>
        <p:txBody>
          <a:bodyPr/>
          <a:lstStyle/>
          <a:p>
            <a:pPr marL="0" indent="0">
              <a:spcBef>
                <a:spcPts val="2400"/>
              </a:spcBef>
              <a:spcAft>
                <a:spcPts val="1800"/>
              </a:spcAft>
              <a:buNone/>
            </a:pPr>
            <a:r>
              <a:rPr lang="en-US" sz="3800" dirty="0"/>
              <a:t>A </a:t>
            </a:r>
            <a:r>
              <a:rPr lang="en-US" sz="3800" b="1" dirty="0">
                <a:solidFill>
                  <a:srgbClr val="FFC000"/>
                </a:solidFill>
              </a:rPr>
              <a:t>cash match</a:t>
            </a:r>
            <a:r>
              <a:rPr lang="en-US" sz="3800" dirty="0"/>
              <a:t> is an actual </a:t>
            </a:r>
            <a:r>
              <a:rPr lang="en-US" sz="3800" b="1" dirty="0">
                <a:solidFill>
                  <a:srgbClr val="FFC000"/>
                </a:solidFill>
              </a:rPr>
              <a:t>cash</a:t>
            </a:r>
            <a:r>
              <a:rPr lang="en-US" sz="3800" dirty="0"/>
              <a:t> contribution from:</a:t>
            </a:r>
          </a:p>
          <a:p>
            <a:pPr lvl="1">
              <a:spcBef>
                <a:spcPts val="2400"/>
              </a:spcBef>
              <a:spcAft>
                <a:spcPts val="1800"/>
              </a:spcAft>
              <a:buFont typeface="Wingdings" panose="05000000000000000000" pitchFamily="2" charset="2"/>
              <a:buChar char="q"/>
            </a:pPr>
            <a:r>
              <a:rPr lang="en-US" sz="3800" dirty="0"/>
              <a:t>  Personal or agency funds or donations </a:t>
            </a:r>
          </a:p>
          <a:p>
            <a:pPr lvl="1">
              <a:spcBef>
                <a:spcPts val="2400"/>
              </a:spcBef>
              <a:spcAft>
                <a:spcPts val="1800"/>
              </a:spcAft>
              <a:buFont typeface="Wingdings" panose="05000000000000000000" pitchFamily="2" charset="2"/>
              <a:buChar char="q"/>
            </a:pPr>
            <a:r>
              <a:rPr lang="en-US" sz="3800" dirty="0"/>
              <a:t>  One or more collaborators (project partners)</a:t>
            </a:r>
          </a:p>
          <a:p>
            <a:pPr lvl="1">
              <a:spcBef>
                <a:spcPts val="2400"/>
              </a:spcBef>
              <a:spcAft>
                <a:spcPts val="1800"/>
              </a:spcAft>
              <a:buFont typeface="Wingdings" panose="05000000000000000000" pitchFamily="2" charset="2"/>
              <a:buChar char="q"/>
            </a:pPr>
            <a:r>
              <a:rPr lang="en-US" sz="3800" dirty="0"/>
              <a:t>  Other allowable (non-federal) grant funds</a:t>
            </a:r>
          </a:p>
        </p:txBody>
      </p:sp>
      <p:sp>
        <p:nvSpPr>
          <p:cNvPr id="2" name="Title 1">
            <a:extLst>
              <a:ext uri="{FF2B5EF4-FFF2-40B4-BE49-F238E27FC236}">
                <a16:creationId xmlns:a16="http://schemas.microsoft.com/office/drawing/2014/main" id="{BB41FF62-2183-914F-ACAF-BC66F4AD7EF7}"/>
              </a:ext>
            </a:extLst>
          </p:cNvPr>
          <p:cNvSpPr>
            <a:spLocks noGrp="1"/>
          </p:cNvSpPr>
          <p:nvPr>
            <p:ph type="title"/>
          </p:nvPr>
        </p:nvSpPr>
        <p:spPr>
          <a:xfrm>
            <a:off x="1981200" y="71718"/>
            <a:ext cx="8229600" cy="1401762"/>
          </a:xfrm>
        </p:spPr>
        <p:txBody>
          <a:bodyPr/>
          <a:lstStyle/>
          <a:p>
            <a:br>
              <a:rPr lang="en-US" sz="6000" dirty="0">
                <a:effectLst/>
              </a:rPr>
            </a:br>
            <a:r>
              <a:rPr lang="en-US" sz="6000" dirty="0">
                <a:effectLst/>
              </a:rPr>
              <a:t>Cash Match </a:t>
            </a:r>
            <a:br>
              <a:rPr lang="en-US" sz="6000" dirty="0">
                <a:effectLst/>
              </a:rPr>
            </a:br>
            <a:endParaRPr lang="en-US" sz="6000" dirty="0"/>
          </a:p>
        </p:txBody>
      </p:sp>
    </p:spTree>
    <p:extLst>
      <p:ext uri="{BB962C8B-B14F-4D97-AF65-F5344CB8AC3E}">
        <p14:creationId xmlns:p14="http://schemas.microsoft.com/office/powerpoint/2010/main" val="150971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FCC4E-68A2-B348-B8D5-8F800BC0ECA9}"/>
              </a:ext>
            </a:extLst>
          </p:cNvPr>
          <p:cNvSpPr>
            <a:spLocks noGrp="1"/>
          </p:cNvSpPr>
          <p:nvPr>
            <p:ph idx="1"/>
          </p:nvPr>
        </p:nvSpPr>
        <p:spPr>
          <a:xfrm>
            <a:off x="332509" y="2277686"/>
            <a:ext cx="11707091" cy="4351713"/>
          </a:xfrm>
        </p:spPr>
        <p:txBody>
          <a:bodyPr/>
          <a:lstStyle/>
          <a:p>
            <a:pPr>
              <a:spcBef>
                <a:spcPts val="2400"/>
              </a:spcBef>
              <a:spcAft>
                <a:spcPts val="2400"/>
              </a:spcAft>
              <a:buFont typeface="Wingdings" panose="05000000000000000000" pitchFamily="2" charset="2"/>
              <a:buChar char="q"/>
            </a:pPr>
            <a:r>
              <a:rPr lang="en-US" sz="3800" dirty="0"/>
              <a:t>  Typically comes from the individual or grantee 	organization in the form of (the value of) staff or 	volunteer time, goods and/or services</a:t>
            </a:r>
          </a:p>
          <a:p>
            <a:pPr>
              <a:spcBef>
                <a:spcPts val="2400"/>
              </a:spcBef>
              <a:spcAft>
                <a:spcPts val="2400"/>
              </a:spcAft>
              <a:buFont typeface="Wingdings" panose="05000000000000000000" pitchFamily="2" charset="2"/>
              <a:buChar char="q"/>
            </a:pPr>
            <a:r>
              <a:rPr lang="en-US" sz="3800" dirty="0"/>
              <a:t>  This may include the value of donated office or 	training space, travel expenses to/from meetings, 	etc.</a:t>
            </a:r>
          </a:p>
          <a:p>
            <a:pPr>
              <a:spcBef>
                <a:spcPts val="2400"/>
              </a:spcBef>
              <a:spcAft>
                <a:spcPts val="2400"/>
              </a:spcAft>
              <a:buFont typeface="Wingdings" panose="05000000000000000000" pitchFamily="2" charset="2"/>
              <a:buChar char="q"/>
            </a:pPr>
            <a:endParaRPr lang="en-US" dirty="0"/>
          </a:p>
          <a:p>
            <a:pPr>
              <a:spcBef>
                <a:spcPts val="2400"/>
              </a:spcBef>
              <a:spcAft>
                <a:spcPts val="2400"/>
              </a:spcAft>
              <a:buFont typeface="Wingdings" panose="05000000000000000000" pitchFamily="2" charset="2"/>
              <a:buChar char="q"/>
            </a:pPr>
            <a:endParaRPr lang="en-US" dirty="0"/>
          </a:p>
          <a:p>
            <a:pPr>
              <a:spcBef>
                <a:spcPts val="2400"/>
              </a:spcBef>
              <a:spcAft>
                <a:spcPts val="2400"/>
              </a:spcAft>
              <a:buFont typeface="Wingdings" panose="05000000000000000000" pitchFamily="2" charset="2"/>
              <a:buChar char="q"/>
            </a:pPr>
            <a:endParaRPr lang="en-US" dirty="0"/>
          </a:p>
        </p:txBody>
      </p:sp>
      <p:sp>
        <p:nvSpPr>
          <p:cNvPr id="2" name="Title 1">
            <a:extLst>
              <a:ext uri="{FF2B5EF4-FFF2-40B4-BE49-F238E27FC236}">
                <a16:creationId xmlns:a16="http://schemas.microsoft.com/office/drawing/2014/main" id="{E9EDD725-4B46-B841-A8D7-FC8623BC4230}"/>
              </a:ext>
            </a:extLst>
          </p:cNvPr>
          <p:cNvSpPr>
            <a:spLocks noGrp="1"/>
          </p:cNvSpPr>
          <p:nvPr>
            <p:ph type="title"/>
          </p:nvPr>
        </p:nvSpPr>
        <p:spPr/>
        <p:txBody>
          <a:bodyPr/>
          <a:lstStyle/>
          <a:p>
            <a:r>
              <a:rPr lang="en-US" sz="6000" dirty="0"/>
              <a:t>In-Kind Match</a:t>
            </a:r>
          </a:p>
        </p:txBody>
      </p:sp>
    </p:spTree>
    <p:extLst>
      <p:ext uri="{BB962C8B-B14F-4D97-AF65-F5344CB8AC3E}">
        <p14:creationId xmlns:p14="http://schemas.microsoft.com/office/powerpoint/2010/main" val="402327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a:extLst>
              <a:ext uri="{FF2B5EF4-FFF2-40B4-BE49-F238E27FC236}">
                <a16:creationId xmlns:a16="http://schemas.microsoft.com/office/drawing/2014/main" id="{743691D6-5654-474A-9D30-E6879062FBDD}"/>
              </a:ext>
            </a:extLst>
          </p:cNvPr>
          <p:cNvSpPr>
            <a:spLocks noGrp="1" noChangeArrowheads="1"/>
          </p:cNvSpPr>
          <p:nvPr>
            <p:ph idx="1"/>
          </p:nvPr>
        </p:nvSpPr>
        <p:spPr>
          <a:xfrm>
            <a:off x="615142" y="2543694"/>
            <a:ext cx="10967258" cy="4085705"/>
          </a:xfrm>
        </p:spPr>
        <p:txBody>
          <a:bodyPr/>
          <a:lstStyle/>
          <a:p>
            <a:pPr marL="0" indent="0" algn="ctr">
              <a:spcBef>
                <a:spcPts val="2400"/>
              </a:spcBef>
              <a:spcAft>
                <a:spcPts val="2400"/>
              </a:spcAft>
              <a:buNone/>
            </a:pPr>
            <a:r>
              <a:rPr lang="en-US" altLang="en-US" sz="4000" dirty="0"/>
              <a:t>California State Council on Developmental Disabilities </a:t>
            </a:r>
            <a:r>
              <a:rPr lang="en-US" altLang="en-US" sz="4000" b="1" dirty="0">
                <a:solidFill>
                  <a:srgbClr val="FFC000"/>
                </a:solidFill>
              </a:rPr>
              <a:t>= SCDD</a:t>
            </a:r>
          </a:p>
          <a:p>
            <a:pPr marL="0" indent="0" algn="ctr">
              <a:spcBef>
                <a:spcPts val="2400"/>
              </a:spcBef>
              <a:spcAft>
                <a:spcPts val="2400"/>
              </a:spcAft>
              <a:buNone/>
            </a:pPr>
            <a:r>
              <a:rPr lang="en-US" altLang="en-US" sz="4000" dirty="0"/>
              <a:t>Request for Proposal </a:t>
            </a:r>
            <a:r>
              <a:rPr lang="en-US" altLang="en-US" sz="4000" b="1" dirty="0">
                <a:solidFill>
                  <a:srgbClr val="FFC000"/>
                </a:solidFill>
              </a:rPr>
              <a:t>=</a:t>
            </a:r>
            <a:r>
              <a:rPr lang="en-US" altLang="en-US" sz="4000" dirty="0">
                <a:solidFill>
                  <a:srgbClr val="FFC000"/>
                </a:solidFill>
              </a:rPr>
              <a:t> </a:t>
            </a:r>
            <a:r>
              <a:rPr lang="en-US" altLang="en-US" sz="4000" b="1" dirty="0">
                <a:solidFill>
                  <a:srgbClr val="FFC000"/>
                </a:solidFill>
              </a:rPr>
              <a:t>RFP</a:t>
            </a:r>
          </a:p>
        </p:txBody>
      </p:sp>
      <p:sp>
        <p:nvSpPr>
          <p:cNvPr id="4" name="Title 3">
            <a:extLst>
              <a:ext uri="{FF2B5EF4-FFF2-40B4-BE49-F238E27FC236}">
                <a16:creationId xmlns:a16="http://schemas.microsoft.com/office/drawing/2014/main" id="{FD661783-CF7D-D142-9FA7-4053667C4E2C}"/>
              </a:ext>
            </a:extLst>
          </p:cNvPr>
          <p:cNvSpPr>
            <a:spLocks noGrp="1"/>
          </p:cNvSpPr>
          <p:nvPr>
            <p:ph type="title"/>
          </p:nvPr>
        </p:nvSpPr>
        <p:spPr/>
        <p:txBody>
          <a:bodyPr/>
          <a:lstStyle/>
          <a:p>
            <a:pPr>
              <a:defRPr/>
            </a:pPr>
            <a:r>
              <a:rPr lang="en-US" sz="6000" dirty="0"/>
              <a:t>Acronyms</a:t>
            </a:r>
          </a:p>
        </p:txBody>
      </p:sp>
    </p:spTree>
    <p:extLst>
      <p:ext uri="{BB962C8B-B14F-4D97-AF65-F5344CB8AC3E}">
        <p14:creationId xmlns:p14="http://schemas.microsoft.com/office/powerpoint/2010/main" val="160928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391EE-1559-3A4F-A2BA-124A36EC716E}"/>
              </a:ext>
            </a:extLst>
          </p:cNvPr>
          <p:cNvSpPr>
            <a:spLocks noGrp="1"/>
          </p:cNvSpPr>
          <p:nvPr>
            <p:ph idx="1"/>
          </p:nvPr>
        </p:nvSpPr>
        <p:spPr>
          <a:xfrm>
            <a:off x="609600" y="2474258"/>
            <a:ext cx="10972800" cy="4155141"/>
          </a:xfrm>
        </p:spPr>
        <p:txBody>
          <a:bodyPr/>
          <a:lstStyle/>
          <a:p>
            <a:pPr>
              <a:spcBef>
                <a:spcPts val="2400"/>
              </a:spcBef>
              <a:spcAft>
                <a:spcPts val="2400"/>
              </a:spcAft>
              <a:buFont typeface="Wingdings" panose="05000000000000000000" pitchFamily="2" charset="2"/>
              <a:buChar char="q"/>
            </a:pPr>
            <a:r>
              <a:rPr lang="en-US" dirty="0">
                <a:solidFill>
                  <a:srgbClr val="FFFFFF"/>
                </a:solidFill>
              </a:rPr>
              <a:t>  The percentage of matching funds depends on 	whether the project is serving a Poverty Area 	(15%) or Non-Poverty Area (25%)</a:t>
            </a:r>
          </a:p>
          <a:p>
            <a:pPr>
              <a:spcBef>
                <a:spcPts val="2400"/>
              </a:spcBef>
              <a:spcAft>
                <a:spcPts val="2400"/>
              </a:spcAft>
              <a:buFont typeface="Wingdings" panose="05000000000000000000" pitchFamily="2" charset="2"/>
              <a:buChar char="q"/>
            </a:pPr>
            <a:r>
              <a:rPr lang="en-US" dirty="0">
                <a:solidFill>
                  <a:srgbClr val="FFFFFF"/>
                </a:solidFill>
              </a:rPr>
              <a:t>  The amount is based on a percentage of the 	‘Total Project Costs’</a:t>
            </a:r>
            <a:endParaRPr lang="en-US" dirty="0"/>
          </a:p>
        </p:txBody>
      </p:sp>
      <p:sp>
        <p:nvSpPr>
          <p:cNvPr id="2" name="Title 1">
            <a:extLst>
              <a:ext uri="{FF2B5EF4-FFF2-40B4-BE49-F238E27FC236}">
                <a16:creationId xmlns:a16="http://schemas.microsoft.com/office/drawing/2014/main" id="{91769CF9-EC77-8F4E-9C50-820EE5DA41A1}"/>
              </a:ext>
            </a:extLst>
          </p:cNvPr>
          <p:cNvSpPr>
            <a:spLocks noGrp="1"/>
          </p:cNvSpPr>
          <p:nvPr>
            <p:ph type="title"/>
          </p:nvPr>
        </p:nvSpPr>
        <p:spPr>
          <a:xfrm>
            <a:off x="0" y="274638"/>
            <a:ext cx="12192000" cy="1401762"/>
          </a:xfrm>
        </p:spPr>
        <p:txBody>
          <a:bodyPr/>
          <a:lstStyle/>
          <a:p>
            <a:r>
              <a:rPr lang="en-US" sz="4800" dirty="0"/>
              <a:t>What is the project’s Match requirement?</a:t>
            </a:r>
          </a:p>
        </p:txBody>
      </p:sp>
    </p:spTree>
    <p:extLst>
      <p:ext uri="{BB962C8B-B14F-4D97-AF65-F5344CB8AC3E}">
        <p14:creationId xmlns:p14="http://schemas.microsoft.com/office/powerpoint/2010/main" val="2868620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26F76-9A44-EC44-9128-8C6C39674990}"/>
              </a:ext>
            </a:extLst>
          </p:cNvPr>
          <p:cNvSpPr>
            <a:spLocks noGrp="1"/>
          </p:cNvSpPr>
          <p:nvPr>
            <p:ph idx="1"/>
          </p:nvPr>
        </p:nvSpPr>
        <p:spPr>
          <a:xfrm>
            <a:off x="2323701" y="2294964"/>
            <a:ext cx="6694793" cy="4137212"/>
          </a:xfrm>
        </p:spPr>
        <p:txBody>
          <a:bodyPr/>
          <a:lstStyle/>
          <a:p>
            <a:pPr marL="0" indent="0" algn="r">
              <a:lnSpc>
                <a:spcPct val="150000"/>
              </a:lnSpc>
              <a:buNone/>
            </a:pPr>
            <a:r>
              <a:rPr lang="en-US" sz="4000" dirty="0"/>
              <a:t>SCDD FUNDS</a:t>
            </a:r>
          </a:p>
          <a:p>
            <a:pPr marL="0" indent="0" algn="r">
              <a:lnSpc>
                <a:spcPct val="150000"/>
              </a:lnSpc>
              <a:buNone/>
            </a:pPr>
            <a:r>
              <a:rPr lang="en-US" sz="4000" u="sng" dirty="0"/>
              <a:t>+ MATCHING FUNDS</a:t>
            </a:r>
          </a:p>
          <a:p>
            <a:pPr marL="0" indent="0" algn="r">
              <a:lnSpc>
                <a:spcPct val="150000"/>
              </a:lnSpc>
              <a:buNone/>
            </a:pPr>
            <a:r>
              <a:rPr lang="en-US" sz="4000" dirty="0">
                <a:solidFill>
                  <a:srgbClr val="FFC000"/>
                </a:solidFill>
              </a:rPr>
              <a:t>=</a:t>
            </a:r>
            <a:r>
              <a:rPr lang="en-US" sz="4000" dirty="0"/>
              <a:t> TOTAL PROJECT COSTS</a:t>
            </a:r>
          </a:p>
        </p:txBody>
      </p:sp>
      <p:sp>
        <p:nvSpPr>
          <p:cNvPr id="2" name="Title 1">
            <a:extLst>
              <a:ext uri="{FF2B5EF4-FFF2-40B4-BE49-F238E27FC236}">
                <a16:creationId xmlns:a16="http://schemas.microsoft.com/office/drawing/2014/main" id="{866A7F0A-8DE1-3149-B3FD-EEED8E2AB166}"/>
              </a:ext>
            </a:extLst>
          </p:cNvPr>
          <p:cNvSpPr>
            <a:spLocks noGrp="1"/>
          </p:cNvSpPr>
          <p:nvPr>
            <p:ph type="title"/>
          </p:nvPr>
        </p:nvSpPr>
        <p:spPr>
          <a:xfrm>
            <a:off x="0" y="274638"/>
            <a:ext cx="12192000" cy="1401762"/>
          </a:xfrm>
        </p:spPr>
        <p:txBody>
          <a:bodyPr/>
          <a:lstStyle/>
          <a:p>
            <a:r>
              <a:rPr lang="en-US" sz="5400" dirty="0"/>
              <a:t>Calculating total project costs </a:t>
            </a:r>
            <a:r>
              <a:rPr lang="en-US" sz="3200" dirty="0"/>
              <a:t>(1 of 3)</a:t>
            </a:r>
            <a:endParaRPr lang="en-US" sz="5400" dirty="0"/>
          </a:p>
        </p:txBody>
      </p:sp>
    </p:spTree>
    <p:extLst>
      <p:ext uri="{BB962C8B-B14F-4D97-AF65-F5344CB8AC3E}">
        <p14:creationId xmlns:p14="http://schemas.microsoft.com/office/powerpoint/2010/main" val="2130646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90D8796-64AF-40BA-BEB9-433477F3B698}"/>
              </a:ext>
            </a:extLst>
          </p:cNvPr>
          <p:cNvSpPr txBox="1">
            <a:spLocks/>
          </p:cNvSpPr>
          <p:nvPr/>
        </p:nvSpPr>
        <p:spPr bwMode="auto">
          <a:xfrm>
            <a:off x="534894" y="5811838"/>
            <a:ext cx="11098306"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25000"/>
              <a:buChar char="•"/>
              <a:defRPr sz="3600" kern="1200">
                <a:solidFill>
                  <a:schemeClr val="bg1"/>
                </a:solidFill>
                <a:latin typeface="+mn-lt"/>
                <a:ea typeface="+mn-ea"/>
                <a:cs typeface="+mn-cs"/>
              </a:defRPr>
            </a:lvl1pPr>
            <a:lvl2pPr marL="742950" indent="-285750" algn="l" rtl="0" eaLnBrk="0" fontAlgn="base" hangingPunct="0">
              <a:spcBef>
                <a:spcPct val="20000"/>
              </a:spcBef>
              <a:spcAft>
                <a:spcPct val="0"/>
              </a:spcAft>
              <a:buSzPct val="125000"/>
              <a:buChar char="–"/>
              <a:defRPr sz="3600" kern="1200">
                <a:solidFill>
                  <a:schemeClr val="bg1"/>
                </a:solidFill>
                <a:latin typeface="+mn-lt"/>
                <a:ea typeface="+mn-ea"/>
                <a:cs typeface="+mn-cs"/>
              </a:defRPr>
            </a:lvl2pPr>
            <a:lvl3pPr marL="1143000" indent="-228600" algn="l" rtl="0" eaLnBrk="0" fontAlgn="base" hangingPunct="0">
              <a:spcBef>
                <a:spcPct val="20000"/>
              </a:spcBef>
              <a:spcAft>
                <a:spcPct val="0"/>
              </a:spcAft>
              <a:buSzPct val="125000"/>
              <a:defRPr sz="36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ct val="20000"/>
              </a:spcBef>
              <a:spcAft>
                <a:spcPct val="0"/>
              </a:spcAft>
              <a:buClrTx/>
              <a:buSzPct val="125000"/>
              <a:buFontTx/>
              <a:buNone/>
              <a:tabLst/>
              <a:defRPr/>
            </a:pPr>
            <a:r>
              <a:rPr kumimoji="0" lang="en-US" sz="4000" b="0" i="0" u="none" strike="noStrike" kern="1200" cap="none" spc="0" normalizeH="0" baseline="0" noProof="0" dirty="0">
                <a:ln>
                  <a:noFill/>
                </a:ln>
                <a:solidFill>
                  <a:srgbClr val="FFC000"/>
                </a:solidFill>
                <a:effectLst/>
                <a:uLnTx/>
                <a:uFillTx/>
                <a:latin typeface="Arial"/>
                <a:ea typeface="+mn-ea"/>
                <a:cs typeface="+mn-cs"/>
              </a:rPr>
              <a:t>** Note: This calculation is for a </a:t>
            </a:r>
            <a:r>
              <a:rPr kumimoji="0" lang="en-US" sz="4000" b="0" i="0" u="sng" strike="noStrike" kern="1200" cap="none" spc="0" normalizeH="0" baseline="0" noProof="0" dirty="0">
                <a:ln>
                  <a:noFill/>
                </a:ln>
                <a:solidFill>
                  <a:srgbClr val="FFC000"/>
                </a:solidFill>
                <a:effectLst/>
                <a:uLnTx/>
                <a:uFillTx/>
                <a:latin typeface="Arial"/>
                <a:ea typeface="+mn-ea"/>
                <a:cs typeface="+mn-cs"/>
              </a:rPr>
              <a:t>Poverty</a:t>
            </a:r>
            <a:r>
              <a:rPr kumimoji="0" lang="en-US" sz="4000" b="0" i="0" u="none" strike="noStrike" kern="1200" cap="none" spc="0" normalizeH="0" baseline="0" noProof="0" dirty="0">
                <a:ln>
                  <a:noFill/>
                </a:ln>
                <a:solidFill>
                  <a:srgbClr val="FFC000"/>
                </a:solidFill>
                <a:effectLst/>
                <a:uLnTx/>
                <a:uFillTx/>
                <a:latin typeface="Arial"/>
                <a:ea typeface="+mn-ea"/>
                <a:cs typeface="+mn-cs"/>
              </a:rPr>
              <a:t> Area</a:t>
            </a:r>
          </a:p>
          <a:p>
            <a:pPr marL="0" marR="0" lvl="0" indent="0" algn="l" defTabSz="914400" rtl="0" eaLnBrk="0" fontAlgn="base" latinLnBrk="0" hangingPunct="0">
              <a:lnSpc>
                <a:spcPct val="150000"/>
              </a:lnSpc>
              <a:spcBef>
                <a:spcPct val="20000"/>
              </a:spcBef>
              <a:spcAft>
                <a:spcPct val="0"/>
              </a:spcAft>
              <a:buClrTx/>
              <a:buSzPct val="125000"/>
              <a:buFontTx/>
              <a:buNone/>
              <a:tabLst/>
              <a:defRPr/>
            </a:pPr>
            <a:endParaRPr kumimoji="0" lang="en-US" sz="4000" b="0" i="0" u="none" strike="noStrike" kern="1200" cap="none" spc="0" normalizeH="0" baseline="0" noProof="0" dirty="0">
              <a:ln>
                <a:noFill/>
              </a:ln>
              <a:solidFill>
                <a:srgbClr val="FFC000"/>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AA726F76-9A44-EC44-9128-8C6C39674990}"/>
              </a:ext>
            </a:extLst>
          </p:cNvPr>
          <p:cNvSpPr>
            <a:spLocks noGrp="1"/>
          </p:cNvSpPr>
          <p:nvPr>
            <p:ph idx="1"/>
          </p:nvPr>
        </p:nvSpPr>
        <p:spPr>
          <a:xfrm>
            <a:off x="914400" y="2148402"/>
            <a:ext cx="8588188" cy="3299011"/>
          </a:xfrm>
        </p:spPr>
        <p:txBody>
          <a:bodyPr/>
          <a:lstStyle/>
          <a:p>
            <a:pPr marL="0" indent="0" algn="r">
              <a:lnSpc>
                <a:spcPct val="150000"/>
              </a:lnSpc>
              <a:buNone/>
            </a:pPr>
            <a:r>
              <a:rPr lang="en-US" sz="4000" dirty="0"/>
              <a:t>15%</a:t>
            </a:r>
          </a:p>
          <a:p>
            <a:pPr marL="0" indent="0" algn="r">
              <a:lnSpc>
                <a:spcPct val="150000"/>
              </a:lnSpc>
              <a:buNone/>
            </a:pPr>
            <a:r>
              <a:rPr lang="en-US" sz="4000" u="sng" dirty="0"/>
              <a:t>x TOTAL PROJECT COSTS</a:t>
            </a:r>
          </a:p>
          <a:p>
            <a:pPr marL="0" indent="0" algn="r">
              <a:lnSpc>
                <a:spcPct val="150000"/>
              </a:lnSpc>
              <a:buNone/>
            </a:pPr>
            <a:r>
              <a:rPr lang="en-US" sz="4000" dirty="0">
                <a:solidFill>
                  <a:srgbClr val="FFC000"/>
                </a:solidFill>
              </a:rPr>
              <a:t>=</a:t>
            </a:r>
            <a:r>
              <a:rPr lang="en-US" sz="4000" dirty="0"/>
              <a:t> Required Match</a:t>
            </a:r>
            <a:endParaRPr lang="en-US" sz="4000" dirty="0">
              <a:solidFill>
                <a:srgbClr val="FFFFFF"/>
              </a:solidFill>
            </a:endParaRPr>
          </a:p>
          <a:p>
            <a:pPr marL="0" lvl="0" indent="0">
              <a:lnSpc>
                <a:spcPct val="150000"/>
              </a:lnSpc>
              <a:buNone/>
            </a:pPr>
            <a:endParaRPr lang="en-US" sz="4000" dirty="0"/>
          </a:p>
        </p:txBody>
      </p:sp>
      <p:sp>
        <p:nvSpPr>
          <p:cNvPr id="2" name="Title 1">
            <a:extLst>
              <a:ext uri="{FF2B5EF4-FFF2-40B4-BE49-F238E27FC236}">
                <a16:creationId xmlns:a16="http://schemas.microsoft.com/office/drawing/2014/main" id="{866A7F0A-8DE1-3149-B3FD-EEED8E2AB166}"/>
              </a:ext>
            </a:extLst>
          </p:cNvPr>
          <p:cNvSpPr>
            <a:spLocks noGrp="1"/>
          </p:cNvSpPr>
          <p:nvPr>
            <p:ph type="title"/>
          </p:nvPr>
        </p:nvSpPr>
        <p:spPr>
          <a:xfrm>
            <a:off x="0" y="274638"/>
            <a:ext cx="12192000" cy="1401762"/>
          </a:xfrm>
        </p:spPr>
        <p:txBody>
          <a:bodyPr/>
          <a:lstStyle/>
          <a:p>
            <a:r>
              <a:rPr lang="en-US" sz="5400" dirty="0"/>
              <a:t>Calculating total project costs </a:t>
            </a:r>
            <a:r>
              <a:rPr lang="en-US" sz="3200" dirty="0"/>
              <a:t>(2 of 3)</a:t>
            </a:r>
            <a:endParaRPr lang="en-US" sz="6000" dirty="0"/>
          </a:p>
        </p:txBody>
      </p:sp>
    </p:spTree>
    <p:extLst>
      <p:ext uri="{BB962C8B-B14F-4D97-AF65-F5344CB8AC3E}">
        <p14:creationId xmlns:p14="http://schemas.microsoft.com/office/powerpoint/2010/main" val="162582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90D8796-64AF-40BA-BEB9-433477F3B698}"/>
              </a:ext>
            </a:extLst>
          </p:cNvPr>
          <p:cNvSpPr txBox="1">
            <a:spLocks/>
          </p:cNvSpPr>
          <p:nvPr/>
        </p:nvSpPr>
        <p:spPr bwMode="auto">
          <a:xfrm>
            <a:off x="-1" y="5811838"/>
            <a:ext cx="12191999"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25000"/>
              <a:buChar char="•"/>
              <a:defRPr sz="3600" kern="1200">
                <a:solidFill>
                  <a:schemeClr val="bg1"/>
                </a:solidFill>
                <a:latin typeface="+mn-lt"/>
                <a:ea typeface="+mn-ea"/>
                <a:cs typeface="+mn-cs"/>
              </a:defRPr>
            </a:lvl1pPr>
            <a:lvl2pPr marL="742950" indent="-285750" algn="l" rtl="0" eaLnBrk="0" fontAlgn="base" hangingPunct="0">
              <a:spcBef>
                <a:spcPct val="20000"/>
              </a:spcBef>
              <a:spcAft>
                <a:spcPct val="0"/>
              </a:spcAft>
              <a:buSzPct val="125000"/>
              <a:buChar char="–"/>
              <a:defRPr sz="3600" kern="1200">
                <a:solidFill>
                  <a:schemeClr val="bg1"/>
                </a:solidFill>
                <a:latin typeface="+mn-lt"/>
                <a:ea typeface="+mn-ea"/>
                <a:cs typeface="+mn-cs"/>
              </a:defRPr>
            </a:lvl2pPr>
            <a:lvl3pPr marL="1143000" indent="-228600" algn="l" rtl="0" eaLnBrk="0" fontAlgn="base" hangingPunct="0">
              <a:spcBef>
                <a:spcPct val="20000"/>
              </a:spcBef>
              <a:spcAft>
                <a:spcPct val="0"/>
              </a:spcAft>
              <a:buSzPct val="125000"/>
              <a:defRPr sz="36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50000"/>
              </a:lnSpc>
              <a:spcBef>
                <a:spcPct val="20000"/>
              </a:spcBef>
              <a:spcAft>
                <a:spcPct val="0"/>
              </a:spcAft>
              <a:buClrTx/>
              <a:buSzPct val="125000"/>
              <a:buFontTx/>
              <a:buNone/>
              <a:tabLst/>
              <a:defRPr/>
            </a:pPr>
            <a:r>
              <a:rPr kumimoji="0" lang="en-US" sz="4000" b="0" i="0" u="none" strike="noStrike" kern="1200" cap="none" spc="0" normalizeH="0" baseline="0" noProof="0" dirty="0">
                <a:ln>
                  <a:noFill/>
                </a:ln>
                <a:solidFill>
                  <a:srgbClr val="FFC000"/>
                </a:solidFill>
                <a:effectLst/>
                <a:uLnTx/>
                <a:uFillTx/>
                <a:latin typeface="Arial"/>
                <a:ea typeface="+mn-ea"/>
                <a:cs typeface="+mn-cs"/>
              </a:rPr>
              <a:t>** Note: This calculation is for a </a:t>
            </a:r>
            <a:r>
              <a:rPr kumimoji="0" lang="en-US" sz="4000" b="0" i="0" u="sng" strike="noStrike" kern="1200" cap="none" spc="0" normalizeH="0" baseline="0" noProof="0" dirty="0">
                <a:ln>
                  <a:noFill/>
                </a:ln>
                <a:solidFill>
                  <a:srgbClr val="FFC000"/>
                </a:solidFill>
                <a:effectLst/>
                <a:uLnTx/>
                <a:uFillTx/>
                <a:latin typeface="Arial"/>
                <a:ea typeface="+mn-ea"/>
                <a:cs typeface="+mn-cs"/>
              </a:rPr>
              <a:t>Non-Poverty</a:t>
            </a:r>
            <a:r>
              <a:rPr kumimoji="0" lang="en-US" sz="4000" b="0" i="0" u="none" strike="noStrike" kern="1200" cap="none" spc="0" normalizeH="0" baseline="0" noProof="0" dirty="0">
                <a:ln>
                  <a:noFill/>
                </a:ln>
                <a:solidFill>
                  <a:srgbClr val="FFC000"/>
                </a:solidFill>
                <a:effectLst/>
                <a:uLnTx/>
                <a:uFillTx/>
                <a:latin typeface="Arial"/>
                <a:ea typeface="+mn-ea"/>
                <a:cs typeface="+mn-cs"/>
              </a:rPr>
              <a:t> Area</a:t>
            </a:r>
          </a:p>
          <a:p>
            <a:pPr marL="0" marR="0" lvl="0" indent="0" algn="ctr" defTabSz="914400" rtl="0" eaLnBrk="0" fontAlgn="base" latinLnBrk="0" hangingPunct="0">
              <a:lnSpc>
                <a:spcPct val="150000"/>
              </a:lnSpc>
              <a:spcBef>
                <a:spcPct val="20000"/>
              </a:spcBef>
              <a:spcAft>
                <a:spcPct val="0"/>
              </a:spcAft>
              <a:buClrTx/>
              <a:buSzPct val="125000"/>
              <a:buFontTx/>
              <a:buNone/>
              <a:tabLst/>
              <a:defRPr/>
            </a:pPr>
            <a:endParaRPr kumimoji="0" lang="en-US" sz="4000" b="0" i="0" u="none" strike="noStrike" kern="1200" cap="none" spc="0" normalizeH="0" baseline="0" noProof="0" dirty="0">
              <a:ln>
                <a:noFill/>
              </a:ln>
              <a:solidFill>
                <a:srgbClr val="FFC000"/>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AA726F76-9A44-EC44-9128-8C6C39674990}"/>
              </a:ext>
            </a:extLst>
          </p:cNvPr>
          <p:cNvSpPr>
            <a:spLocks noGrp="1"/>
          </p:cNvSpPr>
          <p:nvPr>
            <p:ph idx="1"/>
          </p:nvPr>
        </p:nvSpPr>
        <p:spPr>
          <a:xfrm>
            <a:off x="35859" y="2135094"/>
            <a:ext cx="9502588" cy="3299011"/>
          </a:xfrm>
        </p:spPr>
        <p:txBody>
          <a:bodyPr/>
          <a:lstStyle/>
          <a:p>
            <a:pPr marL="0" indent="0" algn="r">
              <a:lnSpc>
                <a:spcPct val="150000"/>
              </a:lnSpc>
              <a:buNone/>
            </a:pPr>
            <a:r>
              <a:rPr lang="en-US" sz="4000" dirty="0"/>
              <a:t>25%</a:t>
            </a:r>
          </a:p>
          <a:p>
            <a:pPr marL="0" indent="0" algn="r">
              <a:lnSpc>
                <a:spcPct val="150000"/>
              </a:lnSpc>
              <a:buNone/>
            </a:pPr>
            <a:r>
              <a:rPr lang="en-US" sz="4000" u="sng" dirty="0"/>
              <a:t>x TOTAL PROJECT COSTS</a:t>
            </a:r>
          </a:p>
          <a:p>
            <a:pPr marL="0" indent="0" algn="r">
              <a:lnSpc>
                <a:spcPct val="150000"/>
              </a:lnSpc>
              <a:buNone/>
            </a:pPr>
            <a:r>
              <a:rPr lang="en-US" sz="4000" dirty="0">
                <a:solidFill>
                  <a:srgbClr val="FFC000"/>
                </a:solidFill>
              </a:rPr>
              <a:t>=</a:t>
            </a:r>
            <a:r>
              <a:rPr lang="en-US" sz="4000" dirty="0"/>
              <a:t> Required Match</a:t>
            </a:r>
            <a:endParaRPr lang="en-US" sz="4000" dirty="0">
              <a:solidFill>
                <a:srgbClr val="FFFFFF"/>
              </a:solidFill>
            </a:endParaRPr>
          </a:p>
          <a:p>
            <a:pPr marL="0" lvl="0" indent="0">
              <a:lnSpc>
                <a:spcPct val="150000"/>
              </a:lnSpc>
              <a:buNone/>
            </a:pPr>
            <a:endParaRPr lang="en-US" sz="4000" dirty="0"/>
          </a:p>
        </p:txBody>
      </p:sp>
      <p:sp>
        <p:nvSpPr>
          <p:cNvPr id="2" name="Title 1">
            <a:extLst>
              <a:ext uri="{FF2B5EF4-FFF2-40B4-BE49-F238E27FC236}">
                <a16:creationId xmlns:a16="http://schemas.microsoft.com/office/drawing/2014/main" id="{866A7F0A-8DE1-3149-B3FD-EEED8E2AB166}"/>
              </a:ext>
            </a:extLst>
          </p:cNvPr>
          <p:cNvSpPr>
            <a:spLocks noGrp="1"/>
          </p:cNvSpPr>
          <p:nvPr>
            <p:ph type="title"/>
          </p:nvPr>
        </p:nvSpPr>
        <p:spPr>
          <a:xfrm>
            <a:off x="0" y="274638"/>
            <a:ext cx="12192000" cy="1401762"/>
          </a:xfrm>
        </p:spPr>
        <p:txBody>
          <a:bodyPr/>
          <a:lstStyle/>
          <a:p>
            <a:r>
              <a:rPr lang="en-US" sz="5400" dirty="0">
                <a:solidFill>
                  <a:srgbClr val="FFFFFF"/>
                </a:solidFill>
              </a:rPr>
              <a:t>Calculating total project costs </a:t>
            </a:r>
            <a:r>
              <a:rPr lang="en-US" sz="3200" dirty="0">
                <a:solidFill>
                  <a:srgbClr val="FFFFFF"/>
                </a:solidFill>
              </a:rPr>
              <a:t>(3 of 3)</a:t>
            </a:r>
            <a:endParaRPr lang="en-US" sz="6000" dirty="0"/>
          </a:p>
        </p:txBody>
      </p:sp>
    </p:spTree>
    <p:extLst>
      <p:ext uri="{BB962C8B-B14F-4D97-AF65-F5344CB8AC3E}">
        <p14:creationId xmlns:p14="http://schemas.microsoft.com/office/powerpoint/2010/main" val="136502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E409C-42E9-3842-B62E-BCBA2AAAF01A}"/>
              </a:ext>
            </a:extLst>
          </p:cNvPr>
          <p:cNvSpPr>
            <a:spLocks noGrp="1"/>
          </p:cNvSpPr>
          <p:nvPr>
            <p:ph idx="1"/>
          </p:nvPr>
        </p:nvSpPr>
        <p:spPr>
          <a:xfrm>
            <a:off x="609600" y="1935162"/>
            <a:ext cx="11582400" cy="4922838"/>
          </a:xfrm>
        </p:spPr>
        <p:txBody>
          <a:bodyPr/>
          <a:lstStyle/>
          <a:p>
            <a:pPr marL="0" indent="0" algn="ctr">
              <a:spcBef>
                <a:spcPts val="1800"/>
              </a:spcBef>
              <a:spcAft>
                <a:spcPts val="1800"/>
              </a:spcAft>
              <a:buNone/>
            </a:pPr>
            <a:r>
              <a:rPr lang="en-US" b="1" dirty="0"/>
              <a:t>Keep track of:</a:t>
            </a:r>
          </a:p>
          <a:p>
            <a:pPr>
              <a:spcBef>
                <a:spcPts val="1800"/>
              </a:spcBef>
              <a:spcAft>
                <a:spcPts val="1800"/>
              </a:spcAft>
              <a:buFont typeface="Wingdings" panose="05000000000000000000" pitchFamily="2" charset="2"/>
              <a:buChar char="q"/>
            </a:pPr>
            <a:r>
              <a:rPr lang="en-US" dirty="0"/>
              <a:t>  Timesheets, receipts, etc.</a:t>
            </a:r>
          </a:p>
          <a:p>
            <a:pPr>
              <a:spcBef>
                <a:spcPts val="1800"/>
              </a:spcBef>
              <a:spcAft>
                <a:spcPts val="1800"/>
              </a:spcAft>
              <a:buFont typeface="Wingdings" panose="05000000000000000000" pitchFamily="2" charset="2"/>
              <a:buChar char="q"/>
            </a:pPr>
            <a:r>
              <a:rPr lang="en-US" dirty="0"/>
              <a:t>  Reasonable costs for donated services and goods 	for in-kind or cash match</a:t>
            </a:r>
          </a:p>
          <a:p>
            <a:pPr>
              <a:spcBef>
                <a:spcPts val="1800"/>
              </a:spcBef>
              <a:spcAft>
                <a:spcPts val="1800"/>
              </a:spcAft>
              <a:buFont typeface="Wingdings" panose="05000000000000000000" pitchFamily="2" charset="2"/>
              <a:buChar char="q"/>
            </a:pPr>
            <a:r>
              <a:rPr lang="en-US" dirty="0"/>
              <a:t>  Record the source of all Match funds on the 	budget</a:t>
            </a:r>
          </a:p>
        </p:txBody>
      </p:sp>
      <p:sp>
        <p:nvSpPr>
          <p:cNvPr id="2" name="Title 1">
            <a:extLst>
              <a:ext uri="{FF2B5EF4-FFF2-40B4-BE49-F238E27FC236}">
                <a16:creationId xmlns:a16="http://schemas.microsoft.com/office/drawing/2014/main" id="{A2825336-0048-D247-BF64-F259820355B5}"/>
              </a:ext>
            </a:extLst>
          </p:cNvPr>
          <p:cNvSpPr>
            <a:spLocks noGrp="1"/>
          </p:cNvSpPr>
          <p:nvPr>
            <p:ph type="title"/>
          </p:nvPr>
        </p:nvSpPr>
        <p:spPr>
          <a:xfrm>
            <a:off x="0" y="161365"/>
            <a:ext cx="12192000" cy="1401762"/>
          </a:xfrm>
        </p:spPr>
        <p:txBody>
          <a:bodyPr/>
          <a:lstStyle/>
          <a:p>
            <a:r>
              <a:rPr lang="en-US" sz="6000" dirty="0"/>
              <a:t>Keep records of Match funds</a:t>
            </a:r>
          </a:p>
        </p:txBody>
      </p:sp>
    </p:spTree>
    <p:extLst>
      <p:ext uri="{BB962C8B-B14F-4D97-AF65-F5344CB8AC3E}">
        <p14:creationId xmlns:p14="http://schemas.microsoft.com/office/powerpoint/2010/main" val="287618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8583-E78E-4024-95FB-B1A0595FF9D3}"/>
              </a:ext>
            </a:extLst>
          </p:cNvPr>
          <p:cNvSpPr>
            <a:spLocks noGrp="1"/>
          </p:cNvSpPr>
          <p:nvPr>
            <p:ph type="ctrTitle"/>
          </p:nvPr>
        </p:nvSpPr>
        <p:spPr>
          <a:xfrm>
            <a:off x="0" y="1540042"/>
            <a:ext cx="12039600" cy="2539911"/>
          </a:xfrm>
        </p:spPr>
        <p:txBody>
          <a:bodyPr/>
          <a:lstStyle/>
          <a:p>
            <a:pPr lvl="0">
              <a:spcBef>
                <a:spcPct val="20000"/>
              </a:spcBef>
            </a:pPr>
            <a:r>
              <a:rPr lang="en-US" sz="6000" dirty="0">
                <a:solidFill>
                  <a:srgbClr val="FFFFFF"/>
                </a:solidFill>
                <a:effectLst/>
                <a:latin typeface="Arial"/>
                <a:ea typeface="+mn-ea"/>
                <a:cs typeface="+mn-cs"/>
              </a:rPr>
              <a:t>The Budget Detail Sheet</a:t>
            </a:r>
            <a:endParaRPr lang="en-US" dirty="0"/>
          </a:p>
        </p:txBody>
      </p:sp>
    </p:spTree>
    <p:extLst>
      <p:ext uri="{BB962C8B-B14F-4D97-AF65-F5344CB8AC3E}">
        <p14:creationId xmlns:p14="http://schemas.microsoft.com/office/powerpoint/2010/main" val="9232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3D89-A144-914B-9841-9D9FDA204753}"/>
              </a:ext>
            </a:extLst>
          </p:cNvPr>
          <p:cNvSpPr>
            <a:spLocks noGrp="1"/>
          </p:cNvSpPr>
          <p:nvPr>
            <p:ph type="title"/>
          </p:nvPr>
        </p:nvSpPr>
        <p:spPr/>
        <p:txBody>
          <a:bodyPr/>
          <a:lstStyle/>
          <a:p>
            <a:pPr>
              <a:defRPr/>
            </a:pPr>
            <a:r>
              <a:rPr lang="en-US" dirty="0"/>
              <a:t>Grant Budget Detail Sheet</a:t>
            </a:r>
          </a:p>
        </p:txBody>
      </p:sp>
      <p:pic>
        <p:nvPicPr>
          <p:cNvPr id="8194" name="Content Placeholder 4" title="vvvvvvv"/>
          <p:cNvPicPr>
            <a:picLocks noGrp="1" noChangeAspect="1"/>
          </p:cNvPicPr>
          <p:nvPr>
            <p:ph idx="1"/>
          </p:nvPr>
        </p:nvPicPr>
        <p:blipFill>
          <a:blip r:embed="rId3"/>
          <a:stretch>
            <a:fillRect/>
          </a:stretch>
        </p:blipFill>
        <p:spPr>
          <a:xfrm>
            <a:off x="18260" y="77586"/>
            <a:ext cx="12173740" cy="6780414"/>
          </a:xfrm>
          <a:ln w="63500">
            <a:solidFill>
              <a:schemeClr val="bg1"/>
            </a:solidFill>
            <a:miter lim="800000"/>
            <a:headEnd/>
            <a:tailEnd/>
          </a:ln>
        </p:spPr>
      </p:pic>
    </p:spTree>
    <p:extLst>
      <p:ext uri="{BB962C8B-B14F-4D97-AF65-F5344CB8AC3E}">
        <p14:creationId xmlns:p14="http://schemas.microsoft.com/office/powerpoint/2010/main" val="77607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0CDCA-51F0-E94E-8720-7BCCECA6FFAD}"/>
              </a:ext>
            </a:extLst>
          </p:cNvPr>
          <p:cNvSpPr>
            <a:spLocks noGrp="1"/>
          </p:cNvSpPr>
          <p:nvPr>
            <p:ph idx="1"/>
          </p:nvPr>
        </p:nvSpPr>
        <p:spPr>
          <a:xfrm>
            <a:off x="152400" y="2245895"/>
            <a:ext cx="11887200" cy="4337467"/>
          </a:xfrm>
        </p:spPr>
        <p:txBody>
          <a:bodyPr/>
          <a:lstStyle/>
          <a:p>
            <a:pPr marL="0" indent="0">
              <a:spcBef>
                <a:spcPts val="1800"/>
              </a:spcBef>
              <a:spcAft>
                <a:spcPts val="1800"/>
              </a:spcAft>
              <a:buNone/>
            </a:pPr>
            <a:r>
              <a:rPr lang="en-US" b="1" dirty="0"/>
              <a:t>Example: Salary and Wages </a:t>
            </a:r>
            <a:endParaRPr lang="en-US" dirty="0"/>
          </a:p>
          <a:p>
            <a:pPr>
              <a:spcBef>
                <a:spcPts val="1800"/>
              </a:spcBef>
              <a:spcAft>
                <a:spcPts val="1800"/>
              </a:spcAft>
              <a:buFont typeface="Wingdings" panose="05000000000000000000" pitchFamily="2" charset="2"/>
              <a:buChar char="ü"/>
            </a:pPr>
            <a:r>
              <a:rPr lang="en-US" dirty="0"/>
              <a:t>  Training Specialist 25% at $45,000 =$11,250</a:t>
            </a:r>
          </a:p>
          <a:p>
            <a:pPr marL="0" indent="0">
              <a:spcBef>
                <a:spcPts val="1800"/>
              </a:spcBef>
              <a:spcAft>
                <a:spcPts val="1800"/>
              </a:spcAft>
              <a:buNone/>
            </a:pPr>
            <a:r>
              <a:rPr lang="en-US" b="1" dirty="0"/>
              <a:t>Example:  Other Expenses</a:t>
            </a:r>
            <a:endParaRPr lang="en-US" dirty="0"/>
          </a:p>
          <a:p>
            <a:pPr>
              <a:spcBef>
                <a:spcPts val="1800"/>
              </a:spcBef>
              <a:spcAft>
                <a:spcPts val="1800"/>
              </a:spcAft>
              <a:buFont typeface="Wingdings" panose="05000000000000000000" pitchFamily="2" charset="2"/>
              <a:buChar char="ü"/>
            </a:pPr>
            <a:r>
              <a:rPr lang="en-US" dirty="0"/>
              <a:t>  Printing 505 bi-fold pamphlets @ $2.22 = $1,120</a:t>
            </a:r>
          </a:p>
          <a:p>
            <a:pPr marL="0" indent="0">
              <a:spcBef>
                <a:spcPts val="1800"/>
              </a:spcBef>
              <a:spcAft>
                <a:spcPts val="1800"/>
              </a:spcAft>
              <a:buNone/>
            </a:pPr>
            <a:endParaRPr lang="en-US" dirty="0"/>
          </a:p>
        </p:txBody>
      </p:sp>
      <p:sp>
        <p:nvSpPr>
          <p:cNvPr id="2" name="Title 1">
            <a:extLst>
              <a:ext uri="{FF2B5EF4-FFF2-40B4-BE49-F238E27FC236}">
                <a16:creationId xmlns:a16="http://schemas.microsoft.com/office/drawing/2014/main" id="{8C63C0D0-802D-5B45-887E-B554B4938065}"/>
              </a:ext>
            </a:extLst>
          </p:cNvPr>
          <p:cNvSpPr>
            <a:spLocks noGrp="1"/>
          </p:cNvSpPr>
          <p:nvPr>
            <p:ph type="title"/>
          </p:nvPr>
        </p:nvSpPr>
        <p:spPr>
          <a:xfrm>
            <a:off x="609600" y="0"/>
            <a:ext cx="10972800" cy="1676400"/>
          </a:xfrm>
        </p:spPr>
        <p:txBody>
          <a:bodyPr/>
          <a:lstStyle/>
          <a:p>
            <a:r>
              <a:rPr lang="en-US" sz="6000" dirty="0">
                <a:effectLst/>
              </a:rPr>
              <a:t>Budget line items</a:t>
            </a:r>
            <a:endParaRPr lang="en-US" sz="6000" dirty="0"/>
          </a:p>
        </p:txBody>
      </p:sp>
    </p:spTree>
    <p:extLst>
      <p:ext uri="{BB962C8B-B14F-4D97-AF65-F5344CB8AC3E}">
        <p14:creationId xmlns:p14="http://schemas.microsoft.com/office/powerpoint/2010/main" val="396755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FCA7F-E919-C64C-A432-AE4E6EB5178C}"/>
              </a:ext>
            </a:extLst>
          </p:cNvPr>
          <p:cNvSpPr>
            <a:spLocks noGrp="1"/>
          </p:cNvSpPr>
          <p:nvPr>
            <p:ph idx="1"/>
          </p:nvPr>
        </p:nvSpPr>
        <p:spPr>
          <a:xfrm>
            <a:off x="368968" y="2060074"/>
            <a:ext cx="11213432" cy="4239126"/>
          </a:xfrm>
        </p:spPr>
        <p:txBody>
          <a:bodyPr/>
          <a:lstStyle/>
          <a:p>
            <a:pPr lvl="0">
              <a:spcBef>
                <a:spcPts val="2400"/>
              </a:spcBef>
              <a:spcAft>
                <a:spcPts val="2400"/>
              </a:spcAft>
            </a:pPr>
            <a:r>
              <a:rPr lang="en-US" sz="4000" dirty="0"/>
              <a:t>Are necessary for your organization (not specific project)</a:t>
            </a:r>
          </a:p>
          <a:p>
            <a:pPr lvl="0">
              <a:spcBef>
                <a:spcPts val="2400"/>
              </a:spcBef>
              <a:spcAft>
                <a:spcPts val="2400"/>
              </a:spcAft>
            </a:pPr>
            <a:r>
              <a:rPr lang="en-US" sz="4000" dirty="0"/>
              <a:t>Are listed on the budget as a ‘lump sum’</a:t>
            </a:r>
          </a:p>
          <a:p>
            <a:pPr lvl="0">
              <a:spcBef>
                <a:spcPts val="2400"/>
              </a:spcBef>
              <a:spcAft>
                <a:spcPts val="2400"/>
              </a:spcAft>
            </a:pPr>
            <a:r>
              <a:rPr lang="en-US" sz="4000" dirty="0"/>
              <a:t>Are limited to 10% of the total direct costs </a:t>
            </a:r>
          </a:p>
          <a:p>
            <a:pPr>
              <a:spcBef>
                <a:spcPts val="2400"/>
              </a:spcBef>
              <a:spcAft>
                <a:spcPts val="2400"/>
              </a:spcAft>
            </a:pPr>
            <a:endParaRPr lang="en-US" sz="4000" dirty="0"/>
          </a:p>
        </p:txBody>
      </p:sp>
      <p:sp>
        <p:nvSpPr>
          <p:cNvPr id="2" name="Title 1">
            <a:extLst>
              <a:ext uri="{FF2B5EF4-FFF2-40B4-BE49-F238E27FC236}">
                <a16:creationId xmlns:a16="http://schemas.microsoft.com/office/drawing/2014/main" id="{6423C616-D032-0443-9991-ED6FED0E89CD}"/>
              </a:ext>
            </a:extLst>
          </p:cNvPr>
          <p:cNvSpPr>
            <a:spLocks noGrp="1"/>
          </p:cNvSpPr>
          <p:nvPr>
            <p:ph type="title"/>
          </p:nvPr>
        </p:nvSpPr>
        <p:spPr>
          <a:xfrm>
            <a:off x="609600" y="0"/>
            <a:ext cx="10972800" cy="1676400"/>
          </a:xfrm>
        </p:spPr>
        <p:txBody>
          <a:bodyPr/>
          <a:lstStyle/>
          <a:p>
            <a:r>
              <a:rPr lang="en-US" sz="6000" dirty="0"/>
              <a:t>Indirect costs:</a:t>
            </a:r>
          </a:p>
        </p:txBody>
      </p:sp>
    </p:spTree>
    <p:extLst>
      <p:ext uri="{BB962C8B-B14F-4D97-AF65-F5344CB8AC3E}">
        <p14:creationId xmlns:p14="http://schemas.microsoft.com/office/powerpoint/2010/main" val="195281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59F1F5-9DB9-4F06-8E14-1573BA4A26C3}"/>
              </a:ext>
            </a:extLst>
          </p:cNvPr>
          <p:cNvSpPr>
            <a:spLocks noGrp="1"/>
          </p:cNvSpPr>
          <p:nvPr>
            <p:ph type="ctrTitle"/>
          </p:nvPr>
        </p:nvSpPr>
        <p:spPr>
          <a:xfrm>
            <a:off x="309965" y="2278251"/>
            <a:ext cx="11546237" cy="1885761"/>
          </a:xfrm>
        </p:spPr>
        <p:txBody>
          <a:bodyPr/>
          <a:lstStyle/>
          <a:p>
            <a:pPr lvl="0">
              <a:spcBef>
                <a:spcPct val="20000"/>
              </a:spcBef>
            </a:pPr>
            <a:r>
              <a:rPr lang="en-US" sz="6000" dirty="0">
                <a:solidFill>
                  <a:srgbClr val="FFFFFF"/>
                </a:solidFill>
                <a:effectLst/>
                <a:latin typeface="Arial"/>
                <a:ea typeface="+mn-ea"/>
                <a:cs typeface="+mn-cs"/>
              </a:rPr>
              <a:t>An Example: Ruby Red</a:t>
            </a:r>
            <a:endParaRPr lang="en-US" dirty="0"/>
          </a:p>
        </p:txBody>
      </p:sp>
    </p:spTree>
    <p:extLst>
      <p:ext uri="{BB962C8B-B14F-4D97-AF65-F5344CB8AC3E}">
        <p14:creationId xmlns:p14="http://schemas.microsoft.com/office/powerpoint/2010/main" val="228702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F03B8299-FA06-244F-BDFE-1C67F3E11E87}"/>
              </a:ext>
            </a:extLst>
          </p:cNvPr>
          <p:cNvSpPr>
            <a:spLocks noGrp="1"/>
          </p:cNvSpPr>
          <p:nvPr>
            <p:ph idx="1"/>
          </p:nvPr>
        </p:nvSpPr>
        <p:spPr>
          <a:xfrm>
            <a:off x="609600" y="2527068"/>
            <a:ext cx="10972800" cy="4102331"/>
          </a:xfrm>
        </p:spPr>
        <p:txBody>
          <a:bodyPr/>
          <a:lstStyle/>
          <a:p>
            <a:pPr marL="557213" indent="-557213">
              <a:spcBef>
                <a:spcPts val="2400"/>
              </a:spcBef>
              <a:spcAft>
                <a:spcPts val="2400"/>
              </a:spcAft>
              <a:buSzPct val="100000"/>
              <a:buFontTx/>
              <a:buAutoNum type="arabicPeriod"/>
              <a:defRPr/>
            </a:pPr>
            <a:r>
              <a:rPr lang="en-US" sz="4000" dirty="0"/>
              <a:t>What the grant-writing process includes</a:t>
            </a:r>
          </a:p>
          <a:p>
            <a:pPr marL="557213" indent="-557213">
              <a:spcBef>
                <a:spcPts val="2400"/>
              </a:spcBef>
              <a:spcAft>
                <a:spcPts val="2400"/>
              </a:spcAft>
              <a:buSzPct val="100000"/>
              <a:buFontTx/>
              <a:buAutoNum type="arabicPeriod"/>
              <a:defRPr/>
            </a:pPr>
            <a:r>
              <a:rPr lang="en-US" sz="4000" dirty="0"/>
              <a:t>Guidance to assist in completing the application for SCDD Cycle 45 RFP</a:t>
            </a:r>
          </a:p>
        </p:txBody>
      </p:sp>
      <p:sp>
        <p:nvSpPr>
          <p:cNvPr id="2" name="Title 1">
            <a:extLst>
              <a:ext uri="{FF2B5EF4-FFF2-40B4-BE49-F238E27FC236}">
                <a16:creationId xmlns:a16="http://schemas.microsoft.com/office/drawing/2014/main" id="{4A808AF1-330D-7142-9E63-88D17041AFDF}"/>
              </a:ext>
            </a:extLst>
          </p:cNvPr>
          <p:cNvSpPr>
            <a:spLocks noGrp="1"/>
          </p:cNvSpPr>
          <p:nvPr>
            <p:ph type="title"/>
          </p:nvPr>
        </p:nvSpPr>
        <p:spPr/>
        <p:txBody>
          <a:bodyPr/>
          <a:lstStyle/>
          <a:p>
            <a:pPr>
              <a:defRPr/>
            </a:pPr>
            <a:r>
              <a:rPr lang="en-US" sz="6000" dirty="0"/>
              <a:t>About the Training Modules</a:t>
            </a:r>
          </a:p>
        </p:txBody>
      </p:sp>
    </p:spTree>
    <p:extLst>
      <p:ext uri="{BB962C8B-B14F-4D97-AF65-F5344CB8AC3E}">
        <p14:creationId xmlns:p14="http://schemas.microsoft.com/office/powerpoint/2010/main" val="281845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title="Buget Detail Sheet Salaries and Wages"/>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rcRect t="-1" b="41783"/>
          <a:stretch/>
        </p:blipFill>
        <p:spPr>
          <a:xfrm>
            <a:off x="0" y="0"/>
            <a:ext cx="12192000" cy="6852334"/>
          </a:xfrm>
          <a:ln w="63500">
            <a:solidFill>
              <a:schemeClr val="bg1"/>
            </a:solidFill>
            <a:miter lim="800000"/>
            <a:headEnd/>
            <a:tailEnd/>
          </a:ln>
        </p:spPr>
      </p:pic>
      <p:sp>
        <p:nvSpPr>
          <p:cNvPr id="5" name="Rectangle 4" descr="Blue rectangle emphasizing Subtotal Consultant/Subcontracted Services."/>
          <p:cNvSpPr/>
          <p:nvPr/>
        </p:nvSpPr>
        <p:spPr>
          <a:xfrm>
            <a:off x="660400" y="2290483"/>
            <a:ext cx="10796494" cy="89647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a:extLst>
              <a:ext uri="{FF2B5EF4-FFF2-40B4-BE49-F238E27FC236}">
                <a16:creationId xmlns:a16="http://schemas.microsoft.com/office/drawing/2014/main" id="{782C004C-2CF6-4C5D-A5DD-88F5D5BB9629}"/>
              </a:ext>
            </a:extLst>
          </p:cNvPr>
          <p:cNvSpPr>
            <a:spLocks noGrp="1"/>
          </p:cNvSpPr>
          <p:nvPr>
            <p:ph type="title"/>
          </p:nvPr>
        </p:nvSpPr>
        <p:spPr>
          <a:xfrm>
            <a:off x="660400" y="-311942"/>
            <a:ext cx="10972800" cy="1401762"/>
          </a:xfrm>
        </p:spPr>
        <p:txBody>
          <a:bodyPr/>
          <a:lstStyle/>
          <a:p>
            <a:r>
              <a:rPr lang="en-US" dirty="0">
                <a:solidFill>
                  <a:srgbClr val="C00000"/>
                </a:solidFill>
                <a:effectLst/>
              </a:rPr>
              <a:t>Direct Costs: Salaries and Wages</a:t>
            </a:r>
          </a:p>
        </p:txBody>
      </p:sp>
    </p:spTree>
    <p:extLst>
      <p:ext uri="{BB962C8B-B14F-4D97-AF65-F5344CB8AC3E}">
        <p14:creationId xmlns:p14="http://schemas.microsoft.com/office/powerpoint/2010/main" val="483939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rcRect t="-1" b="41783"/>
          <a:stretch/>
        </p:blipFill>
        <p:spPr>
          <a:xfrm>
            <a:off x="0" y="-177143"/>
            <a:ext cx="12192000" cy="7035143"/>
          </a:xfrm>
          <a:ln w="63500">
            <a:solidFill>
              <a:schemeClr val="bg1"/>
            </a:solidFill>
            <a:miter lim="800000"/>
            <a:headEnd/>
            <a:tailEnd/>
          </a:ln>
        </p:spPr>
      </p:pic>
      <p:sp>
        <p:nvSpPr>
          <p:cNvPr id="5" name="Rectangle 4" descr="Blue box emphasizing Subtotal other Expenses"/>
          <p:cNvSpPr/>
          <p:nvPr/>
        </p:nvSpPr>
        <p:spPr>
          <a:xfrm>
            <a:off x="609601" y="3989294"/>
            <a:ext cx="10833846" cy="161813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a:extLst>
              <a:ext uri="{FF2B5EF4-FFF2-40B4-BE49-F238E27FC236}">
                <a16:creationId xmlns:a16="http://schemas.microsoft.com/office/drawing/2014/main" id="{AA99855E-40E9-4C1D-82D2-85842C661478}"/>
              </a:ext>
            </a:extLst>
          </p:cNvPr>
          <p:cNvSpPr>
            <a:spLocks noGrp="1"/>
          </p:cNvSpPr>
          <p:nvPr>
            <p:ph type="title"/>
          </p:nvPr>
        </p:nvSpPr>
        <p:spPr>
          <a:xfrm>
            <a:off x="609600" y="-5280"/>
            <a:ext cx="10972800" cy="812800"/>
          </a:xfrm>
        </p:spPr>
        <p:txBody>
          <a:bodyPr/>
          <a:lstStyle/>
          <a:p>
            <a:r>
              <a:rPr lang="en-US" dirty="0">
                <a:solidFill>
                  <a:srgbClr val="C00000"/>
                </a:solidFill>
                <a:effectLst/>
              </a:rPr>
              <a:t>Direct Costs: Other Expenses</a:t>
            </a:r>
          </a:p>
        </p:txBody>
      </p:sp>
    </p:spTree>
    <p:extLst>
      <p:ext uri="{BB962C8B-B14F-4D97-AF65-F5344CB8AC3E}">
        <p14:creationId xmlns:p14="http://schemas.microsoft.com/office/powerpoint/2010/main" val="38226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he row of total direct cost is highlighted in blue on a budget worksheet" title="Grant Budget Detail Sheet "/>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rcRect t="-1" b="41783"/>
          <a:stretch/>
        </p:blipFill>
        <p:spPr>
          <a:xfrm>
            <a:off x="0" y="-339457"/>
            <a:ext cx="12192000" cy="7184426"/>
          </a:xfrm>
          <a:ln w="76200">
            <a:solidFill>
              <a:schemeClr val="bg1"/>
            </a:solidFill>
            <a:miter lim="800000"/>
            <a:headEnd/>
            <a:tailEnd/>
          </a:ln>
        </p:spPr>
      </p:pic>
      <p:sp>
        <p:nvSpPr>
          <p:cNvPr id="5" name="Rectangle 4">
            <a:extLst>
              <a:ext uri="{C183D7F6-B498-43B3-948B-1728B52AA6E4}">
                <adec:decorative xmlns:adec="http://schemas.microsoft.com/office/drawing/2017/decorative" val="1"/>
              </a:ext>
            </a:extLst>
          </p:cNvPr>
          <p:cNvSpPr/>
          <p:nvPr/>
        </p:nvSpPr>
        <p:spPr>
          <a:xfrm>
            <a:off x="614082" y="5903259"/>
            <a:ext cx="10963836" cy="34514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a:extLst>
              <a:ext uri="{FF2B5EF4-FFF2-40B4-BE49-F238E27FC236}">
                <a16:creationId xmlns:a16="http://schemas.microsoft.com/office/drawing/2014/main" id="{E41B896B-A6A7-417F-9ECD-35143BEE15B8}"/>
              </a:ext>
            </a:extLst>
          </p:cNvPr>
          <p:cNvSpPr>
            <a:spLocks noGrp="1"/>
          </p:cNvSpPr>
          <p:nvPr>
            <p:ph type="title"/>
          </p:nvPr>
        </p:nvSpPr>
        <p:spPr>
          <a:xfrm>
            <a:off x="2819400" y="-401071"/>
            <a:ext cx="8229600" cy="1401762"/>
          </a:xfrm>
        </p:spPr>
        <p:txBody>
          <a:bodyPr/>
          <a:lstStyle/>
          <a:p>
            <a:r>
              <a:rPr lang="en-US" sz="6000" dirty="0">
                <a:solidFill>
                  <a:srgbClr val="C00000"/>
                </a:solidFill>
                <a:effectLst/>
              </a:rPr>
              <a:t>Indirect Costs</a:t>
            </a:r>
          </a:p>
        </p:txBody>
      </p:sp>
    </p:spTree>
    <p:extLst>
      <p:ext uri="{BB962C8B-B14F-4D97-AF65-F5344CB8AC3E}">
        <p14:creationId xmlns:p14="http://schemas.microsoft.com/office/powerpoint/2010/main" val="395529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Chart showing Total Project Costs"/>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rcRect t="-1" b="41783"/>
          <a:stretch/>
        </p:blipFill>
        <p:spPr>
          <a:xfrm>
            <a:off x="0" y="-192274"/>
            <a:ext cx="12192000" cy="7050274"/>
          </a:xfrm>
          <a:ln w="63500">
            <a:solidFill>
              <a:schemeClr val="bg1"/>
            </a:solidFill>
            <a:miter lim="800000"/>
            <a:headEnd/>
            <a:tailEnd/>
          </a:ln>
        </p:spPr>
      </p:pic>
      <p:sp>
        <p:nvSpPr>
          <p:cNvPr id="5" name="Rectangle 4">
            <a:extLst>
              <a:ext uri="{C183D7F6-B498-43B3-948B-1728B52AA6E4}">
                <adec:decorative xmlns:adec="http://schemas.microsoft.com/office/drawing/2017/decorative" val="1"/>
              </a:ext>
            </a:extLst>
          </p:cNvPr>
          <p:cNvSpPr/>
          <p:nvPr/>
        </p:nvSpPr>
        <p:spPr>
          <a:xfrm flipV="1">
            <a:off x="2675966" y="6230471"/>
            <a:ext cx="8957234" cy="385482"/>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a:extLst>
              <a:ext uri="{FF2B5EF4-FFF2-40B4-BE49-F238E27FC236}">
                <a16:creationId xmlns:a16="http://schemas.microsoft.com/office/drawing/2014/main" id="{2BA4F9A2-BE4A-4E4C-858B-39F3D676D91C}"/>
              </a:ext>
            </a:extLst>
          </p:cNvPr>
          <p:cNvSpPr>
            <a:spLocks noGrp="1"/>
          </p:cNvSpPr>
          <p:nvPr>
            <p:ph type="title"/>
          </p:nvPr>
        </p:nvSpPr>
        <p:spPr>
          <a:xfrm>
            <a:off x="660400" y="-192274"/>
            <a:ext cx="10972800" cy="1124954"/>
          </a:xfrm>
        </p:spPr>
        <p:txBody>
          <a:bodyPr/>
          <a:lstStyle/>
          <a:p>
            <a:r>
              <a:rPr lang="en-US" sz="5400" dirty="0">
                <a:solidFill>
                  <a:srgbClr val="C00000"/>
                </a:solidFill>
                <a:effectLst/>
              </a:rPr>
              <a:t>Total Project Costs</a:t>
            </a:r>
          </a:p>
        </p:txBody>
      </p:sp>
    </p:spTree>
    <p:extLst>
      <p:ext uri="{BB962C8B-B14F-4D97-AF65-F5344CB8AC3E}">
        <p14:creationId xmlns:p14="http://schemas.microsoft.com/office/powerpoint/2010/main" val="211013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FECFE-9F00-F74B-B0D2-6D5AF35439A6}"/>
              </a:ext>
            </a:extLst>
          </p:cNvPr>
          <p:cNvSpPr>
            <a:spLocks noGrp="1"/>
          </p:cNvSpPr>
          <p:nvPr>
            <p:ph idx="1"/>
          </p:nvPr>
        </p:nvSpPr>
        <p:spPr>
          <a:xfrm>
            <a:off x="609600" y="2526224"/>
            <a:ext cx="10972800" cy="4103176"/>
          </a:xfrm>
        </p:spPr>
        <p:txBody>
          <a:bodyPr/>
          <a:lstStyle/>
          <a:p>
            <a:pPr marL="742950" indent="-742950">
              <a:spcBef>
                <a:spcPts val="2400"/>
              </a:spcBef>
              <a:spcAft>
                <a:spcPts val="2400"/>
              </a:spcAft>
              <a:buSzPct val="100000"/>
              <a:buFont typeface="+mj-lt"/>
              <a:buAutoNum type="arabicPeriod"/>
            </a:pPr>
            <a:r>
              <a:rPr lang="en-US" dirty="0"/>
              <a:t>Review the </a:t>
            </a:r>
            <a:r>
              <a:rPr lang="en-US" u="sng" dirty="0"/>
              <a:t>Allowable</a:t>
            </a:r>
            <a:r>
              <a:rPr lang="en-US" dirty="0"/>
              <a:t> and </a:t>
            </a:r>
            <a:r>
              <a:rPr lang="en-US" u="sng" dirty="0"/>
              <a:t>Non-Allowable</a:t>
            </a:r>
            <a:r>
              <a:rPr lang="en-US" dirty="0"/>
              <a:t> costs in the Cycle 45 RFP before creating a budget</a:t>
            </a:r>
          </a:p>
          <a:p>
            <a:pPr marL="742950" indent="-742950">
              <a:spcBef>
                <a:spcPts val="2400"/>
              </a:spcBef>
              <a:spcAft>
                <a:spcPts val="2400"/>
              </a:spcAft>
              <a:buSzPct val="100000"/>
              <a:buFont typeface="+mj-lt"/>
              <a:buAutoNum type="arabicPeriod"/>
            </a:pPr>
            <a:r>
              <a:rPr lang="en-US" dirty="0"/>
              <a:t>Determine the appropriate Match requirement. See Exhibit A for the list of Poverty (15%) and Non-Poverty (25%) rates</a:t>
            </a:r>
          </a:p>
        </p:txBody>
      </p:sp>
      <p:sp>
        <p:nvSpPr>
          <p:cNvPr id="2" name="Title 1">
            <a:extLst>
              <a:ext uri="{FF2B5EF4-FFF2-40B4-BE49-F238E27FC236}">
                <a16:creationId xmlns:a16="http://schemas.microsoft.com/office/drawing/2014/main" id="{C9BE4EEE-F869-434D-9C7B-183F894971D6}"/>
              </a:ext>
            </a:extLst>
          </p:cNvPr>
          <p:cNvSpPr>
            <a:spLocks noGrp="1"/>
          </p:cNvSpPr>
          <p:nvPr>
            <p:ph type="title"/>
          </p:nvPr>
        </p:nvSpPr>
        <p:spPr>
          <a:xfrm>
            <a:off x="0" y="152400"/>
            <a:ext cx="12192000" cy="1524000"/>
          </a:xfrm>
        </p:spPr>
        <p:txBody>
          <a:bodyPr/>
          <a:lstStyle/>
          <a:p>
            <a:r>
              <a:rPr lang="en-US" sz="5400" dirty="0"/>
              <a:t>The Budget Detail Sheet in 8 Steps </a:t>
            </a:r>
          </a:p>
        </p:txBody>
      </p:sp>
    </p:spTree>
    <p:extLst>
      <p:ext uri="{BB962C8B-B14F-4D97-AF65-F5344CB8AC3E}">
        <p14:creationId xmlns:p14="http://schemas.microsoft.com/office/powerpoint/2010/main" val="1086389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6A802C-1DD4-7047-B4BD-85D4CADDCB5F}"/>
              </a:ext>
            </a:extLst>
          </p:cNvPr>
          <p:cNvSpPr>
            <a:spLocks noGrp="1"/>
          </p:cNvSpPr>
          <p:nvPr>
            <p:ph idx="1"/>
          </p:nvPr>
        </p:nvSpPr>
        <p:spPr>
          <a:xfrm>
            <a:off x="609600" y="2057400"/>
            <a:ext cx="10972800" cy="4648200"/>
          </a:xfrm>
        </p:spPr>
        <p:txBody>
          <a:bodyPr/>
          <a:lstStyle/>
          <a:p>
            <a:pPr marL="742950" indent="-742950">
              <a:spcBef>
                <a:spcPts val="1200"/>
              </a:spcBef>
              <a:spcAft>
                <a:spcPts val="1200"/>
              </a:spcAft>
              <a:buSzPct val="100000"/>
              <a:buFont typeface="+mj-lt"/>
              <a:buAutoNum type="arabicPeriod" startAt="3"/>
            </a:pPr>
            <a:r>
              <a:rPr lang="en-US" dirty="0"/>
              <a:t>List all Direct Costs in a line-item list by Category of Expenses</a:t>
            </a:r>
          </a:p>
          <a:p>
            <a:pPr marL="742950" indent="-742950">
              <a:spcBef>
                <a:spcPts val="1200"/>
              </a:spcBef>
              <a:spcAft>
                <a:spcPts val="1200"/>
              </a:spcAft>
              <a:buSzPct val="100000"/>
              <a:buFont typeface="+mj-lt"/>
              <a:buAutoNum type="arabicPeriod" startAt="3"/>
            </a:pPr>
            <a:r>
              <a:rPr lang="en-US" dirty="0"/>
              <a:t>List all expenses by the source of that funding (SCDD GRANT FUNDS or MATCHING FUNDS)</a:t>
            </a:r>
          </a:p>
          <a:p>
            <a:pPr marL="742950" indent="-742950">
              <a:spcBef>
                <a:spcPts val="1200"/>
              </a:spcBef>
              <a:spcAft>
                <a:spcPts val="1200"/>
              </a:spcAft>
              <a:buSzPct val="100000"/>
              <a:buFont typeface="+mj-lt"/>
              <a:buAutoNum type="arabicPeriod" startAt="3"/>
            </a:pPr>
            <a:r>
              <a:rPr lang="en-US" dirty="0"/>
              <a:t>Calculate the total Direct Costs </a:t>
            </a:r>
          </a:p>
          <a:p>
            <a:pPr marL="742950" indent="-742950">
              <a:spcBef>
                <a:spcPts val="1200"/>
              </a:spcBef>
              <a:spcAft>
                <a:spcPts val="1200"/>
              </a:spcAft>
              <a:buSzPct val="100000"/>
              <a:buFont typeface="+mj-lt"/>
              <a:buAutoNum type="arabicPeriod" startAt="3"/>
            </a:pPr>
            <a:r>
              <a:rPr lang="en-US" dirty="0"/>
              <a:t>Calculate Indirect Costs @ 10% of Direct Costs</a:t>
            </a:r>
          </a:p>
        </p:txBody>
      </p:sp>
      <p:sp>
        <p:nvSpPr>
          <p:cNvPr id="2" name="Title 1">
            <a:extLst>
              <a:ext uri="{FF2B5EF4-FFF2-40B4-BE49-F238E27FC236}">
                <a16:creationId xmlns:a16="http://schemas.microsoft.com/office/drawing/2014/main" id="{1EB1D48F-BC6D-4E46-8EB2-0A755F7B56E3}"/>
              </a:ext>
            </a:extLst>
          </p:cNvPr>
          <p:cNvSpPr>
            <a:spLocks noGrp="1"/>
          </p:cNvSpPr>
          <p:nvPr>
            <p:ph type="title"/>
          </p:nvPr>
        </p:nvSpPr>
        <p:spPr>
          <a:xfrm>
            <a:off x="0" y="274638"/>
            <a:ext cx="12192000" cy="1401762"/>
          </a:xfrm>
        </p:spPr>
        <p:txBody>
          <a:bodyPr/>
          <a:lstStyle/>
          <a:p>
            <a:r>
              <a:rPr lang="en-US" sz="5400" dirty="0"/>
              <a:t>The Budget Detail Sheet in 8 Steps</a:t>
            </a:r>
          </a:p>
        </p:txBody>
      </p:sp>
    </p:spTree>
    <p:extLst>
      <p:ext uri="{BB962C8B-B14F-4D97-AF65-F5344CB8AC3E}">
        <p14:creationId xmlns:p14="http://schemas.microsoft.com/office/powerpoint/2010/main" val="4144378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05762-E7BC-DD44-BE00-73F9518FF930}"/>
              </a:ext>
            </a:extLst>
          </p:cNvPr>
          <p:cNvSpPr>
            <a:spLocks noGrp="1"/>
          </p:cNvSpPr>
          <p:nvPr>
            <p:ph idx="1"/>
          </p:nvPr>
        </p:nvSpPr>
        <p:spPr>
          <a:xfrm>
            <a:off x="609600" y="2169762"/>
            <a:ext cx="10972800" cy="4459637"/>
          </a:xfrm>
        </p:spPr>
        <p:txBody>
          <a:bodyPr/>
          <a:lstStyle/>
          <a:p>
            <a:pPr marL="742950" indent="-742950">
              <a:spcBef>
                <a:spcPts val="2400"/>
              </a:spcBef>
              <a:spcAft>
                <a:spcPts val="2400"/>
              </a:spcAft>
              <a:buSzPct val="100000"/>
              <a:buFont typeface="+mj-lt"/>
              <a:buAutoNum type="arabicPeriod" startAt="7"/>
            </a:pPr>
            <a:r>
              <a:rPr lang="en-US" sz="3800" dirty="0"/>
              <a:t>Calculate Total Project Cost 					(All SCDD Grant Funds plus Matching Funds)</a:t>
            </a:r>
          </a:p>
          <a:p>
            <a:pPr marL="742950" indent="-742950">
              <a:spcBef>
                <a:spcPts val="2400"/>
              </a:spcBef>
              <a:spcAft>
                <a:spcPts val="2400"/>
              </a:spcAft>
              <a:buSzPct val="100000"/>
              <a:buFont typeface="+mj-lt"/>
              <a:buAutoNum type="arabicPeriod" startAt="7"/>
            </a:pPr>
            <a:r>
              <a:rPr lang="en-US" sz="3800" dirty="0"/>
              <a:t>Check that Matching Funds meet the match requirement (25% or 15%)</a:t>
            </a:r>
          </a:p>
          <a:p>
            <a:pPr marL="0" indent="0" algn="ctr">
              <a:spcBef>
                <a:spcPts val="2400"/>
              </a:spcBef>
              <a:spcAft>
                <a:spcPts val="2400"/>
              </a:spcAft>
              <a:buNone/>
            </a:pPr>
            <a:r>
              <a:rPr lang="en-US" sz="3800" b="1" dirty="0">
                <a:solidFill>
                  <a:srgbClr val="FFC000"/>
                </a:solidFill>
              </a:rPr>
              <a:t>The budget is ready to be submitted!</a:t>
            </a:r>
          </a:p>
          <a:p>
            <a:pPr>
              <a:spcBef>
                <a:spcPts val="2400"/>
              </a:spcBef>
              <a:spcAft>
                <a:spcPts val="2400"/>
              </a:spcAft>
            </a:pPr>
            <a:endParaRPr lang="en-US" dirty="0"/>
          </a:p>
        </p:txBody>
      </p:sp>
      <p:sp>
        <p:nvSpPr>
          <p:cNvPr id="2" name="Title 1">
            <a:extLst>
              <a:ext uri="{FF2B5EF4-FFF2-40B4-BE49-F238E27FC236}">
                <a16:creationId xmlns:a16="http://schemas.microsoft.com/office/drawing/2014/main" id="{21FE8152-C7A0-6842-BD7C-60478F51A3F1}"/>
              </a:ext>
            </a:extLst>
          </p:cNvPr>
          <p:cNvSpPr>
            <a:spLocks noGrp="1"/>
          </p:cNvSpPr>
          <p:nvPr>
            <p:ph type="title"/>
          </p:nvPr>
        </p:nvSpPr>
        <p:spPr>
          <a:xfrm>
            <a:off x="0" y="274638"/>
            <a:ext cx="12192000" cy="1401762"/>
          </a:xfrm>
        </p:spPr>
        <p:txBody>
          <a:bodyPr/>
          <a:lstStyle/>
          <a:p>
            <a:r>
              <a:rPr lang="en-US" sz="5400" dirty="0"/>
              <a:t>The Budget Detail Sheet in 8 Steps</a:t>
            </a:r>
          </a:p>
        </p:txBody>
      </p:sp>
    </p:spTree>
    <p:extLst>
      <p:ext uri="{BB962C8B-B14F-4D97-AF65-F5344CB8AC3E}">
        <p14:creationId xmlns:p14="http://schemas.microsoft.com/office/powerpoint/2010/main" val="395800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4961-7C57-D247-BEA0-63881CC30737}"/>
              </a:ext>
            </a:extLst>
          </p:cNvPr>
          <p:cNvSpPr>
            <a:spLocks noGrp="1"/>
          </p:cNvSpPr>
          <p:nvPr>
            <p:ph type="title"/>
          </p:nvPr>
        </p:nvSpPr>
        <p:spPr/>
        <p:txBody>
          <a:bodyPr/>
          <a:lstStyle/>
          <a:p>
            <a:pPr>
              <a:defRPr/>
            </a:pPr>
            <a:r>
              <a:rPr lang="en-US" sz="6000" dirty="0"/>
              <a:t>Produced by </a:t>
            </a:r>
          </a:p>
        </p:txBody>
      </p:sp>
      <p:sp>
        <p:nvSpPr>
          <p:cNvPr id="11266" name="Content Placeholder 2">
            <a:extLst>
              <a:ext uri="{FF2B5EF4-FFF2-40B4-BE49-F238E27FC236}">
                <a16:creationId xmlns:a16="http://schemas.microsoft.com/office/drawing/2014/main" id="{F568231C-F9D3-458F-92C4-5B95A04B19D2}"/>
              </a:ext>
            </a:extLst>
          </p:cNvPr>
          <p:cNvSpPr>
            <a:spLocks noGrp="1" noChangeArrowheads="1"/>
          </p:cNvSpPr>
          <p:nvPr>
            <p:ph idx="1"/>
          </p:nvPr>
        </p:nvSpPr>
        <p:spPr/>
        <p:txBody>
          <a:bodyPr/>
          <a:lstStyle/>
          <a:p>
            <a:pPr>
              <a:spcBef>
                <a:spcPts val="1800"/>
              </a:spcBef>
              <a:spcAft>
                <a:spcPts val="1800"/>
              </a:spcAft>
            </a:pPr>
            <a:r>
              <a:rPr lang="en-US" altLang="en-US" sz="2800" dirty="0"/>
              <a:t>California State Council on Developmental Disabilities (SCDD)</a:t>
            </a:r>
          </a:p>
          <a:p>
            <a:pPr>
              <a:spcBef>
                <a:spcPts val="1800"/>
              </a:spcBef>
              <a:spcAft>
                <a:spcPts val="1800"/>
              </a:spcAft>
            </a:pPr>
            <a:r>
              <a:rPr lang="en-US" altLang="en-US" sz="2800" dirty="0"/>
              <a:t>The University of Southern California (USC), University Center for Excellence in Developmental Disabilities (UCEDD) </a:t>
            </a:r>
          </a:p>
          <a:p>
            <a:pPr>
              <a:spcBef>
                <a:spcPts val="1800"/>
              </a:spcBef>
              <a:spcAft>
                <a:spcPts val="1800"/>
              </a:spcAft>
            </a:pPr>
            <a:r>
              <a:rPr lang="en-US" altLang="en-US" sz="2800" dirty="0"/>
              <a:t>The Tarjan Center at the University of California Los Angeles (UCLA) </a:t>
            </a:r>
          </a:p>
          <a:p>
            <a:pPr>
              <a:spcBef>
                <a:spcPts val="1800"/>
              </a:spcBef>
              <a:spcAft>
                <a:spcPts val="1800"/>
              </a:spcAft>
            </a:pPr>
            <a:r>
              <a:rPr lang="en-US" altLang="en-US" sz="2800" dirty="0"/>
              <a:t>The Center for Excellence in Developmental Disabilities at the MIND Institute (CEDD), University of California Davis (UCD)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A5502D-6719-438A-A8CC-7D21061A551D}"/>
              </a:ext>
            </a:extLst>
          </p:cNvPr>
          <p:cNvSpPr txBox="1">
            <a:spLocks noChangeArrowheads="1"/>
          </p:cNvSpPr>
          <p:nvPr/>
        </p:nvSpPr>
        <p:spPr>
          <a:xfrm>
            <a:off x="862642" y="228600"/>
            <a:ext cx="10575984" cy="1371600"/>
          </a:xfrm>
          <a:prstGeom prst="rect">
            <a:avLst/>
          </a:prstGeom>
        </p:spPr>
        <p:txBody>
          <a:bodyPr/>
          <a:lstStyle>
            <a:lvl1pPr marL="342900" indent="-342900" algn="l" rtl="0" eaLnBrk="1" fontAlgn="base" hangingPunct="1">
              <a:spcBef>
                <a:spcPct val="20000"/>
              </a:spcBef>
              <a:spcAft>
                <a:spcPct val="0"/>
              </a:spcAft>
              <a:buSzPct val="125000"/>
              <a:buChar char="•"/>
              <a:defRPr sz="3600" kern="1200">
                <a:solidFill>
                  <a:schemeClr val="bg1"/>
                </a:solidFill>
                <a:latin typeface="+mn-lt"/>
                <a:ea typeface="+mn-ea"/>
                <a:cs typeface="+mn-cs"/>
              </a:defRPr>
            </a:lvl1pPr>
            <a:lvl2pPr marL="742950" indent="-285750" algn="l" rtl="0" eaLnBrk="1" fontAlgn="base" hangingPunct="1">
              <a:spcBef>
                <a:spcPct val="20000"/>
              </a:spcBef>
              <a:spcAft>
                <a:spcPct val="0"/>
              </a:spcAft>
              <a:buSzPct val="125000"/>
              <a:buChar char="–"/>
              <a:defRPr sz="3600" kern="1200">
                <a:solidFill>
                  <a:schemeClr val="bg1"/>
                </a:solidFill>
                <a:latin typeface="+mn-lt"/>
                <a:ea typeface="+mn-ea"/>
                <a:cs typeface="+mn-cs"/>
              </a:defRPr>
            </a:lvl2pPr>
            <a:lvl3pPr marL="1143000" indent="-228600" algn="l" rtl="0" eaLnBrk="1" fontAlgn="base" hangingPunct="1">
              <a:spcBef>
                <a:spcPct val="20000"/>
              </a:spcBef>
              <a:spcAft>
                <a:spcPct val="0"/>
              </a:spcAft>
              <a:buSzPct val="125000"/>
              <a:defRPr sz="36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Pct val="125000"/>
              <a:buFontTx/>
              <a:buNone/>
              <a:tabLst/>
              <a:defRPr/>
            </a:pPr>
            <a:r>
              <a:rPr kumimoji="0" lang="en-US" altLang="en-US" sz="6000" b="1" i="0" u="none" strike="noStrike" kern="1200" cap="none" spc="0" normalizeH="0" baseline="0" noProof="0" dirty="0">
                <a:ln>
                  <a:noFill/>
                </a:ln>
                <a:solidFill>
                  <a:srgbClr val="FFC000"/>
                </a:solidFill>
                <a:effectLst/>
                <a:uLnTx/>
                <a:uFillTx/>
                <a:latin typeface="Arial"/>
                <a:ea typeface="+mn-ea"/>
                <a:cs typeface="+mn-cs"/>
              </a:rPr>
              <a:t>Grant Cycle 45 (2022-23)</a:t>
            </a:r>
          </a:p>
        </p:txBody>
      </p:sp>
      <p:sp>
        <p:nvSpPr>
          <p:cNvPr id="2" name="Title 1">
            <a:extLst>
              <a:ext uri="{FF2B5EF4-FFF2-40B4-BE49-F238E27FC236}">
                <a16:creationId xmlns:a16="http://schemas.microsoft.com/office/drawing/2014/main" id="{1597007F-AAFF-439B-B570-0C8E2C6128C1}"/>
              </a:ext>
            </a:extLst>
          </p:cNvPr>
          <p:cNvSpPr>
            <a:spLocks noGrp="1"/>
          </p:cNvSpPr>
          <p:nvPr>
            <p:ph type="title"/>
          </p:nvPr>
        </p:nvSpPr>
        <p:spPr>
          <a:xfrm>
            <a:off x="241540" y="2133600"/>
            <a:ext cx="11697418" cy="4495800"/>
          </a:xfrm>
        </p:spPr>
        <p:txBody>
          <a:bodyPr/>
          <a:lstStyle/>
          <a:p>
            <a:r>
              <a:rPr lang="en-US" sz="3200" dirty="0"/>
              <a:t>This project was supported in part by Grant #23CASCDD from the U.S. Administration for Community Living, the Department of Health and Human Services, Washington D.C. 20201</a:t>
            </a:r>
            <a:br>
              <a:rPr lang="en-US" sz="3200" dirty="0"/>
            </a:br>
            <a:r>
              <a:rPr lang="en-US" sz="3200" dirty="0"/>
              <a:t>Grantees undertaking projects with government sponsorship are encouraged to express freely their findings and conclusions. Points of views or opinions do not, therefore, necessarily represent ACL policy.</a:t>
            </a:r>
          </a:p>
        </p:txBody>
      </p:sp>
    </p:spTree>
    <p:extLst>
      <p:ext uri="{BB962C8B-B14F-4D97-AF65-F5344CB8AC3E}">
        <p14:creationId xmlns:p14="http://schemas.microsoft.com/office/powerpoint/2010/main" val="75820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8644-5BE1-5548-BA67-F4853618F1B2}"/>
              </a:ext>
            </a:extLst>
          </p:cNvPr>
          <p:cNvSpPr>
            <a:spLocks noGrp="1"/>
          </p:cNvSpPr>
          <p:nvPr>
            <p:ph type="title"/>
          </p:nvPr>
        </p:nvSpPr>
        <p:spPr/>
        <p:txBody>
          <a:bodyPr/>
          <a:lstStyle/>
          <a:p>
            <a:pPr>
              <a:defRPr/>
            </a:pPr>
            <a:r>
              <a:rPr lang="en-US" sz="6000" dirty="0">
                <a:solidFill>
                  <a:srgbClr val="FFC000"/>
                </a:solidFill>
              </a:rPr>
              <a:t>DISCLAIMER</a:t>
            </a:r>
          </a:p>
        </p:txBody>
      </p:sp>
      <p:sp>
        <p:nvSpPr>
          <p:cNvPr id="11266" name="Content Placeholder 2">
            <a:extLst>
              <a:ext uri="{FF2B5EF4-FFF2-40B4-BE49-F238E27FC236}">
                <a16:creationId xmlns:a16="http://schemas.microsoft.com/office/drawing/2014/main" id="{7CC026D1-5E77-1542-92DF-8398621C2B3F}"/>
              </a:ext>
            </a:extLst>
          </p:cNvPr>
          <p:cNvSpPr>
            <a:spLocks noGrp="1" noChangeArrowheads="1"/>
          </p:cNvSpPr>
          <p:nvPr>
            <p:ph idx="1"/>
          </p:nvPr>
        </p:nvSpPr>
        <p:spPr>
          <a:xfrm>
            <a:off x="241540" y="2104844"/>
            <a:ext cx="11731924" cy="4753155"/>
          </a:xfrm>
        </p:spPr>
        <p:txBody>
          <a:bodyPr/>
          <a:lstStyle/>
          <a:p>
            <a:pPr>
              <a:spcBef>
                <a:spcPts val="1200"/>
              </a:spcBef>
              <a:spcAft>
                <a:spcPts val="1200"/>
              </a:spcAft>
            </a:pPr>
            <a:r>
              <a:rPr lang="en-US" dirty="0">
                <a:latin typeface="Verdana"/>
                <a:ea typeface="Verdana"/>
              </a:rPr>
              <a:t>This is not a substitute for participating in the pre-bidder’s conference call</a:t>
            </a:r>
          </a:p>
          <a:p>
            <a:pPr>
              <a:spcBef>
                <a:spcPts val="1200"/>
              </a:spcBef>
              <a:spcAft>
                <a:spcPts val="1200"/>
              </a:spcAft>
            </a:pPr>
            <a:r>
              <a:rPr lang="en-US" dirty="0">
                <a:latin typeface="Verdana" panose="020B0604030504040204" pitchFamily="34" charset="0"/>
                <a:ea typeface="Verdana" panose="020B0604030504040204" pitchFamily="34" charset="0"/>
              </a:rPr>
              <a:t>Viewing these modules will not provide you with an advantage in the grant review process </a:t>
            </a:r>
          </a:p>
          <a:p>
            <a:pPr>
              <a:spcBef>
                <a:spcPts val="1200"/>
              </a:spcBef>
              <a:spcAft>
                <a:spcPts val="1200"/>
              </a:spcAft>
            </a:pPr>
            <a:r>
              <a:rPr lang="en-US" dirty="0">
                <a:latin typeface="Verdana" panose="020B0604030504040204" pitchFamily="34" charset="0"/>
                <a:ea typeface="Verdana" panose="020B0604030504040204" pitchFamily="34" charset="0"/>
              </a:rPr>
              <a:t>This will not answer questions about your specific proposal</a:t>
            </a:r>
            <a:endParaRPr lang="en-US" alt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977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19A92-324E-E04A-86F7-DE0792D44C0A}"/>
              </a:ext>
            </a:extLst>
          </p:cNvPr>
          <p:cNvSpPr>
            <a:spLocks noGrp="1"/>
          </p:cNvSpPr>
          <p:nvPr>
            <p:ph idx="1"/>
          </p:nvPr>
        </p:nvSpPr>
        <p:spPr>
          <a:xfrm>
            <a:off x="2726574" y="2194560"/>
            <a:ext cx="8855825" cy="4434840"/>
          </a:xfrm>
        </p:spPr>
        <p:txBody>
          <a:bodyPr/>
          <a:lstStyle/>
          <a:p>
            <a:pPr>
              <a:spcBef>
                <a:spcPts val="2400"/>
              </a:spcBef>
              <a:spcAft>
                <a:spcPts val="2400"/>
              </a:spcAft>
              <a:buFont typeface="Wingdings" panose="05000000000000000000" pitchFamily="2" charset="2"/>
              <a:buChar char="q"/>
            </a:pPr>
            <a:r>
              <a:rPr lang="en-US" dirty="0"/>
              <a:t>  Grant terms for budgets</a:t>
            </a:r>
          </a:p>
          <a:p>
            <a:pPr>
              <a:spcBef>
                <a:spcPts val="2400"/>
              </a:spcBef>
              <a:spcAft>
                <a:spcPts val="2400"/>
              </a:spcAft>
              <a:buFont typeface="Wingdings" panose="05000000000000000000" pitchFamily="2" charset="2"/>
              <a:buChar char="q"/>
            </a:pPr>
            <a:r>
              <a:rPr lang="en-US" dirty="0"/>
              <a:t>  Match funds </a:t>
            </a:r>
          </a:p>
          <a:p>
            <a:pPr>
              <a:spcBef>
                <a:spcPts val="2400"/>
              </a:spcBef>
              <a:spcAft>
                <a:spcPts val="2400"/>
              </a:spcAft>
              <a:buFont typeface="Wingdings" panose="05000000000000000000" pitchFamily="2" charset="2"/>
              <a:buChar char="q"/>
            </a:pPr>
            <a:r>
              <a:rPr lang="en-US" dirty="0"/>
              <a:t>  Budget Detail Sheet </a:t>
            </a:r>
          </a:p>
          <a:p>
            <a:pPr>
              <a:spcBef>
                <a:spcPts val="2400"/>
              </a:spcBef>
              <a:spcAft>
                <a:spcPts val="2400"/>
              </a:spcAft>
              <a:buFont typeface="Wingdings" panose="05000000000000000000" pitchFamily="2" charset="2"/>
              <a:buChar char="q"/>
            </a:pPr>
            <a:r>
              <a:rPr lang="en-US" dirty="0"/>
              <a:t>  Example</a:t>
            </a:r>
          </a:p>
          <a:p>
            <a:pPr>
              <a:spcBef>
                <a:spcPts val="2400"/>
              </a:spcBef>
              <a:spcAft>
                <a:spcPts val="2400"/>
              </a:spcAft>
              <a:buFont typeface="Wingdings" panose="05000000000000000000" pitchFamily="2" charset="2"/>
              <a:buChar char="q"/>
            </a:pPr>
            <a:endParaRPr lang="en-US" dirty="0"/>
          </a:p>
          <a:p>
            <a:pPr>
              <a:spcBef>
                <a:spcPts val="2400"/>
              </a:spcBef>
              <a:spcAft>
                <a:spcPts val="2400"/>
              </a:spcAft>
              <a:buFont typeface="Wingdings" panose="05000000000000000000" pitchFamily="2" charset="2"/>
              <a:buChar char="q"/>
            </a:pPr>
            <a:endParaRPr lang="en-US" b="1" dirty="0"/>
          </a:p>
          <a:p>
            <a:pPr>
              <a:spcBef>
                <a:spcPts val="2400"/>
              </a:spcBef>
              <a:spcAft>
                <a:spcPts val="2400"/>
              </a:spcAft>
              <a:buFont typeface="Wingdings" panose="05000000000000000000" pitchFamily="2" charset="2"/>
              <a:buChar char="q"/>
            </a:pPr>
            <a:endParaRPr lang="en-US" dirty="0"/>
          </a:p>
        </p:txBody>
      </p:sp>
      <p:sp>
        <p:nvSpPr>
          <p:cNvPr id="2" name="Title 1">
            <a:extLst>
              <a:ext uri="{FF2B5EF4-FFF2-40B4-BE49-F238E27FC236}">
                <a16:creationId xmlns:a16="http://schemas.microsoft.com/office/drawing/2014/main" id="{5EE82EF8-8E3C-554C-8499-92B4ED22A624}"/>
              </a:ext>
            </a:extLst>
          </p:cNvPr>
          <p:cNvSpPr>
            <a:spLocks noGrp="1"/>
          </p:cNvSpPr>
          <p:nvPr>
            <p:ph type="title"/>
          </p:nvPr>
        </p:nvSpPr>
        <p:spPr/>
        <p:txBody>
          <a:bodyPr/>
          <a:lstStyle/>
          <a:p>
            <a:r>
              <a:rPr lang="en-US" sz="6000" dirty="0">
                <a:effectLst/>
              </a:rPr>
              <a:t> </a:t>
            </a:r>
            <a:br>
              <a:rPr lang="en-US" sz="6000" dirty="0">
                <a:effectLst/>
              </a:rPr>
            </a:br>
            <a:r>
              <a:rPr lang="en-US" sz="6000" dirty="0">
                <a:effectLst/>
              </a:rPr>
              <a:t>Budget</a:t>
            </a:r>
            <a:br>
              <a:rPr lang="en-US" sz="6000" dirty="0">
                <a:effectLst/>
              </a:rPr>
            </a:br>
            <a:endParaRPr lang="en-US" sz="6000" dirty="0"/>
          </a:p>
        </p:txBody>
      </p:sp>
    </p:spTree>
    <p:extLst>
      <p:ext uri="{BB962C8B-B14F-4D97-AF65-F5344CB8AC3E}">
        <p14:creationId xmlns:p14="http://schemas.microsoft.com/office/powerpoint/2010/main" val="381703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1B858-9481-4B49-9052-B0E44AF2C58F}"/>
              </a:ext>
            </a:extLst>
          </p:cNvPr>
          <p:cNvSpPr>
            <a:spLocks noGrp="1"/>
          </p:cNvSpPr>
          <p:nvPr>
            <p:ph type="ctrTitle"/>
          </p:nvPr>
        </p:nvSpPr>
        <p:spPr/>
        <p:txBody>
          <a:bodyPr/>
          <a:lstStyle/>
          <a:p>
            <a:r>
              <a:rPr lang="en-US" sz="6000" dirty="0"/>
              <a:t>Budget Terms</a:t>
            </a:r>
            <a:endParaRPr lang="en-US" dirty="0"/>
          </a:p>
        </p:txBody>
      </p:sp>
    </p:spTree>
    <p:extLst>
      <p:ext uri="{BB962C8B-B14F-4D97-AF65-F5344CB8AC3E}">
        <p14:creationId xmlns:p14="http://schemas.microsoft.com/office/powerpoint/2010/main" val="247401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22DA-38B9-AE41-A485-A880A1580A52}"/>
              </a:ext>
            </a:extLst>
          </p:cNvPr>
          <p:cNvSpPr>
            <a:spLocks noGrp="1"/>
          </p:cNvSpPr>
          <p:nvPr>
            <p:ph idx="1"/>
          </p:nvPr>
        </p:nvSpPr>
        <p:spPr>
          <a:xfrm>
            <a:off x="1698170" y="2269670"/>
            <a:ext cx="10140043" cy="4359729"/>
          </a:xfrm>
        </p:spPr>
        <p:txBody>
          <a:bodyPr/>
          <a:lstStyle/>
          <a:p>
            <a:pPr>
              <a:spcBef>
                <a:spcPts val="1800"/>
              </a:spcBef>
              <a:spcAft>
                <a:spcPts val="1800"/>
              </a:spcAft>
              <a:buFont typeface="Wingdings" panose="05000000000000000000" pitchFamily="2" charset="2"/>
              <a:buChar char="q"/>
            </a:pPr>
            <a:r>
              <a:rPr lang="en-US" dirty="0"/>
              <a:t>  Is a financial document</a:t>
            </a:r>
          </a:p>
          <a:p>
            <a:pPr lvl="0">
              <a:spcBef>
                <a:spcPts val="1800"/>
              </a:spcBef>
              <a:spcAft>
                <a:spcPts val="1800"/>
              </a:spcAft>
              <a:buFont typeface="Wingdings" panose="05000000000000000000" pitchFamily="2" charset="2"/>
              <a:buChar char="q"/>
            </a:pPr>
            <a:r>
              <a:rPr lang="en-US" dirty="0"/>
              <a:t>  Identifies specific project costs</a:t>
            </a:r>
          </a:p>
          <a:p>
            <a:pPr lvl="0">
              <a:spcBef>
                <a:spcPts val="1800"/>
              </a:spcBef>
              <a:spcAft>
                <a:spcPts val="1800"/>
              </a:spcAft>
              <a:buFont typeface="Wingdings" panose="05000000000000000000" pitchFamily="2" charset="2"/>
              <a:buChar char="q"/>
            </a:pPr>
            <a:r>
              <a:rPr lang="en-US" dirty="0"/>
              <a:t>  Explains how funds will be spent</a:t>
            </a:r>
          </a:p>
          <a:p>
            <a:pPr lvl="0">
              <a:spcBef>
                <a:spcPts val="1800"/>
              </a:spcBef>
              <a:spcAft>
                <a:spcPts val="1800"/>
              </a:spcAft>
              <a:buFont typeface="Wingdings" panose="05000000000000000000" pitchFamily="2" charset="2"/>
              <a:buChar char="q"/>
            </a:pPr>
            <a:r>
              <a:rPr lang="en-US" dirty="0"/>
              <a:t>  Lists other sources of funding</a:t>
            </a:r>
          </a:p>
        </p:txBody>
      </p:sp>
      <p:sp>
        <p:nvSpPr>
          <p:cNvPr id="2" name="Title 1">
            <a:extLst>
              <a:ext uri="{FF2B5EF4-FFF2-40B4-BE49-F238E27FC236}">
                <a16:creationId xmlns:a16="http://schemas.microsoft.com/office/drawing/2014/main" id="{56193DA4-3CB4-9B4E-9359-F21601BBEDE3}"/>
              </a:ext>
            </a:extLst>
          </p:cNvPr>
          <p:cNvSpPr>
            <a:spLocks noGrp="1"/>
          </p:cNvSpPr>
          <p:nvPr>
            <p:ph type="title"/>
          </p:nvPr>
        </p:nvSpPr>
        <p:spPr/>
        <p:txBody>
          <a:bodyPr/>
          <a:lstStyle/>
          <a:p>
            <a:r>
              <a:rPr lang="en-US" sz="6000" dirty="0">
                <a:effectLst/>
              </a:rPr>
              <a:t>A grant budget:</a:t>
            </a:r>
            <a:endParaRPr lang="en-US" sz="6000" dirty="0"/>
          </a:p>
        </p:txBody>
      </p:sp>
    </p:spTree>
    <p:extLst>
      <p:ext uri="{BB962C8B-B14F-4D97-AF65-F5344CB8AC3E}">
        <p14:creationId xmlns:p14="http://schemas.microsoft.com/office/powerpoint/2010/main" val="156704510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DD Grant Writing Training Module 1 Fran_Olga Template w_notes 2_28_20" id="{5C64F2FB-DA14-4DA9-86DF-0C48773BEDB6}" vid="{D3A3BB6F-2AA3-4E1D-AC5C-F1CDBD8F9E37}"/>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08BA508904EA48A4DD1881A394B964" ma:contentTypeVersion="5" ma:contentTypeDescription="Create a new document." ma:contentTypeScope="" ma:versionID="1fbfcc5f716508e55a1cae61c178bb78">
  <xsd:schema xmlns:xsd="http://www.w3.org/2001/XMLSchema" xmlns:xs="http://www.w3.org/2001/XMLSchema" xmlns:p="http://schemas.microsoft.com/office/2006/metadata/properties" xmlns:ns2="f455e97d-dde8-44e7-81e8-01c4f68c77e1" targetNamespace="http://schemas.microsoft.com/office/2006/metadata/properties" ma:root="true" ma:fieldsID="f54a07b234ae68b0e954975171e8e54f" ns2:_="">
    <xsd:import namespace="f455e97d-dde8-44e7-81e8-01c4f68c77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5e97d-dde8-44e7-81e8-01c4f68c7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EF4036-C2DA-4F8B-AFA3-0584E1155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5e97d-dde8-44e7-81e8-01c4f68c7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904A9C-09B7-4AFD-8090-45AC9E7B542C}">
  <ds:schemaRefs>
    <ds:schemaRef ds:uri="http://schemas.microsoft.com/sharepoint/v3/contenttype/forms"/>
  </ds:schemaRefs>
</ds:datastoreItem>
</file>

<file path=customXml/itemProps3.xml><?xml version="1.0" encoding="utf-8"?>
<ds:datastoreItem xmlns:ds="http://schemas.openxmlformats.org/officeDocument/2006/customXml" ds:itemID="{9EB99260-7A83-40A9-84F7-6BF9DE0CD2C4}">
  <ds:schemaRefs>
    <ds:schemaRef ds:uri="http://purl.org/dc/dcmitype/"/>
    <ds:schemaRef ds:uri="http://schemas.microsoft.com/office/infopath/2007/PartnerControls"/>
    <ds:schemaRef ds:uri="f455e97d-dde8-44e7-81e8-01c4f68c77e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TotalTime>
  <Words>2925</Words>
  <Application>Microsoft Office PowerPoint</Application>
  <PresentationFormat>Widescreen</PresentationFormat>
  <Paragraphs>424</Paragraphs>
  <Slides>36</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Tahoma</vt:lpstr>
      <vt:lpstr>Verdana</vt:lpstr>
      <vt:lpstr>Wingdings</vt:lpstr>
      <vt:lpstr>Default Design</vt:lpstr>
      <vt:lpstr>1_Default Design</vt:lpstr>
      <vt:lpstr>2_Default Design</vt:lpstr>
      <vt:lpstr>Preparing a Grant Proposal Budget</vt:lpstr>
      <vt:lpstr>Acronyms</vt:lpstr>
      <vt:lpstr>About the Training Modules</vt:lpstr>
      <vt:lpstr>Produced by </vt:lpstr>
      <vt:lpstr>This project was supported in part by Grant #23CASCDD from the U.S. Administration for Community Living, the Department of Health and Human Services, Washington D.C. 20201 Grantees undertaking projects with government sponsorship are encouraged to express freely their findings and conclusions. Points of views or opinions do not, therefore, necessarily represent ACL policy.</vt:lpstr>
      <vt:lpstr>DISCLAIMER</vt:lpstr>
      <vt:lpstr>  Budget </vt:lpstr>
      <vt:lpstr>Budget Terms</vt:lpstr>
      <vt:lpstr>A grant budget:</vt:lpstr>
      <vt:lpstr>Allowable Costs: Federal and State</vt:lpstr>
      <vt:lpstr>Non-Allowable Costs</vt:lpstr>
      <vt:lpstr>  Poverty and Non-Poverty Areas   </vt:lpstr>
      <vt:lpstr> Where to use this information </vt:lpstr>
      <vt:lpstr>Matching Funds</vt:lpstr>
      <vt:lpstr>What is a Match requirement?</vt:lpstr>
      <vt:lpstr>Where are ‘Match’ funds found?</vt:lpstr>
      <vt:lpstr> ‘Match’ funds are: </vt:lpstr>
      <vt:lpstr> Cash Match  </vt:lpstr>
      <vt:lpstr>In-Kind Match</vt:lpstr>
      <vt:lpstr>What is the project’s Match requirement?</vt:lpstr>
      <vt:lpstr>Calculating total project costs (1 of 3)</vt:lpstr>
      <vt:lpstr>Calculating total project costs (2 of 3)</vt:lpstr>
      <vt:lpstr>Calculating total project costs (3 of 3)</vt:lpstr>
      <vt:lpstr>Keep records of Match funds</vt:lpstr>
      <vt:lpstr>The Budget Detail Sheet</vt:lpstr>
      <vt:lpstr>Grant Budget Detail Sheet</vt:lpstr>
      <vt:lpstr>Budget line items</vt:lpstr>
      <vt:lpstr>Indirect costs:</vt:lpstr>
      <vt:lpstr>An Example: Ruby Red</vt:lpstr>
      <vt:lpstr>Direct Costs: Salaries and Wages</vt:lpstr>
      <vt:lpstr>Direct Costs: Other Expenses</vt:lpstr>
      <vt:lpstr>Indirect Costs</vt:lpstr>
      <vt:lpstr>Total Project Costs</vt:lpstr>
      <vt:lpstr>The Budget Detail Sheet in 8 Steps </vt:lpstr>
      <vt:lpstr>The Budget Detail Sheet in 8 Steps</vt:lpstr>
      <vt:lpstr>The Budget Detail Sheet in 8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A Grant Proposal to the California State Council on Developmental Disabilities</dc:title>
  <dc:creator>Raynor, Olivia U.</dc:creator>
  <cp:lastModifiedBy>Ahmad, Rihana@SCDD</cp:lastModifiedBy>
  <cp:revision>24</cp:revision>
  <dcterms:created xsi:type="dcterms:W3CDTF">2020-03-07T15:52:15Z</dcterms:created>
  <dcterms:modified xsi:type="dcterms:W3CDTF">2022-06-09T23:52:38Z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0x0101006708BA508904EA48A4DD1881A394B964</vt:lpwstr>
  </property>
</Properties>
</file>