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13" r:id="rId5"/>
    <p:sldMasterId id="2147483726" r:id="rId6"/>
    <p:sldMasterId id="2147483739" r:id="rId7"/>
    <p:sldMasterId id="2147483752" r:id="rId8"/>
  </p:sldMasterIdLst>
  <p:notesMasterIdLst>
    <p:notesMasterId r:id="rId37"/>
  </p:notesMasterIdLst>
  <p:handoutMasterIdLst>
    <p:handoutMasterId r:id="rId38"/>
  </p:handoutMasterIdLst>
  <p:sldIdLst>
    <p:sldId id="296" r:id="rId9"/>
    <p:sldId id="297" r:id="rId10"/>
    <p:sldId id="298" r:id="rId11"/>
    <p:sldId id="299" r:id="rId12"/>
    <p:sldId id="337" r:id="rId13"/>
    <p:sldId id="300" r:id="rId14"/>
    <p:sldId id="302" r:id="rId15"/>
    <p:sldId id="303" r:id="rId16"/>
    <p:sldId id="265" r:id="rId17"/>
    <p:sldId id="266" r:id="rId18"/>
    <p:sldId id="267" r:id="rId19"/>
    <p:sldId id="268" r:id="rId20"/>
    <p:sldId id="269" r:id="rId21"/>
    <p:sldId id="270" r:id="rId22"/>
    <p:sldId id="271" r:id="rId23"/>
    <p:sldId id="272" r:id="rId24"/>
    <p:sldId id="273" r:id="rId25"/>
    <p:sldId id="274" r:id="rId26"/>
    <p:sldId id="275" r:id="rId27"/>
    <p:sldId id="286" r:id="rId28"/>
    <p:sldId id="276" r:id="rId29"/>
    <p:sldId id="277" r:id="rId30"/>
    <p:sldId id="285" r:id="rId31"/>
    <p:sldId id="278" r:id="rId32"/>
    <p:sldId id="279" r:id="rId33"/>
    <p:sldId id="280" r:id="rId34"/>
    <p:sldId id="281" r:id="rId35"/>
    <p:sldId id="282" r:id="rId36"/>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ayward" initials="K" lastIdx="4" clrIdx="0">
    <p:extLst>
      <p:ext uri="{19B8F6BF-5375-455C-9EA6-DF929625EA0E}">
        <p15:presenceInfo xmlns:p15="http://schemas.microsoft.com/office/powerpoint/2012/main" userId="a00a817749e94c68" providerId="Windows Live"/>
      </p:ext>
    </p:extLst>
  </p:cmAuthor>
  <p:cmAuthor id="2" name="Raynor, Olivia U." initials="ROU" lastIdx="2" clrIdx="1">
    <p:extLst>
      <p:ext uri="{19B8F6BF-5375-455C-9EA6-DF929625EA0E}">
        <p15:presenceInfo xmlns:p15="http://schemas.microsoft.com/office/powerpoint/2012/main" userId="S::oraynor@mednet.ucla.edu::9a0e2495-75f0-4365-971c-e4514e6b5c1c" providerId="AD"/>
      </p:ext>
    </p:extLst>
  </p:cmAuthor>
  <p:cmAuthor id="3" name="Hardin, Riana@SCDD" initials="HR" lastIdx="1" clrIdx="2">
    <p:extLst>
      <p:ext uri="{19B8F6BF-5375-455C-9EA6-DF929625EA0E}">
        <p15:presenceInfo xmlns:p15="http://schemas.microsoft.com/office/powerpoint/2012/main" userId="S::riana.hardin@scdd.ca.gov::35812746-5790-472d-bc7c-dde86a9b87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98" autoAdjust="0"/>
    <p:restoredTop sz="79659" autoAdjust="0"/>
  </p:normalViewPr>
  <p:slideViewPr>
    <p:cSldViewPr>
      <p:cViewPr varScale="1">
        <p:scale>
          <a:sx n="87" d="100"/>
          <a:sy n="87" d="100"/>
        </p:scale>
        <p:origin x="1542" y="96"/>
      </p:cViewPr>
      <p:guideLst>
        <p:guide orient="horz" pos="2160"/>
        <p:guide pos="2880"/>
      </p:guideLst>
    </p:cSldViewPr>
  </p:slideViewPr>
  <p:outlineViewPr>
    <p:cViewPr>
      <p:scale>
        <a:sx n="33" d="100"/>
        <a:sy n="33" d="100"/>
      </p:scale>
      <p:origin x="0" y="-73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76"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ad, Rihana@SCDD" userId="ba22d33f-4e7e-44d5-a304-3d4e3739143a" providerId="ADAL" clId="{B145089B-6E97-49E2-B04E-A4FE70F0C5CF}"/>
    <pc:docChg chg="custSel modSld">
      <pc:chgData name="Ahmad, Rihana@SCDD" userId="ba22d33f-4e7e-44d5-a304-3d4e3739143a" providerId="ADAL" clId="{B145089B-6E97-49E2-B04E-A4FE70F0C5CF}" dt="2022-06-09T23:58:27.384" v="1" actId="313"/>
      <pc:docMkLst>
        <pc:docMk/>
      </pc:docMkLst>
      <pc:sldChg chg="modNotesTx">
        <pc:chgData name="Ahmad, Rihana@SCDD" userId="ba22d33f-4e7e-44d5-a304-3d4e3739143a" providerId="ADAL" clId="{B145089B-6E97-49E2-B04E-A4FE70F0C5CF}" dt="2022-06-09T23:58:25.751" v="0" actId="313"/>
        <pc:sldMkLst>
          <pc:docMk/>
          <pc:sldMk cId="2399646699" sldId="298"/>
        </pc:sldMkLst>
      </pc:sldChg>
      <pc:sldChg chg="modNotesTx">
        <pc:chgData name="Ahmad, Rihana@SCDD" userId="ba22d33f-4e7e-44d5-a304-3d4e3739143a" providerId="ADAL" clId="{B145089B-6E97-49E2-B04E-A4FE70F0C5CF}" dt="2022-06-09T23:58:27.384" v="1" actId="313"/>
        <pc:sldMkLst>
          <pc:docMk/>
          <pc:sldMk cId="1795519798" sldId="30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015415C-9340-EF46-AF5B-9444813B6C2F}"/>
              </a:ext>
            </a:extLst>
          </p:cNvPr>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eaLnBrk="1" hangingPunct="1">
              <a:defRPr sz="1200"/>
            </a:lvl1pPr>
          </a:lstStyle>
          <a:p>
            <a:pPr>
              <a:defRPr/>
            </a:pPr>
            <a:endParaRPr lang="en-US" altLang="en-US" dirty="0"/>
          </a:p>
        </p:txBody>
      </p:sp>
      <p:sp>
        <p:nvSpPr>
          <p:cNvPr id="3075" name="Rectangle 3">
            <a:extLst>
              <a:ext uri="{FF2B5EF4-FFF2-40B4-BE49-F238E27FC236}">
                <a16:creationId xmlns:a16="http://schemas.microsoft.com/office/drawing/2014/main" id="{D5AF8337-B696-2B45-89DB-DE19B88B0781}"/>
              </a:ext>
            </a:extLst>
          </p:cNvPr>
          <p:cNvSpPr>
            <a:spLocks noGrp="1" noChangeArrowheads="1"/>
          </p:cNvSpPr>
          <p:nvPr>
            <p:ph type="dt" sz="quarter" idx="1"/>
          </p:nvPr>
        </p:nvSpPr>
        <p:spPr bwMode="auto">
          <a:xfrm>
            <a:off x="4023092"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eaLnBrk="1" hangingPunct="1">
              <a:defRPr sz="1200"/>
            </a:lvl1pPr>
          </a:lstStyle>
          <a:p>
            <a:pPr>
              <a:defRPr/>
            </a:pPr>
            <a:endParaRPr lang="en-US" altLang="en-US" dirty="0"/>
          </a:p>
        </p:txBody>
      </p:sp>
      <p:sp>
        <p:nvSpPr>
          <p:cNvPr id="3076" name="Rectangle 4">
            <a:extLst>
              <a:ext uri="{FF2B5EF4-FFF2-40B4-BE49-F238E27FC236}">
                <a16:creationId xmlns:a16="http://schemas.microsoft.com/office/drawing/2014/main" id="{958A5E51-7D7F-3D4A-8504-69B1320F736B}"/>
              </a:ext>
            </a:extLst>
          </p:cNvPr>
          <p:cNvSpPr>
            <a:spLocks noGrp="1" noChangeArrowheads="1"/>
          </p:cNvSpPr>
          <p:nvPr>
            <p:ph type="ftr" sz="quarter" idx="2"/>
          </p:nvPr>
        </p:nvSpPr>
        <p:spPr bwMode="auto">
          <a:xfrm>
            <a:off x="0"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eaLnBrk="1" hangingPunct="1">
              <a:defRPr sz="1200"/>
            </a:lvl1pPr>
          </a:lstStyle>
          <a:p>
            <a:pPr>
              <a:defRPr/>
            </a:pPr>
            <a:endParaRPr lang="en-US" altLang="en-US" dirty="0"/>
          </a:p>
        </p:txBody>
      </p:sp>
      <p:sp>
        <p:nvSpPr>
          <p:cNvPr id="3077" name="Rectangle 5">
            <a:extLst>
              <a:ext uri="{FF2B5EF4-FFF2-40B4-BE49-F238E27FC236}">
                <a16:creationId xmlns:a16="http://schemas.microsoft.com/office/drawing/2014/main" id="{77F6461D-19A7-EF43-AC35-7AD9551A9F85}"/>
              </a:ext>
            </a:extLst>
          </p:cNvPr>
          <p:cNvSpPr>
            <a:spLocks noGrp="1" noChangeArrowheads="1"/>
          </p:cNvSpPr>
          <p:nvPr>
            <p:ph type="sldNum" sz="quarter" idx="3"/>
          </p:nvPr>
        </p:nvSpPr>
        <p:spPr bwMode="auto">
          <a:xfrm>
            <a:off x="4023092"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eaLnBrk="1" hangingPunct="1">
              <a:defRPr sz="1200"/>
            </a:lvl1pPr>
          </a:lstStyle>
          <a:p>
            <a:pPr>
              <a:defRPr/>
            </a:pPr>
            <a:fld id="{75D8F7DE-7369-4A10-99A5-5A47741DDC6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594F932-D492-244C-AE67-07CD1133DAD0}" type="datetimeFigureOut">
              <a:rPr lang="en-US" smtClean="0"/>
              <a:t>6/9/2022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9DC7449-5E2B-5C41-916A-8155BA16BCB0}" type="slidenum">
              <a:rPr lang="en-US" smtClean="0"/>
              <a:t>‹#›</a:t>
            </a:fld>
            <a:endParaRPr lang="en-US" dirty="0"/>
          </a:p>
        </p:txBody>
      </p:sp>
    </p:spTree>
    <p:extLst>
      <p:ext uri="{BB962C8B-B14F-4D97-AF65-F5344CB8AC3E}">
        <p14:creationId xmlns:p14="http://schemas.microsoft.com/office/powerpoint/2010/main" val="38126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13B5C6DF-73EB-CE41-A597-CD4474C7BCA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E495F88A-AAE2-2B4E-B17E-D7511E26DC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147" name="Slide Number Placeholder 3">
            <a:extLst>
              <a:ext uri="{FF2B5EF4-FFF2-40B4-BE49-F238E27FC236}">
                <a16:creationId xmlns:a16="http://schemas.microsoft.com/office/drawing/2014/main" id="{97566B2F-4978-D24D-820C-59DE51C612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defTabSz="942289">
              <a:defRPr/>
            </a:pPr>
            <a:fld id="{4B9508A1-080B-D842-AAE1-A58819522A23}" type="slidenum">
              <a:rPr lang="en-US" altLang="en-US">
                <a:solidFill>
                  <a:prstClr val="black"/>
                </a:solidFill>
              </a:rPr>
              <a:pPr defTabSz="942289">
                <a:defRPr/>
              </a:pPr>
              <a:t>1</a:t>
            </a:fld>
            <a:endParaRPr lang="en-US" altLang="en-US" dirty="0">
              <a:solidFill>
                <a:prstClr val="black"/>
              </a:solidFill>
            </a:endParaRPr>
          </a:p>
        </p:txBody>
      </p:sp>
    </p:spTree>
    <p:extLst>
      <p:ext uri="{BB962C8B-B14F-4D97-AF65-F5344CB8AC3E}">
        <p14:creationId xmlns:p14="http://schemas.microsoft.com/office/powerpoint/2010/main" val="2220661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RFP has specific instructions for the format for the Project Narrative Form that you must follow.</a:t>
            </a:r>
          </a:p>
          <a:p>
            <a:pPr lvl="0"/>
            <a:r>
              <a:rPr lang="en-US" sz="1600" dirty="0"/>
              <a:t>Arial 14 font black</a:t>
            </a:r>
          </a:p>
          <a:p>
            <a:pPr lvl="0"/>
            <a:r>
              <a:rPr lang="en-US" sz="1600" dirty="0"/>
              <a:t>1-inch page margins</a:t>
            </a:r>
          </a:p>
          <a:p>
            <a:pPr lvl="0"/>
            <a:r>
              <a:rPr lang="en-US" sz="1600" dirty="0"/>
              <a:t>A maximum of 10-pages of text </a:t>
            </a:r>
          </a:p>
          <a:p>
            <a:r>
              <a:rPr lang="en-US" sz="1600" dirty="0"/>
              <a:t> </a:t>
            </a: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0457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There are 5 required Parts of the Project Narrative.</a:t>
            </a:r>
          </a:p>
          <a:p>
            <a:pPr lvl="0"/>
            <a:r>
              <a:rPr lang="en-US" sz="1600" dirty="0"/>
              <a:t>Abstract </a:t>
            </a:r>
          </a:p>
          <a:p>
            <a:pPr lvl="0"/>
            <a:r>
              <a:rPr lang="en-US" sz="1600" dirty="0"/>
              <a:t>Qualifications</a:t>
            </a:r>
          </a:p>
          <a:p>
            <a:pPr lvl="0"/>
            <a:r>
              <a:rPr lang="en-US" sz="1600" dirty="0"/>
              <a:t>Collaboration</a:t>
            </a:r>
          </a:p>
          <a:p>
            <a:pPr lvl="0"/>
            <a:r>
              <a:rPr lang="en-US" sz="1600" dirty="0"/>
              <a:t>Methodology</a:t>
            </a:r>
          </a:p>
          <a:p>
            <a:pPr lvl="0"/>
            <a:r>
              <a:rPr lang="en-US" sz="1600" dirty="0"/>
              <a:t>Outcome Measures and Evaluation</a:t>
            </a:r>
          </a:p>
          <a:p>
            <a:pPr lvl="0"/>
            <a:endParaRPr lang="en-US" sz="1600" dirty="0"/>
          </a:p>
          <a:p>
            <a:pPr lvl="0"/>
            <a:r>
              <a:rPr lang="en-US" sz="1600" dirty="0"/>
              <a:t>In this presentation we will be discussing the first 4 Parts of the Project Narrative Form. The information needed for the Outcome Measures and Evaluation is covered in presentations 8 – 11 </a:t>
            </a:r>
          </a:p>
          <a:p>
            <a:r>
              <a:rPr lang="en-US" sz="1600" b="1" dirty="0"/>
              <a:t> </a:t>
            </a:r>
            <a:endParaRPr lang="en-US" sz="1600" dirty="0"/>
          </a:p>
          <a:p>
            <a:r>
              <a:rPr lang="en-US" sz="1600" dirty="0"/>
              <a:t>We will begin with the Abstract.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70120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purpose of the abstract is to provide a brief summary of what is in the proposal. The abstract is important because it tells the grant reviewer right away what the proposal is all about. </a:t>
            </a:r>
          </a:p>
          <a:p>
            <a:r>
              <a:rPr lang="en-US" sz="1600" dirty="0"/>
              <a:t> </a:t>
            </a:r>
          </a:p>
          <a:p>
            <a:r>
              <a:rPr lang="en-US" sz="1600" dirty="0"/>
              <a:t>SCDD limits the abstract to one paragraph. Remember your abstract counts toward your 10-page limit. </a:t>
            </a:r>
          </a:p>
          <a:p>
            <a:r>
              <a:rPr lang="en-US" sz="1600" b="1" dirty="0"/>
              <a:t> </a:t>
            </a:r>
            <a:endParaRPr lang="en-US" sz="1600" dirty="0"/>
          </a:p>
          <a:p>
            <a:r>
              <a:rPr lang="en-US" sz="1600" b="1" dirty="0"/>
              <a:t>The abstract </a:t>
            </a:r>
            <a:r>
              <a:rPr lang="en-US" sz="1600" dirty="0"/>
              <a:t>identifies your organization and important collaborators.</a:t>
            </a:r>
          </a:p>
          <a:p>
            <a:r>
              <a:rPr lang="en-US" sz="1600" dirty="0"/>
              <a:t>It summarizes the issue, problem or need for the project. It Includes the goal of the project and major activities and deliverables. It also describes the impact the project will have on people with I/DD.</a:t>
            </a:r>
          </a:p>
          <a:p>
            <a:r>
              <a:rPr lang="en-US" sz="1600" dirty="0"/>
              <a:t> </a:t>
            </a:r>
          </a:p>
          <a:p>
            <a:r>
              <a:rPr lang="en-US" sz="1600" dirty="0"/>
              <a:t>The abstract should only include information that is in the proposal, no new information should be added here.</a:t>
            </a:r>
          </a:p>
          <a:p>
            <a:r>
              <a:rPr lang="en-US" sz="1600" dirty="0"/>
              <a:t> </a:t>
            </a:r>
          </a:p>
          <a:p>
            <a:r>
              <a:rPr lang="en-US" sz="1600" dirty="0"/>
              <a:t>Although the abstract is the first item read by the reviewers, it should be the last section that you write because it is in essence a project summary.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97979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qualifications for your organization should include an overview of your organization and its mission, who you serve, your experience working with people with DD, your staff expertise, programs, and activities.</a:t>
            </a:r>
          </a:p>
          <a:p>
            <a:r>
              <a:rPr lang="en-US" sz="1600" dirty="0"/>
              <a:t> </a:t>
            </a:r>
          </a:p>
          <a:p>
            <a:r>
              <a:rPr lang="en-US" sz="1600" dirty="0"/>
              <a:t>Describing the qualifications of your organization is like writing a resume. It is a concise overview of your organization that establishes its credibility </a:t>
            </a:r>
            <a:r>
              <a:rPr lang="en-US" sz="1600"/>
              <a:t>and capability </a:t>
            </a:r>
            <a:r>
              <a:rPr lang="en-US" sz="1600" dirty="0"/>
              <a:t>to carry out the project.  It should include its history, including when it was founded, its purpose, programs, who and how many people are served. </a:t>
            </a:r>
          </a:p>
          <a:p>
            <a:r>
              <a:rPr lang="en-US" sz="1600" dirty="0"/>
              <a:t> </a:t>
            </a:r>
          </a:p>
          <a:p>
            <a:r>
              <a:rPr lang="en-US" sz="1600" dirty="0"/>
              <a:t>If possible, provide an example of activities you do with individuals with developmental disabilities. You want to emphasize activities that demonstrate you are qualified for carrying out the activities in your proposal. </a:t>
            </a:r>
          </a:p>
          <a:p>
            <a:r>
              <a:rPr lang="en-US" sz="1600" dirty="0"/>
              <a:t> </a:t>
            </a:r>
          </a:p>
          <a:p>
            <a:r>
              <a:rPr lang="en-US" sz="1600" dirty="0"/>
              <a:t>For example, if you are going to provide safety training to police officers for people with developmental disabilities, you would want to describe your experience doing this activity and the expertise of your staff for doing this training.</a:t>
            </a:r>
          </a:p>
          <a:p>
            <a:endParaRPr lang="en-US" sz="1600"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21460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your proposal you will identify the names of your collaborators and describe their specific role and responsibilities in your project.</a:t>
            </a:r>
          </a:p>
          <a:p>
            <a:endParaRPr lang="en-US" sz="1600" dirty="0"/>
          </a:p>
          <a:p>
            <a:r>
              <a:rPr lang="en-US" sz="1600" dirty="0"/>
              <a:t>Just as you talk about your organization’s qualifications, you should describe your collaborator’s expertise, technical skills or resources they bring to the project and how this expertise fits within the project’s planned goal, objective and activities. </a:t>
            </a:r>
          </a:p>
          <a:p>
            <a:r>
              <a:rPr lang="en-US" sz="1600" dirty="0"/>
              <a:t> </a:t>
            </a:r>
          </a:p>
          <a:p>
            <a:r>
              <a:rPr lang="en-US" sz="1600" dirty="0"/>
              <a:t>All collaborators are required to submit a letter of support with original signatures. Their letter should include their specific role and responsibilities in the project. This is discussed more in presentation 6.</a:t>
            </a:r>
          </a:p>
          <a:p>
            <a:r>
              <a:rPr lang="en-US" sz="1600" dirty="0"/>
              <a:t> </a:t>
            </a:r>
          </a:p>
          <a:p>
            <a:r>
              <a:rPr lang="en-US" sz="1600" dirty="0"/>
              <a:t>Let’s go through an example. If you project aims to provide training to Latino families on self-determination, you might partner with an organization that serves this community. Their role may be to facilitate communication with the Latino community by interpreting and translating materials and with outreach.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7650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dirty="0"/>
          </a:p>
          <a:p>
            <a:pPr lvl="0"/>
            <a:r>
              <a:rPr lang="en-US" sz="1600" dirty="0"/>
              <a:t>You will need to have a clear idea of your project, who it is for, why it makes sense to do this project, and how you will carry it out. This means that you should have put a lot of thought into the proposal already. </a:t>
            </a:r>
          </a:p>
          <a:p>
            <a:pPr lvl="0"/>
            <a:r>
              <a:rPr lang="en-US" sz="1600" dirty="0"/>
              <a:t>If you are still thinking about what your project is going to be, you may want to review presentations 1 – 4.</a:t>
            </a:r>
          </a:p>
          <a:p>
            <a:pPr lvl="0"/>
            <a:endParaRPr lang="en-US" sz="1600" dirty="0"/>
          </a:p>
          <a:p>
            <a:pPr lvl="0"/>
            <a:r>
              <a:rPr lang="en-US" sz="1600" dirty="0"/>
              <a:t>Reviewers will be looking at how well you describe and explain: </a:t>
            </a:r>
          </a:p>
          <a:p>
            <a:pPr lvl="1"/>
            <a:r>
              <a:rPr lang="en-US" sz="1600" dirty="0"/>
              <a:t>Your approach for achieving your outcomes</a:t>
            </a:r>
          </a:p>
          <a:p>
            <a:pPr lvl="1"/>
            <a:r>
              <a:rPr lang="en-US" sz="1600" dirty="0"/>
              <a:t>Your target audience, how it is clearly defined and appropriate for project</a:t>
            </a:r>
          </a:p>
          <a:p>
            <a:pPr lvl="1"/>
            <a:r>
              <a:rPr lang="en-US" sz="1600" dirty="0"/>
              <a:t>How you will address/impact underserved communities and cultural diversity </a:t>
            </a:r>
          </a:p>
          <a:p>
            <a:pPr lvl="1"/>
            <a:r>
              <a:rPr lang="en-US" sz="1600" dirty="0"/>
              <a:t>Your deliverables</a:t>
            </a:r>
          </a:p>
          <a:p>
            <a:pPr lvl="1"/>
            <a:r>
              <a:rPr lang="en-US" sz="1600" dirty="0"/>
              <a:t>Your data collection and assessment procedures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7897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methodology section you will describe your approach. That is, </a:t>
            </a:r>
          </a:p>
          <a:p>
            <a:pPr marL="176679" indent="-176679">
              <a:buFont typeface="Arial" panose="020B0604020202020204" pitchFamily="34" charset="0"/>
              <a:buChar char="•"/>
            </a:pPr>
            <a:r>
              <a:rPr lang="en-US" dirty="0"/>
              <a:t>What you are doing, the activities, How you will implement your project, and  Why you are doing it that way?</a:t>
            </a:r>
          </a:p>
          <a:p>
            <a:pPr marL="176679" indent="-176679">
              <a:buFont typeface="Arial" panose="020B0604020202020204" pitchFamily="34" charset="0"/>
              <a:buChar char="•"/>
            </a:pPr>
            <a:r>
              <a:rPr lang="en-US" dirty="0"/>
              <a:t>How is your project a promising practice or best practice?</a:t>
            </a:r>
          </a:p>
          <a:p>
            <a:pPr marL="176679" indent="-176679" defTabSz="942289">
              <a:buFont typeface="Arial" panose="020B0604020202020204" pitchFamily="34" charset="0"/>
              <a:buChar char="•"/>
              <a:defRPr/>
            </a:pPr>
            <a:r>
              <a:rPr lang="en-US" dirty="0"/>
              <a:t>Is your project guided by a framework?</a:t>
            </a:r>
          </a:p>
          <a:p>
            <a:pPr marL="176679" indent="-176679">
              <a:buFont typeface="Arial" panose="020B0604020202020204" pitchFamily="34" charset="0"/>
              <a:buChar char="•"/>
            </a:pPr>
            <a:r>
              <a:rPr lang="en-US" dirty="0"/>
              <a:t>How will your project have a regional or statewide impact?</a:t>
            </a:r>
          </a:p>
          <a:p>
            <a:pPr marL="176679" indent="-176679">
              <a:buFont typeface="Arial" panose="020B0604020202020204" pitchFamily="34" charset="0"/>
              <a:buChar char="•"/>
            </a:pPr>
            <a:r>
              <a:rPr lang="en-US" dirty="0"/>
              <a:t>How is your project consistent with SCDD’s mission?</a:t>
            </a:r>
          </a:p>
          <a:p>
            <a:r>
              <a:rPr lang="en-US" b="1" dirty="0"/>
              <a:t> </a:t>
            </a:r>
            <a:endParaRPr lang="en-US" dirty="0"/>
          </a:p>
          <a:p>
            <a:r>
              <a:rPr lang="en-US" b="1" dirty="0"/>
              <a:t> </a:t>
            </a:r>
            <a:endParaRPr lang="en-US" dirty="0"/>
          </a:p>
          <a:p>
            <a:r>
              <a:rPr lang="en-US" dirty="0"/>
              <a:t>Let’s begin by delving a little deeper into what is meant by “approach.” </a:t>
            </a:r>
          </a:p>
          <a:p>
            <a:r>
              <a:rPr lang="en-US" dirty="0"/>
              <a:t> </a:t>
            </a:r>
          </a:p>
          <a:p>
            <a:pPr lvl="0"/>
            <a:r>
              <a:rPr lang="en-US" dirty="0"/>
              <a:t>Your “approach” is where you provide a detailed description of the project, your project activities, and how these activities are linked to achieving your desired outcomes. The reviewers will be looking to see if you demonstrate a sound methodology for achieving your outcomes. For example, if you have an outcome about increasing knowledge of person-centered planning  then you connect how training and educational materials are part of how you will create learning in that area.</a:t>
            </a:r>
          </a:p>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9099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600" dirty="0"/>
              <a:t>A practice can be any strategy, intervention, or training.  The full definition of Promising Practice is on page 3 of the SCDD Performance Measures in the Appendix. </a:t>
            </a:r>
          </a:p>
          <a:p>
            <a:pPr lvl="0" fontAlgn="base"/>
            <a:r>
              <a:rPr lang="en-US" sz="1600" dirty="0"/>
              <a:t>Basically,  a promising practice is one that: </a:t>
            </a:r>
          </a:p>
          <a:p>
            <a:pPr marL="294465" indent="-294465" fontAlgn="base">
              <a:buFont typeface="Arial" panose="020B0604020202020204" pitchFamily="34" charset="0"/>
              <a:buChar char="•"/>
            </a:pPr>
            <a:r>
              <a:rPr lang="en-US" sz="1600" dirty="0"/>
              <a:t>has been shown to be successful in at least one program or setting, </a:t>
            </a:r>
          </a:p>
          <a:p>
            <a:pPr marL="294465" indent="-294465" fontAlgn="base">
              <a:buFont typeface="Arial" panose="020B0604020202020204" pitchFamily="34" charset="0"/>
              <a:buChar char="•"/>
            </a:pPr>
            <a:r>
              <a:rPr lang="en-US" sz="1600" dirty="0"/>
              <a:t>has been shown to make a current practice better, </a:t>
            </a:r>
          </a:p>
          <a:p>
            <a:pPr marL="294465" indent="-294465" fontAlgn="base">
              <a:buFont typeface="Arial" panose="020B0604020202020204" pitchFamily="34" charset="0"/>
              <a:buChar char="•"/>
            </a:pPr>
            <a:r>
              <a:rPr lang="en-US" sz="1600" dirty="0"/>
              <a:t>is likely to lead to better outcomes for people with developmental disabilities, </a:t>
            </a:r>
          </a:p>
          <a:p>
            <a:pPr marL="294465" indent="-294465" fontAlgn="base">
              <a:buFont typeface="Arial" panose="020B0604020202020204" pitchFamily="34" charset="0"/>
              <a:buChar char="•"/>
            </a:pPr>
            <a:r>
              <a:rPr lang="en-US" sz="1600" dirty="0"/>
              <a:t>or one that may benefit other agencies and programs. </a:t>
            </a:r>
          </a:p>
          <a:p>
            <a:pPr lvl="0" fontAlgn="base"/>
            <a:endParaRPr lang="en-US" sz="1600" dirty="0"/>
          </a:p>
          <a:p>
            <a:pPr lvl="0" fontAlgn="base"/>
            <a:r>
              <a:rPr lang="en-US" sz="1600" dirty="0"/>
              <a:t>Promising practices will usually have a way to be evaluated, but they have not yet been researched by many people. </a:t>
            </a:r>
          </a:p>
          <a:p>
            <a:pPr lvl="0" fontAlgn="base"/>
            <a:endParaRPr lang="en-US" sz="1600" dirty="0"/>
          </a:p>
          <a:p>
            <a:pPr lvl="0" fontAlgn="base"/>
            <a:r>
              <a:rPr lang="en-US" sz="1600" dirty="0"/>
              <a:t>Examples of promising practices might be the Sibling Shops program, a family navigator program, or a tool kit for training safety professionals. People like these, and use them, and feel they are both needed and helpful, but these programs have not been tested scientifically.  </a:t>
            </a: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1772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When we were talking about promising practices, you may have noticed that many times we said likely or may, suggesting potential. When we start talking about best practices we are saying </a:t>
            </a:r>
          </a:p>
          <a:p>
            <a:pPr lvl="0"/>
            <a:endParaRPr lang="en-US" sz="1600" dirty="0"/>
          </a:p>
          <a:p>
            <a:pPr marL="294465" indent="-294465">
              <a:buFont typeface="Arial" panose="020B0604020202020204" pitchFamily="34" charset="0"/>
              <a:buChar char="•"/>
            </a:pPr>
            <a:r>
              <a:rPr lang="en-US" sz="1600" dirty="0"/>
              <a:t>It is a proven strategy that has research studies showing that it works, </a:t>
            </a:r>
          </a:p>
          <a:p>
            <a:pPr marL="294465" indent="-294465">
              <a:buFont typeface="Arial" panose="020B0604020202020204" pitchFamily="34" charset="0"/>
              <a:buChar char="•"/>
            </a:pPr>
            <a:r>
              <a:rPr lang="en-US" sz="1600" dirty="0"/>
              <a:t>has good outcomes when it is tested in formal or published evaluations, and </a:t>
            </a:r>
          </a:p>
          <a:p>
            <a:pPr marL="294465" indent="-294465">
              <a:buFont typeface="Arial" panose="020B0604020202020204" pitchFamily="34" charset="0"/>
              <a:buChar char="•"/>
            </a:pPr>
            <a:r>
              <a:rPr lang="en-US" sz="1600" dirty="0"/>
              <a:t>that has been shown to work in several agencies, settings, or groups of people. </a:t>
            </a:r>
          </a:p>
          <a:p>
            <a:pPr lvl="0"/>
            <a:endParaRPr lang="en-US" sz="1600" dirty="0"/>
          </a:p>
          <a:p>
            <a:pPr defTabSz="942289">
              <a:defRPr/>
            </a:pPr>
            <a:r>
              <a:rPr lang="en-US" sz="1600" b="1" dirty="0"/>
              <a:t>The key difference is that a best practice</a:t>
            </a:r>
            <a:r>
              <a:rPr lang="en-US" sz="1600" dirty="0"/>
              <a:t> has been researched, documented, replicated in other settings, and shown to be effective.</a:t>
            </a:r>
          </a:p>
          <a:p>
            <a:pPr lvl="0"/>
            <a:endParaRPr lang="en-US" sz="1600" dirty="0"/>
          </a:p>
          <a:p>
            <a:pPr lvl="0"/>
            <a:r>
              <a:rPr lang="en-US" sz="1600" dirty="0"/>
              <a:t>One example of a best-practice list is the list of evidence-based practices for autism identified by the National Professional Development Center on Autism – all the strategies on their website have research evidence. Other best-practice lists include the What Works Clearinghouse from the Institute of Education Sciences and the California Evidence-Based Clearing house for Child Welfare. </a:t>
            </a:r>
          </a:p>
          <a:p>
            <a:pPr lvl="0"/>
            <a:endParaRPr lang="en-US" sz="1600" b="1" dirty="0"/>
          </a:p>
          <a:p>
            <a:pPr lvl="0"/>
            <a:r>
              <a:rPr lang="en-US" sz="1600" dirty="0"/>
              <a:t>State whether you are expanding an existing project or creating something new. If it is new, how is it new? Why did you select it? </a:t>
            </a:r>
          </a:p>
          <a:p>
            <a:endParaRPr lang="en-US" sz="1600"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39779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It can be useful to describe and refer to a conceptual framework that helps explain why you are doing the project the way you are, and again later when you talk about how you chose your target population. </a:t>
            </a:r>
          </a:p>
          <a:p>
            <a:pPr lvl="0"/>
            <a:endParaRPr lang="en-US" dirty="0"/>
          </a:p>
          <a:p>
            <a:pPr lvl="0"/>
            <a:r>
              <a:rPr lang="en-US" dirty="0"/>
              <a:t>A conceptual framework is a visual or written way of showing how your project activities relate to your intended goals and objectives.  </a:t>
            </a:r>
          </a:p>
          <a:p>
            <a:r>
              <a:rPr lang="en-US" dirty="0"/>
              <a:t> </a:t>
            </a:r>
          </a:p>
          <a:p>
            <a:r>
              <a:rPr lang="en-US" dirty="0"/>
              <a:t>Frameworks of models, can be best practices in of themselves. Some examples of well known frameworks include:</a:t>
            </a:r>
          </a:p>
          <a:p>
            <a:r>
              <a:rPr lang="en-US" dirty="0"/>
              <a:t>The </a:t>
            </a:r>
            <a:r>
              <a:rPr lang="en-US" i="1" dirty="0"/>
              <a:t>Guideposts for Success </a:t>
            </a:r>
            <a:r>
              <a:rPr lang="en-US" dirty="0"/>
              <a:t>developed by NCWD/Youth (www.ncwd-youth.info/guideposts) in collaboration with the Office of Disability Employment Policy (ODEP), U.S. Department of Labor represents a holistic approach to transition planning that can help family members and other caring adults as they help youth plan for the future.</a:t>
            </a:r>
          </a:p>
          <a:p>
            <a:endParaRPr lang="en-US" dirty="0"/>
          </a:p>
          <a:p>
            <a:r>
              <a:rPr lang="en-US" dirty="0"/>
              <a:t>In the Promotora Model, which is widely used in health programs, a member of the target population receives specialized training in the topic of interest and then educates others in that community about the issue.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1912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787B7026-9E4E-4845-91F9-D04A3E5191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450A0B8C-2B4E-7C48-8D48-3BB8399D29A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There are several frequently used acronyms or abbreviations used in this training. Before we get started let’s briefly review them</a:t>
            </a:r>
          </a:p>
          <a:p>
            <a:endParaRPr lang="en-US" altLang="en-US" dirty="0"/>
          </a:p>
          <a:p>
            <a:r>
              <a:rPr lang="en-US" altLang="en-US" dirty="0"/>
              <a:t>We will refer to the California State Council on Developmental Disabilities as  SCDD</a:t>
            </a:r>
          </a:p>
          <a:p>
            <a:endParaRPr lang="en-US" altLang="en-US" dirty="0"/>
          </a:p>
          <a:p>
            <a:r>
              <a:rPr lang="en-US" altLang="en-US" dirty="0"/>
              <a:t>Intellectual and Developmental Disabilities as I/DD</a:t>
            </a:r>
          </a:p>
          <a:p>
            <a:endParaRPr lang="en-US" altLang="en-US" dirty="0"/>
          </a:p>
          <a:p>
            <a:r>
              <a:rPr lang="en-US" altLang="en-US" dirty="0"/>
              <a:t>And the Request for Proposals as the RFP</a:t>
            </a:r>
          </a:p>
          <a:p>
            <a:endParaRPr lang="en-US" altLang="en-US" dirty="0"/>
          </a:p>
          <a:p>
            <a:endParaRPr lang="en-US" altLang="en-US" dirty="0"/>
          </a:p>
          <a:p>
            <a:endParaRPr lang="en-US" altLang="en-US" dirty="0"/>
          </a:p>
        </p:txBody>
      </p:sp>
      <p:sp>
        <p:nvSpPr>
          <p:cNvPr id="20483" name="Slide Number Placeholder 3">
            <a:extLst>
              <a:ext uri="{FF2B5EF4-FFF2-40B4-BE49-F238E27FC236}">
                <a16:creationId xmlns:a16="http://schemas.microsoft.com/office/drawing/2014/main" id="{4E878040-2112-0C4E-BFD3-35F0A45E5A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defTabSz="942289">
              <a:defRPr/>
            </a:pPr>
            <a:fld id="{C72FCB45-19E6-A844-91F8-86569FE7FC97}" type="slidenum">
              <a:rPr lang="en-US" altLang="en-US">
                <a:solidFill>
                  <a:prstClr val="black"/>
                </a:solidFill>
              </a:rPr>
              <a:pPr defTabSz="942289">
                <a:defRPr/>
              </a:pPr>
              <a:t>2</a:t>
            </a:fld>
            <a:endParaRPr lang="en-US" altLang="en-US" dirty="0">
              <a:solidFill>
                <a:prstClr val="black"/>
              </a:solidFill>
            </a:endParaRPr>
          </a:p>
        </p:txBody>
      </p:sp>
    </p:spTree>
    <p:extLst>
      <p:ext uri="{BB962C8B-B14F-4D97-AF65-F5344CB8AC3E}">
        <p14:creationId xmlns:p14="http://schemas.microsoft.com/office/powerpoint/2010/main" val="2714904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Statewide impact may be described as </a:t>
            </a:r>
          </a:p>
          <a:p>
            <a:pPr marL="294465" indent="-294465">
              <a:buFont typeface="Arial" panose="020B0604020202020204" pitchFamily="34" charset="0"/>
              <a:buChar char="•"/>
            </a:pPr>
            <a:r>
              <a:rPr lang="en-US" sz="1600" dirty="0"/>
              <a:t>outputs or outcomes that have an impact on the system (or subsystems) serving Californians with I/DD; </a:t>
            </a:r>
          </a:p>
          <a:p>
            <a:pPr marL="294465" indent="-294465">
              <a:buFont typeface="Arial" panose="020B0604020202020204" pitchFamily="34" charset="0"/>
              <a:buChar char="•"/>
            </a:pPr>
            <a:r>
              <a:rPr lang="en-US" sz="1600" dirty="0"/>
              <a:t>a new or innovative approach that has proven ability to be implemented statewide, or </a:t>
            </a:r>
          </a:p>
          <a:p>
            <a:pPr marL="294465" indent="-294465">
              <a:buFont typeface="Arial" panose="020B0604020202020204" pitchFamily="34" charset="0"/>
              <a:buChar char="•"/>
            </a:pPr>
            <a:r>
              <a:rPr lang="en-US" sz="1600" dirty="0"/>
              <a:t>outputs or outcomes that impact the goals and objectives for your region.</a:t>
            </a:r>
          </a:p>
          <a:p>
            <a:pPr lvl="0"/>
            <a:endParaRPr lang="en-US" sz="1600" dirty="0"/>
          </a:p>
          <a:p>
            <a:pPr lvl="0"/>
            <a:r>
              <a:rPr lang="en-US" sz="1600" dirty="0"/>
              <a:t>For example, a project conducting emergency preparedness trainings done by a local firefighter station for individuals with developmental disabilities may have an impact on:</a:t>
            </a:r>
          </a:p>
          <a:p>
            <a:pPr lvl="1"/>
            <a:r>
              <a:rPr lang="en-US" sz="1600" dirty="0"/>
              <a:t>the individuals and firefighter trainers involved or </a:t>
            </a:r>
          </a:p>
          <a:p>
            <a:pPr lvl="1"/>
            <a:r>
              <a:rPr lang="en-US" sz="1600" dirty="0"/>
              <a:t>it may create an ongoing relationship between that fire station and the regional center or</a:t>
            </a:r>
          </a:p>
          <a:p>
            <a:pPr lvl="1"/>
            <a:r>
              <a:rPr lang="en-US" sz="1600" dirty="0"/>
              <a:t>it may generate a city wide mandate that emergency preparedness trainings occur at least annually for people with DD</a:t>
            </a:r>
          </a:p>
          <a:p>
            <a:pPr lvl="1"/>
            <a:endParaRPr lang="en-US" sz="1600" dirty="0"/>
          </a:p>
          <a:p>
            <a:pPr lvl="0"/>
            <a:r>
              <a:rPr lang="en-US" sz="1600" dirty="0"/>
              <a:t>You want to think about the level of impact and where it is occurring</a:t>
            </a:r>
          </a:p>
          <a:p>
            <a:r>
              <a:rPr lang="en-US" dirty="0"/>
              <a:t> </a:t>
            </a:r>
            <a:endParaRPr lang="en-US" sz="1100" dirty="0"/>
          </a:p>
          <a:p>
            <a:r>
              <a:rPr lang="en-US" dirty="0"/>
              <a:t> </a:t>
            </a:r>
            <a:endParaRPr lang="en-US" sz="1100" dirty="0"/>
          </a:p>
          <a:p>
            <a:r>
              <a:rPr lang="en-US" dirty="0"/>
              <a:t> </a:t>
            </a:r>
            <a:endParaRPr lang="en-US" sz="11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63063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In addition to linking your activities to your desired outcomes, you also need to connect how your project is consistent with the </a:t>
            </a:r>
            <a:r>
              <a:rPr lang="en-US" sz="1600" b="1" dirty="0"/>
              <a:t>SCDD’s mission. </a:t>
            </a:r>
            <a:r>
              <a:rPr lang="en-US" sz="1600" dirty="0"/>
              <a:t> </a:t>
            </a:r>
          </a:p>
          <a:p>
            <a:pPr lvl="0"/>
            <a:endParaRPr lang="en-US" sz="1600" dirty="0"/>
          </a:p>
          <a:p>
            <a:r>
              <a:rPr lang="en-US" sz="1600" dirty="0"/>
              <a:t>“The Council advocates, promotes, and implements policies and practices that achieve self-determination, independence, productivity, and inclusion in all aspects of community life for Californians with developmental disabilities and their families”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38845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a:solidFill>
                  <a:schemeClr val="tx1"/>
                </a:solidFill>
                <a:effectLst/>
                <a:latin typeface="+mn-lt"/>
                <a:ea typeface="+mn-ea"/>
                <a:cs typeface="+mn-cs"/>
              </a:rPr>
              <a:t>In this section, we will discuss how to describe your target population and the roles and responsibilities of staff as they relate to your project activities.</a:t>
            </a:r>
            <a:endParaRPr lang="en-US" sz="1200" kern="1200" dirty="0">
              <a:solidFill>
                <a:schemeClr val="tx1"/>
              </a:solidFill>
              <a:effectLst/>
              <a:latin typeface="+mn-lt"/>
              <a:ea typeface="+mn-ea"/>
              <a:cs typeface="+mn-cs"/>
            </a:endParaRPr>
          </a:p>
          <a:p>
            <a:r>
              <a:rPr lang="en-US" sz="1050" b="1" kern="1200" dirty="0">
                <a:solidFill>
                  <a:schemeClr val="tx1"/>
                </a:solidFill>
                <a:effectLst/>
                <a:latin typeface="+mn-lt"/>
                <a:ea typeface="+mn-ea"/>
                <a:cs typeface="+mn-cs"/>
              </a:rPr>
              <a:t> </a:t>
            </a:r>
            <a:endParaRPr lang="en-US" sz="105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6865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In this section you are describing the people who will benefit from your project. Your target population is the group of individuals you are designing your project for and for whom you are trying to create positive change. </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You will want to describe in as much detail who your primary population of interest is.  </a:t>
            </a:r>
          </a:p>
          <a:p>
            <a:pPr lvl="0"/>
            <a:r>
              <a:rPr lang="en-US" sz="1600" kern="1200" dirty="0">
                <a:solidFill>
                  <a:schemeClr val="tx1"/>
                </a:solidFill>
                <a:effectLst/>
                <a:latin typeface="+mn-lt"/>
                <a:ea typeface="+mn-ea"/>
                <a:cs typeface="+mn-cs"/>
              </a:rPr>
              <a:t>You can describe your target population by their demographics (age group, race/ethnicity, etc.), needs, and/or geography. </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For example – 10 Latinx families with a youth 16 or older who is a client of a specific regional center and whose primary language is Spanish will receive peer mentoring</a:t>
            </a:r>
          </a:p>
          <a:p>
            <a:pPr lvl="0"/>
            <a:r>
              <a:rPr lang="en-US" sz="1600" kern="1200" dirty="0">
                <a:solidFill>
                  <a:schemeClr val="tx1"/>
                </a:solidFill>
                <a:effectLst/>
                <a:latin typeface="+mn-lt"/>
                <a:ea typeface="+mn-ea"/>
                <a:cs typeface="+mn-cs"/>
              </a:rPr>
              <a:t>You will also need to provide data to show why you chose this population, relate it to the goal of increasing access to RC services.</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You can also describe any</a:t>
            </a:r>
            <a:r>
              <a:rPr lang="en-US" sz="1600" kern="1200" baseline="0" dirty="0">
                <a:solidFill>
                  <a:schemeClr val="tx1"/>
                </a:solidFill>
                <a:effectLst/>
                <a:latin typeface="+mn-lt"/>
                <a:ea typeface="+mn-ea"/>
                <a:cs typeface="+mn-cs"/>
              </a:rPr>
              <a:t> secondary target populations you are including</a:t>
            </a:r>
            <a:r>
              <a:rPr lang="en-US" sz="1600" kern="1200" dirty="0">
                <a:solidFill>
                  <a:schemeClr val="tx1"/>
                </a:solidFill>
                <a:effectLst/>
                <a:latin typeface="+mn-lt"/>
                <a:ea typeface="+mn-ea"/>
                <a:cs typeface="+mn-cs"/>
              </a:rPr>
              <a:t> because they influence the primary target population. This can be anyone from family members, employers, or specific organizations.</a:t>
            </a:r>
          </a:p>
          <a:p>
            <a:pPr lvl="0"/>
            <a:r>
              <a:rPr lang="en-US" sz="1600" kern="1200" dirty="0">
                <a:solidFill>
                  <a:schemeClr val="tx1"/>
                </a:solidFill>
                <a:effectLst/>
                <a:latin typeface="+mn-lt"/>
                <a:ea typeface="+mn-ea"/>
                <a:cs typeface="+mn-cs"/>
              </a:rPr>
              <a:t>Relate to Example- if working with a specific organization, its staff may be another population you may be trying to affect.</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Related to how you decided to focus on the target population you chose, you need to show how your project, or activity is the “best practice” to fit the needs and context of your community, including community resources, cultural values, competence and language.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93759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In particular, the State Council wants to know if your target population benefits any individuals from underserved communities or living in federally defined poverty areas.</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The State Council defines underserved populations as those </a:t>
            </a:r>
            <a:r>
              <a:rPr lang="en-US" sz="1600" b="1" kern="1200" dirty="0">
                <a:solidFill>
                  <a:schemeClr val="tx1"/>
                </a:solidFill>
                <a:effectLst/>
                <a:latin typeface="+mn-lt"/>
                <a:ea typeface="+mn-ea"/>
                <a:cs typeface="+mn-cs"/>
              </a:rPr>
              <a:t>1)</a:t>
            </a:r>
            <a:r>
              <a:rPr lang="en-US" sz="1600" kern="1200" dirty="0">
                <a:solidFill>
                  <a:schemeClr val="tx1"/>
                </a:solidFill>
                <a:effectLst/>
                <a:latin typeface="+mn-lt"/>
                <a:ea typeface="+mn-ea"/>
                <a:cs typeface="+mn-cs"/>
              </a:rPr>
              <a:t> traditionally identified ‘minority’ (demographic) populations (e.g. Native American, Asian, Latinx, African-American/Black, etc.). </a:t>
            </a:r>
            <a:r>
              <a:rPr lang="en-US" sz="1600" b="1" kern="1200" dirty="0">
                <a:solidFill>
                  <a:schemeClr val="tx1"/>
                </a:solidFill>
                <a:effectLst/>
                <a:latin typeface="+mn-lt"/>
                <a:ea typeface="+mn-ea"/>
                <a:cs typeface="+mn-cs"/>
              </a:rPr>
              <a:t>2)</a:t>
            </a:r>
            <a:r>
              <a:rPr lang="en-US" sz="1600" kern="1200" dirty="0">
                <a:solidFill>
                  <a:schemeClr val="tx1"/>
                </a:solidFill>
                <a:effectLst/>
                <a:latin typeface="+mn-lt"/>
                <a:ea typeface="+mn-ea"/>
                <a:cs typeface="+mn-cs"/>
              </a:rPr>
              <a:t>  whose first language is not necessarily English and/or </a:t>
            </a:r>
            <a:r>
              <a:rPr lang="en-US" sz="1600" b="1" kern="1200" dirty="0">
                <a:solidFill>
                  <a:schemeClr val="tx1"/>
                </a:solidFill>
                <a:effectLst/>
                <a:latin typeface="+mn-lt"/>
                <a:ea typeface="+mn-ea"/>
                <a:cs typeface="+mn-cs"/>
              </a:rPr>
              <a:t>3)</a:t>
            </a:r>
            <a:r>
              <a:rPr lang="en-US" sz="1600" kern="1200" dirty="0">
                <a:solidFill>
                  <a:schemeClr val="tx1"/>
                </a:solidFill>
                <a:effectLst/>
                <a:latin typeface="+mn-lt"/>
                <a:ea typeface="+mn-ea"/>
                <a:cs typeface="+mn-cs"/>
              </a:rPr>
              <a:t> who are monolingual in a language that is not English. </a:t>
            </a:r>
          </a:p>
          <a:p>
            <a:pPr lvl="0"/>
            <a:r>
              <a:rPr lang="en-US" sz="1600" kern="1200" dirty="0">
                <a:solidFill>
                  <a:schemeClr val="tx1"/>
                </a:solidFill>
                <a:effectLst/>
                <a:latin typeface="+mn-lt"/>
                <a:ea typeface="+mn-ea"/>
                <a:cs typeface="+mn-cs"/>
              </a:rPr>
              <a:t>Underserved’ populations may also include </a:t>
            </a:r>
            <a:r>
              <a:rPr lang="en-US" sz="1600" b="1" kern="1200" dirty="0">
                <a:solidFill>
                  <a:schemeClr val="tx1"/>
                </a:solidFill>
                <a:effectLst/>
                <a:latin typeface="+mn-lt"/>
                <a:ea typeface="+mn-ea"/>
                <a:cs typeface="+mn-cs"/>
              </a:rPr>
              <a:t>4)</a:t>
            </a:r>
            <a:r>
              <a:rPr lang="en-US" sz="1600" kern="1200" dirty="0">
                <a:solidFill>
                  <a:schemeClr val="tx1"/>
                </a:solidFill>
                <a:effectLst/>
                <a:latin typeface="+mn-lt"/>
                <a:ea typeface="+mn-ea"/>
                <a:cs typeface="+mn-cs"/>
              </a:rPr>
              <a:t> those in heavily rural/frontier and/or </a:t>
            </a:r>
            <a:r>
              <a:rPr lang="en-US" sz="1600" b="1" kern="1200" dirty="0">
                <a:solidFill>
                  <a:schemeClr val="tx1"/>
                </a:solidFill>
                <a:effectLst/>
                <a:latin typeface="+mn-lt"/>
                <a:ea typeface="+mn-ea"/>
                <a:cs typeface="+mn-cs"/>
              </a:rPr>
              <a:t>5)</a:t>
            </a:r>
            <a:r>
              <a:rPr lang="en-US" sz="1600" kern="1200" dirty="0">
                <a:solidFill>
                  <a:schemeClr val="tx1"/>
                </a:solidFill>
                <a:effectLst/>
                <a:latin typeface="+mn-lt"/>
                <a:ea typeface="+mn-ea"/>
                <a:cs typeface="+mn-cs"/>
              </a:rPr>
              <a:t> high poverty area, as well as </a:t>
            </a:r>
            <a:r>
              <a:rPr lang="en-US" sz="1600" b="1" kern="1200" dirty="0">
                <a:solidFill>
                  <a:schemeClr val="tx1"/>
                </a:solidFill>
                <a:effectLst/>
                <a:latin typeface="+mn-lt"/>
                <a:ea typeface="+mn-ea"/>
                <a:cs typeface="+mn-cs"/>
              </a:rPr>
              <a:t>6)</a:t>
            </a:r>
            <a:r>
              <a:rPr lang="en-US" sz="1600" kern="1200" dirty="0">
                <a:solidFill>
                  <a:schemeClr val="tx1"/>
                </a:solidFill>
                <a:effectLst/>
                <a:latin typeface="+mn-lt"/>
                <a:ea typeface="+mn-ea"/>
                <a:cs typeface="+mn-cs"/>
              </a:rPr>
              <a:t> areas that contain a disproportionate number of elders/seniors.</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For this proposal, a “poverty area” is defined as a county where 20% or more of the population live below the poverty level. You can find out the poverty level for your county by looking it up in Exhibit A, California Poverty Areas by County. </a:t>
            </a:r>
          </a:p>
          <a:p>
            <a:pPr lvl="0"/>
            <a:r>
              <a:rPr lang="en-US" sz="1600" kern="1200" dirty="0">
                <a:solidFill>
                  <a:schemeClr val="tx1"/>
                </a:solidFill>
                <a:effectLst/>
                <a:latin typeface="+mn-lt"/>
                <a:ea typeface="+mn-ea"/>
                <a:cs typeface="+mn-cs"/>
              </a:rPr>
              <a:t>For example, in Alameda County, 12% live below the poverty level; therefore, the individuals served are in a NON-POVERTY AREA. In Merced County, 24% live below the poverty level; therefore, the individuals served are in a POVERTY AREA.</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You should address all specific categories listed in the RFP even if your target population does not include people who are living in poverty. It is important to show that you paid attention to these items even if you are simply writing a statement that your target population does not include anyone with that specific characteristic.</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146444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You are asked to provide a brief description of the role of project staff in carrying out project activities and deliverables. The deliverables are the products, interventions, outcomes that you promise to complete by the end of your project. That means a deliverable can be something as big as carrying out an activity that is central to the objective of the project or a more narrow role like report writing. </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You will list the key project staff by providing their title, a description of the qualifications needed for that position (education, and skills or previous experience related to project tasks) and describe the activities they will be responsible for carrying out in the project.</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It is important to remember that evaluation is a project activity, and you should put some thought into who will be responsible for evaluation activities including designing surveys, analyzing findings from any evaluation methods you use, and reporting.</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28414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Let’s look at the description of the Training Specialists from the application of Get Safe.</a:t>
            </a: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Training Specialists: requires at least Bachelor level, or equivalent experience of working with persons with I/DD for more than 5 years, as well as experience in group teaching and is responsible for conducting all levels of training, ensuring that curricula contents are covered, provide feedback for ongoing development and improvement, conduct pre,· post and program satisfaction surveys, travel to designated training locations and adhere to all policies and established procedures</a:t>
            </a: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Note how the description describes the level of education, experience, and specific responsibilities that the training specialists will do.</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768694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The Project Staff is also</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related to Outcome Measures and Evaluation module, which</a:t>
            </a:r>
            <a:r>
              <a:rPr lang="en-US" sz="1600" kern="1200" baseline="0" dirty="0">
                <a:solidFill>
                  <a:schemeClr val="tx1"/>
                </a:solidFill>
                <a:effectLst/>
                <a:latin typeface="+mn-lt"/>
                <a:ea typeface="+mn-ea"/>
                <a:cs typeface="+mn-cs"/>
              </a:rPr>
              <a:t> is next if you are going through the modules in order</a:t>
            </a:r>
            <a:r>
              <a:rPr lang="en-US" sz="1600" kern="1200" dirty="0">
                <a:solidFill>
                  <a:schemeClr val="tx1"/>
                </a:solidFill>
                <a:effectLst/>
                <a:latin typeface="+mn-lt"/>
                <a:ea typeface="+mn-ea"/>
                <a:cs typeface="+mn-cs"/>
              </a:rPr>
              <a:t>. As part of your application, SCDD requires an organizational chart that includes all key personnel working on the project. Make sure that you list and describe all key staff in this section.</a:t>
            </a: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You will also need to make sure that the level of work assigned each position matches with what you list in the budget section. </a:t>
            </a: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Make sure budget </a:t>
            </a:r>
            <a:r>
              <a:rPr lang="en-US" sz="1600" u="sng" kern="1200" dirty="0">
                <a:solidFill>
                  <a:schemeClr val="tx1"/>
                </a:solidFill>
                <a:effectLst/>
                <a:latin typeface="+mn-lt"/>
                <a:ea typeface="+mn-ea"/>
                <a:cs typeface="+mn-cs"/>
              </a:rPr>
              <a:t>is realistic</a:t>
            </a:r>
            <a:r>
              <a:rPr lang="en-US" sz="1600" kern="1200" dirty="0">
                <a:solidFill>
                  <a:schemeClr val="tx1"/>
                </a:solidFill>
                <a:effectLst/>
                <a:latin typeface="+mn-lt"/>
                <a:ea typeface="+mn-ea"/>
                <a:cs typeface="+mn-cs"/>
              </a:rPr>
              <a:t> –that what you are planning to do can be done with how much you can allot for in your budget.</a:t>
            </a: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Your proposal will be looked at in terms of how well thought out your activities are and that you demonstrate that you can do this with the resources and budget you will have.</a:t>
            </a: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In this Module  we have covered 4 areas that you are required to address when completing the Project Narrative Form. For guidance on completing the question pertaining outcome measures and evaluation</a:t>
            </a:r>
          </a:p>
          <a:p>
            <a:pPr lvl="0"/>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Thank</a:t>
            </a:r>
            <a:r>
              <a:rPr lang="en-US" sz="1600" kern="1200" baseline="0" dirty="0">
                <a:solidFill>
                  <a:schemeClr val="tx1"/>
                </a:solidFill>
                <a:effectLst/>
                <a:latin typeface="+mn-lt"/>
                <a:ea typeface="+mn-ea"/>
                <a:cs typeface="+mn-cs"/>
              </a:rPr>
              <a:t> you taking time out to learn more about how to write your Project Narrative. Be sure to check out the other modules that may be helpful as you work on your proposal.</a:t>
            </a:r>
            <a:endParaRPr lang="en-US" sz="16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877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id="{D4D94DBC-F0EE-6548-9D77-381A13798F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a:extLst>
              <a:ext uri="{FF2B5EF4-FFF2-40B4-BE49-F238E27FC236}">
                <a16:creationId xmlns:a16="http://schemas.microsoft.com/office/drawing/2014/main" id="{99DFC5C0-8C8D-9749-8FC1-8225137C4FC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a:p>
            <a:r>
              <a:rPr lang="en-US" altLang="en-US" dirty="0"/>
              <a:t>WHAT IS THE PURPOSE OF THIS TRAINING?</a:t>
            </a:r>
            <a:r>
              <a:rPr lang="en-US" altLang="en-US" baseline="0" dirty="0"/>
              <a:t> WHAT IS IT ALL ABOUT? </a:t>
            </a:r>
          </a:p>
          <a:p>
            <a:endParaRPr lang="en-US" altLang="en-US" dirty="0"/>
          </a:p>
          <a:p>
            <a:r>
              <a:rPr lang="en-US" altLang="en-US" dirty="0"/>
              <a:t>This training is designed to help you understand the grant-writing process and</a:t>
            </a:r>
          </a:p>
          <a:p>
            <a:r>
              <a:rPr lang="en-US" altLang="en-US" dirty="0"/>
              <a:t>to provide guidance to help you  complete your application for the SCDD RFP for Cycle 45.</a:t>
            </a:r>
          </a:p>
          <a:p>
            <a:endParaRPr lang="en-US" altLang="en-US" dirty="0"/>
          </a:p>
        </p:txBody>
      </p:sp>
      <p:sp>
        <p:nvSpPr>
          <p:cNvPr id="8195" name="Slide Number Placeholder 3">
            <a:extLst>
              <a:ext uri="{FF2B5EF4-FFF2-40B4-BE49-F238E27FC236}">
                <a16:creationId xmlns:a16="http://schemas.microsoft.com/office/drawing/2014/main" id="{379F541B-9289-584D-95D5-8955DA91D8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defTabSz="942289">
              <a:defRPr/>
            </a:pPr>
            <a:fld id="{4C808670-E66A-3249-8AD8-8CBFDDE6ABA0}" type="slidenum">
              <a:rPr lang="en-US" altLang="en-US">
                <a:solidFill>
                  <a:prstClr val="black"/>
                </a:solidFill>
              </a:rPr>
              <a:pPr defTabSz="942289">
                <a:defRPr/>
              </a:pPr>
              <a:t>3</a:t>
            </a:fld>
            <a:endParaRPr lang="en-US" altLang="en-US" dirty="0">
              <a:solidFill>
                <a:prstClr val="black"/>
              </a:solidFill>
            </a:endParaRPr>
          </a:p>
        </p:txBody>
      </p:sp>
    </p:spTree>
    <p:extLst>
      <p:ext uri="{BB962C8B-B14F-4D97-AF65-F5344CB8AC3E}">
        <p14:creationId xmlns:p14="http://schemas.microsoft.com/office/powerpoint/2010/main" val="1210882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9EDF4FFE-FEFD-8941-8E3A-FF6CBD8763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a:extLst>
              <a:ext uri="{FF2B5EF4-FFF2-40B4-BE49-F238E27FC236}">
                <a16:creationId xmlns:a16="http://schemas.microsoft.com/office/drawing/2014/main" id="{33CE8AD8-FB29-3F45-9EFC-1599DE0F04DC}"/>
              </a:ext>
            </a:extLst>
          </p:cNvPr>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US" altLang="en-US" dirty="0"/>
          </a:p>
          <a:p>
            <a:pPr>
              <a:defRPr/>
            </a:pPr>
            <a:r>
              <a:rPr lang="en-US" altLang="en-US" dirty="0"/>
              <a:t>Contributors to the Training modules are: </a:t>
            </a:r>
          </a:p>
          <a:p>
            <a:pPr>
              <a:defRPr/>
            </a:pPr>
            <a:endParaRPr lang="en-US" altLang="en-US" dirty="0"/>
          </a:p>
          <a:p>
            <a:pPr marL="176679" indent="-176679">
              <a:buFont typeface="Arial" panose="020B0604020202020204" pitchFamily="34" charset="0"/>
              <a:buChar char="•"/>
              <a:defRPr/>
            </a:pPr>
            <a:r>
              <a:rPr lang="en-US" altLang="en-US" dirty="0" err="1"/>
              <a:t>Tarjan</a:t>
            </a:r>
            <a:r>
              <a:rPr lang="en-US" altLang="en-US" dirty="0"/>
              <a:t> Center at the University of California Los Angeles</a:t>
            </a:r>
          </a:p>
          <a:p>
            <a:pPr marL="176679" indent="-176679">
              <a:buFont typeface="Arial" panose="020B0604020202020204" pitchFamily="34" charset="0"/>
              <a:buChar char="•"/>
              <a:defRPr/>
            </a:pPr>
            <a:endParaRPr lang="en-US" altLang="en-US" dirty="0"/>
          </a:p>
          <a:p>
            <a:pPr marL="176679" indent="-176679">
              <a:buFont typeface="Arial" panose="020B0604020202020204" pitchFamily="34" charset="0"/>
              <a:buChar char="•"/>
              <a:defRPr/>
            </a:pPr>
            <a:r>
              <a:rPr lang="en-US" altLang="en-US" dirty="0"/>
              <a:t>The University of Southern California University Center for Excellence in Developmental Disabilities </a:t>
            </a:r>
          </a:p>
          <a:p>
            <a:pPr marL="176679" indent="-176679">
              <a:buFont typeface="Arial" panose="020B0604020202020204" pitchFamily="34" charset="0"/>
              <a:buChar char="•"/>
              <a:defRPr/>
            </a:pPr>
            <a:endParaRPr lang="en-US" altLang="en-US" dirty="0"/>
          </a:p>
          <a:p>
            <a:pPr marL="176679" indent="-176679">
              <a:buFont typeface="Arial" panose="020B0604020202020204" pitchFamily="34" charset="0"/>
              <a:buChar char="•"/>
              <a:defRPr/>
            </a:pPr>
            <a:r>
              <a:rPr lang="en-US" altLang="en-US" dirty="0"/>
              <a:t>The Center for Excellence in Developmental Disabilities at the MIND Institute, University of California Davis. </a:t>
            </a:r>
          </a:p>
          <a:p>
            <a:pPr marL="176679" indent="-176679">
              <a:buFont typeface="Arial" panose="020B0604020202020204" pitchFamily="34" charset="0"/>
              <a:buChar char="•"/>
              <a:defRPr/>
            </a:pPr>
            <a:endParaRPr lang="en-US" altLang="en-US" dirty="0"/>
          </a:p>
          <a:p>
            <a:pPr marL="176679" indent="-176679">
              <a:buFont typeface="Arial" panose="020B0604020202020204" pitchFamily="34" charset="0"/>
              <a:buChar char="•"/>
              <a:defRPr/>
            </a:pPr>
            <a:r>
              <a:rPr lang="en-US" altLang="en-US" dirty="0"/>
              <a:t>And is sponsored by SCDD </a:t>
            </a:r>
          </a:p>
          <a:p>
            <a:pPr>
              <a:defRPr/>
            </a:pPr>
            <a:endParaRPr lang="en-US" altLang="en-US" dirty="0"/>
          </a:p>
        </p:txBody>
      </p:sp>
      <p:sp>
        <p:nvSpPr>
          <p:cNvPr id="10243" name="Slide Number Placeholder 3">
            <a:extLst>
              <a:ext uri="{FF2B5EF4-FFF2-40B4-BE49-F238E27FC236}">
                <a16:creationId xmlns:a16="http://schemas.microsoft.com/office/drawing/2014/main" id="{2B12A68F-834D-EF49-8A95-D07161C5D27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defTabSz="942289">
              <a:defRPr/>
            </a:pPr>
            <a:fld id="{0B4D215B-FB8A-8140-B552-4E817D175F4D}" type="slidenum">
              <a:rPr lang="en-US" altLang="en-US">
                <a:solidFill>
                  <a:prstClr val="black"/>
                </a:solidFill>
              </a:rPr>
              <a:pPr defTabSz="942289">
                <a:defRPr/>
              </a:pPr>
              <a:t>4</a:t>
            </a:fld>
            <a:endParaRPr lang="en-US" altLang="en-US" dirty="0">
              <a:solidFill>
                <a:prstClr val="black"/>
              </a:solidFill>
            </a:endParaRPr>
          </a:p>
        </p:txBody>
      </p:sp>
    </p:spTree>
    <p:extLst>
      <p:ext uri="{BB962C8B-B14F-4D97-AF65-F5344CB8AC3E}">
        <p14:creationId xmlns:p14="http://schemas.microsoft.com/office/powerpoint/2010/main" val="1229329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0C437847-9527-2540-960A-A0787621D8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E9479661-9501-8146-B957-D735659A91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a:p>
            <a:r>
              <a:rPr lang="en-US" altLang="en-US" dirty="0"/>
              <a:t>PLEASE</a:t>
            </a:r>
            <a:r>
              <a:rPr lang="en-US" altLang="en-US" baseline="0" dirty="0"/>
              <a:t> NOTE that…</a:t>
            </a:r>
          </a:p>
          <a:p>
            <a:r>
              <a:rPr lang="en-US" altLang="en-US" dirty="0"/>
              <a:t>This training does NOT replace the SCDD RFP Application and Instructions for the </a:t>
            </a:r>
            <a:r>
              <a:rPr lang="en-US" altLang="en-US"/>
              <a:t>Cycle 45 </a:t>
            </a:r>
            <a:r>
              <a:rPr lang="en-US" altLang="en-US" dirty="0"/>
              <a:t>Grants Program.</a:t>
            </a:r>
          </a:p>
          <a:p>
            <a:endParaRPr lang="en-US" altLang="en-US" dirty="0"/>
          </a:p>
          <a:p>
            <a:r>
              <a:rPr lang="en-US" altLang="en-US" dirty="0"/>
              <a:t>Taking this training does NOT advantage you in the grant review process.</a:t>
            </a:r>
          </a:p>
          <a:p>
            <a:endParaRPr lang="en-US" altLang="en-US" dirty="0"/>
          </a:p>
        </p:txBody>
      </p:sp>
      <p:sp>
        <p:nvSpPr>
          <p:cNvPr id="12291" name="Slide Number Placeholder 3">
            <a:extLst>
              <a:ext uri="{FF2B5EF4-FFF2-40B4-BE49-F238E27FC236}">
                <a16:creationId xmlns:a16="http://schemas.microsoft.com/office/drawing/2014/main" id="{6BBFA2FD-3103-4A4D-BE59-3EB5BB7A27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defTabSz="942289">
              <a:defRPr/>
            </a:pPr>
            <a:fld id="{4ECDE7BE-E76E-FE41-8119-27A544EAFF77}" type="slidenum">
              <a:rPr lang="en-US" altLang="en-US">
                <a:solidFill>
                  <a:prstClr val="black"/>
                </a:solidFill>
              </a:rPr>
              <a:pPr defTabSz="942289">
                <a:defRPr/>
              </a:pPr>
              <a:t>6</a:t>
            </a:fld>
            <a:endParaRPr lang="en-US" altLang="en-US" dirty="0">
              <a:solidFill>
                <a:prstClr val="black"/>
              </a:solidFill>
            </a:endParaRPr>
          </a:p>
        </p:txBody>
      </p:sp>
    </p:spTree>
    <p:extLst>
      <p:ext uri="{BB962C8B-B14F-4D97-AF65-F5344CB8AC3E}">
        <p14:creationId xmlns:p14="http://schemas.microsoft.com/office/powerpoint/2010/main" val="692603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a:p>
            <a:r>
              <a:rPr lang="en-US" sz="1600" dirty="0"/>
              <a:t> </a:t>
            </a:r>
          </a:p>
          <a:p>
            <a:r>
              <a:rPr lang="en-US" sz="1600" b="1" dirty="0">
                <a:solidFill>
                  <a:srgbClr val="FFC000"/>
                </a:solidFill>
              </a:rPr>
              <a:t>There are 3 sections to the Project Narrative Module in addition to the Introduction.</a:t>
            </a:r>
          </a:p>
          <a:p>
            <a:pPr marL="2661640" indent="-2646917"/>
            <a:endParaRPr lang="en-US" sz="1600" b="1" dirty="0"/>
          </a:p>
          <a:p>
            <a:pPr marL="2661640" indent="-2646917"/>
            <a:r>
              <a:rPr lang="en-US" sz="1600" b="1" dirty="0"/>
              <a:t>Section 1: </a:t>
            </a:r>
            <a:r>
              <a:rPr lang="en-US" sz="1600" dirty="0"/>
              <a:t>Abstract, Qualifications, Collaboration and Methodology</a:t>
            </a:r>
          </a:p>
          <a:p>
            <a:pPr defTabSz="942289" eaLnBrk="0" fontAlgn="base" hangingPunct="0">
              <a:spcBef>
                <a:spcPct val="20000"/>
              </a:spcBef>
              <a:spcAft>
                <a:spcPct val="0"/>
              </a:spcAft>
              <a:buSzPct val="125000"/>
              <a:defRPr/>
            </a:pPr>
            <a:r>
              <a:rPr lang="en-US" sz="1600" b="1" dirty="0"/>
              <a:t>Section 2: </a:t>
            </a:r>
            <a:r>
              <a:rPr lang="en-US" sz="1600" dirty="0">
                <a:solidFill>
                  <a:schemeClr val="bg1"/>
                </a:solidFill>
              </a:rPr>
              <a:t>Target Population, Staff Roles and Responsibilities</a:t>
            </a:r>
            <a:endParaRPr lang="en-US" sz="1600" dirty="0"/>
          </a:p>
          <a:p>
            <a:endParaRPr lang="en-US" sz="1600" dirty="0"/>
          </a:p>
          <a:p>
            <a:r>
              <a:rPr lang="en-US" sz="1600" dirty="0"/>
              <a:t>In section 1 we will go over what needs to be included in the abstract, how to highlight your organization’s qualifications to complete tour proposed project, and how to describe your collaborators. We will also delve into the elements to strengthen your Methodology.</a:t>
            </a:r>
          </a:p>
          <a:p>
            <a:endParaRPr lang="en-US" sz="1600" dirty="0"/>
          </a:p>
          <a:p>
            <a:r>
              <a:rPr lang="en-US" sz="1600" dirty="0"/>
              <a:t>And in section 2 we will discuss how to describe your target population and the roles and responsibilities of staff as they relate to your project activities.</a:t>
            </a:r>
          </a:p>
          <a:p>
            <a:r>
              <a:rPr lang="en-US" b="1" dirty="0"/>
              <a:t> </a:t>
            </a:r>
            <a:endParaRPr lang="en-US" dirty="0"/>
          </a:p>
          <a:p>
            <a:endParaRPr lang="en-US" dirty="0"/>
          </a:p>
        </p:txBody>
      </p:sp>
      <p:sp>
        <p:nvSpPr>
          <p:cNvPr id="4" name="Slide Number Placeholder 3"/>
          <p:cNvSpPr>
            <a:spLocks noGrp="1"/>
          </p:cNvSpPr>
          <p:nvPr>
            <p:ph type="sldNum" sz="quarter" idx="5"/>
          </p:nvPr>
        </p:nvSpPr>
        <p:spPr/>
        <p:txBody>
          <a:bodyPr/>
          <a:lstStyle/>
          <a:p>
            <a:pPr defTabSz="942289">
              <a:defRPr/>
            </a:pPr>
            <a:fld id="{19DC7449-5E2B-5C41-916A-8155BA16BCB0}" type="slidenum">
              <a:rPr lang="en-US">
                <a:solidFill>
                  <a:prstClr val="black"/>
                </a:solidFill>
              </a:rPr>
              <a:pPr defTabSz="942289">
                <a:defRPr/>
              </a:pPr>
              <a:t>7</a:t>
            </a:fld>
            <a:endParaRPr lang="en-US" dirty="0">
              <a:solidFill>
                <a:prstClr val="black"/>
              </a:solidFill>
            </a:endParaRPr>
          </a:p>
        </p:txBody>
      </p:sp>
    </p:spTree>
    <p:extLst>
      <p:ext uri="{BB962C8B-B14F-4D97-AF65-F5344CB8AC3E}">
        <p14:creationId xmlns:p14="http://schemas.microsoft.com/office/powerpoint/2010/main" val="271634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sz="1600" dirty="0"/>
          </a:p>
          <a:p>
            <a:pPr defTabSz="942289">
              <a:defRPr/>
            </a:pPr>
            <a:r>
              <a:rPr lang="en-US" sz="1600" dirty="0"/>
              <a:t>Welcome to the Project Narrative Module. The Project Narrative contains all the central parts of your proposal. </a:t>
            </a:r>
          </a:p>
          <a:p>
            <a:pPr defTabSz="942289">
              <a:defRPr/>
            </a:pPr>
            <a:endParaRPr lang="en-US" sz="1600" dirty="0"/>
          </a:p>
          <a:p>
            <a:pPr defTabSz="942289">
              <a:defRPr/>
            </a:pPr>
            <a:r>
              <a:rPr lang="en-US" sz="1600" dirty="0"/>
              <a:t>In this presentation we will go over the first three parts of the Project Narrative Form. These include the: abstract, qualifications, collaboration and methodology.</a:t>
            </a:r>
          </a:p>
          <a:p>
            <a:endParaRPr lang="en-US" sz="1600" dirty="0"/>
          </a:p>
          <a:p>
            <a:endParaRPr lang="en-US" sz="1600" dirty="0"/>
          </a:p>
        </p:txBody>
      </p:sp>
      <p:sp>
        <p:nvSpPr>
          <p:cNvPr id="4" name="Slide Number Placeholder 3"/>
          <p:cNvSpPr>
            <a:spLocks noGrp="1"/>
          </p:cNvSpPr>
          <p:nvPr>
            <p:ph type="sldNum" sz="quarter" idx="5"/>
          </p:nvPr>
        </p:nvSpPr>
        <p:spPr/>
        <p:txBody>
          <a:bodyPr/>
          <a:lstStyle/>
          <a:p>
            <a:pPr marL="0" marR="0" lvl="0" indent="0" algn="r" defTabSz="942289"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42289"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23909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a:p>
            <a:r>
              <a:rPr lang="en-US" sz="1600" dirty="0"/>
              <a:t>The SCDD asks for particular pieces of information in the body of the Project Narrative. There is a required Project Narrative Form that you must complete as a part of your application. It may be helpful to have the Project Narrative Form with you as we go through  this module.</a:t>
            </a:r>
          </a:p>
          <a:p>
            <a:r>
              <a:rPr lang="en-US" sz="1600" dirty="0"/>
              <a:t> </a:t>
            </a:r>
          </a:p>
          <a:p>
            <a:endParaRPr lang="en-US" sz="16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90775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Before we get into the details of what content you need to include in your Project Narrative, let’s review what you should pay attention to as you write it..</a:t>
            </a:r>
          </a:p>
          <a:p>
            <a:r>
              <a:rPr lang="en-US" sz="1600" dirty="0"/>
              <a:t> </a:t>
            </a:r>
          </a:p>
          <a:p>
            <a:r>
              <a:rPr lang="en-US" sz="1600" dirty="0"/>
              <a:t>There RFP Guidelines outline the specific information that SCDD wants you to include in your proposal. You will need to use this information to answer the questions on the Project Narrative Form.</a:t>
            </a:r>
          </a:p>
          <a:p>
            <a:r>
              <a:rPr lang="en-US" sz="1600" dirty="0"/>
              <a:t> </a:t>
            </a:r>
          </a:p>
          <a:p>
            <a:r>
              <a:rPr lang="en-US" sz="1600" dirty="0"/>
              <a:t>Each RFP includes a project description that outlines the goal/objectives of the RFP. Your proposal must demonstrate clearly  that it addresses the goal/objectives identified in the RFP project description, and describe the steps you will take to achieve that objective.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DC7449-5E2B-5C41-916A-8155BA16BCB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9436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05F5F482-40D8-7E48-801A-A0ED464F1DF3}"/>
              </a:ext>
            </a:extLst>
          </p:cNvPr>
          <p:cNvSpPr>
            <a:spLocks noGrp="1" noChangeArrowheads="1"/>
          </p:cNvSpPr>
          <p:nvPr>
            <p:ph type="ctrTitle"/>
          </p:nvPr>
        </p:nvSpPr>
        <p:spPr>
          <a:xfrm>
            <a:off x="685800" y="2130425"/>
            <a:ext cx="7772400" cy="1470025"/>
          </a:xfrm>
        </p:spPr>
        <p:txBody>
          <a:bodyPr/>
          <a:lstStyle>
            <a:lvl1pPr>
              <a:defRPr>
                <a:latin typeface="Tahoma" panose="020B0604030504040204" pitchFamily="34" charset="0"/>
              </a:defRPr>
            </a:lvl1pPr>
          </a:lstStyle>
          <a:p>
            <a:pPr lvl="0"/>
            <a:r>
              <a:rPr lang="en-US" altLang="en-US" noProof="0"/>
              <a:t>Click to edit Master title style</a:t>
            </a:r>
          </a:p>
        </p:txBody>
      </p:sp>
      <p:sp>
        <p:nvSpPr>
          <p:cNvPr id="5123" name="Rectangle 1027">
            <a:extLst>
              <a:ext uri="{FF2B5EF4-FFF2-40B4-BE49-F238E27FC236}">
                <a16:creationId xmlns:a16="http://schemas.microsoft.com/office/drawing/2014/main" id="{CA9B5C11-DC57-E34F-8FC6-B2A5C406B672}"/>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 name="Rectangle 1028">
            <a:extLst>
              <a:ext uri="{FF2B5EF4-FFF2-40B4-BE49-F238E27FC236}">
                <a16:creationId xmlns:a16="http://schemas.microsoft.com/office/drawing/2014/main" id="{DCB7625D-51D9-6942-8F58-0AA0CB7795FA}"/>
              </a:ext>
            </a:extLst>
          </p:cNvPr>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dirty="0"/>
          </a:p>
        </p:txBody>
      </p:sp>
      <p:sp>
        <p:nvSpPr>
          <p:cNvPr id="5" name="Rectangle 1029">
            <a:extLst>
              <a:ext uri="{FF2B5EF4-FFF2-40B4-BE49-F238E27FC236}">
                <a16:creationId xmlns:a16="http://schemas.microsoft.com/office/drawing/2014/main" id="{E9F8AF1A-7339-3043-A965-B19420337BB2}"/>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dirty="0"/>
          </a:p>
        </p:txBody>
      </p:sp>
      <p:sp>
        <p:nvSpPr>
          <p:cNvPr id="6" name="Rectangle 1030">
            <a:extLst>
              <a:ext uri="{FF2B5EF4-FFF2-40B4-BE49-F238E27FC236}">
                <a16:creationId xmlns:a16="http://schemas.microsoft.com/office/drawing/2014/main" id="{F2A2201F-CF74-434B-BF23-2A9D77DC8EF0}"/>
              </a:ext>
            </a:extLst>
          </p:cNvPr>
          <p:cNvSpPr>
            <a:spLocks noGrp="1" noChangeArrowheads="1"/>
          </p:cNvSpPr>
          <p:nvPr>
            <p:ph type="sldNum" sz="quarter" idx="12"/>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AF8DF7F-F702-4438-B964-FF198C221611}" type="slidenum">
              <a:rPr lang="en-US" altLang="en-US"/>
              <a:pPr>
                <a:defRPr/>
              </a:pPr>
              <a:t>‹#›</a:t>
            </a:fld>
            <a:endParaRPr lang="en-US" altLang="en-US" dirty="0"/>
          </a:p>
        </p:txBody>
      </p:sp>
    </p:spTree>
    <p:extLst>
      <p:ext uri="{BB962C8B-B14F-4D97-AF65-F5344CB8AC3E}">
        <p14:creationId xmlns:p14="http://schemas.microsoft.com/office/powerpoint/2010/main" val="9952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E4C7-B3D4-F249-9826-264F17EA80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346444-C689-684C-8BB8-F66ADBB3C1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275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D781A-C797-1E49-847F-074E5712C54D}"/>
              </a:ext>
            </a:extLst>
          </p:cNvPr>
          <p:cNvSpPr>
            <a:spLocks noGrp="1"/>
          </p:cNvSpPr>
          <p:nvPr>
            <p:ph type="title" orient="vert"/>
          </p:nvPr>
        </p:nvSpPr>
        <p:spPr>
          <a:xfrm>
            <a:off x="6629400" y="274638"/>
            <a:ext cx="2057400" cy="63547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0A75CE-6CC3-2242-8638-DAC10F6B90F0}"/>
              </a:ext>
            </a:extLst>
          </p:cNvPr>
          <p:cNvSpPr>
            <a:spLocks noGrp="1"/>
          </p:cNvSpPr>
          <p:nvPr>
            <p:ph type="body" orient="vert" idx="1"/>
          </p:nvPr>
        </p:nvSpPr>
        <p:spPr>
          <a:xfrm>
            <a:off x="457200" y="274638"/>
            <a:ext cx="6019800" cy="63547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4107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CCA7-DDBC-424F-AB86-6D3EC6865A14}"/>
              </a:ext>
            </a:extLst>
          </p:cNvPr>
          <p:cNvSpPr>
            <a:spLocks noGrp="1"/>
          </p:cNvSpPr>
          <p:nvPr>
            <p:ph type="title"/>
          </p:nvPr>
        </p:nvSpPr>
        <p:spPr>
          <a:xfrm>
            <a:off x="457200" y="274638"/>
            <a:ext cx="8229600" cy="1173162"/>
          </a:xfrm>
        </p:spPr>
        <p:txBody>
          <a:bodyPr/>
          <a:lstStyle/>
          <a:p>
            <a:r>
              <a:rPr lang="en-US"/>
              <a:t>Click to edit Master title style</a:t>
            </a:r>
          </a:p>
        </p:txBody>
      </p:sp>
      <p:sp>
        <p:nvSpPr>
          <p:cNvPr id="3" name="Chart Placeholder 2">
            <a:extLst>
              <a:ext uri="{FF2B5EF4-FFF2-40B4-BE49-F238E27FC236}">
                <a16:creationId xmlns:a16="http://schemas.microsoft.com/office/drawing/2014/main" id="{8196A993-023D-3E4C-994F-235503F5C419}"/>
              </a:ext>
            </a:extLst>
          </p:cNvPr>
          <p:cNvSpPr>
            <a:spLocks noGrp="1"/>
          </p:cNvSpPr>
          <p:nvPr>
            <p:ph type="chart" idx="1"/>
          </p:nvPr>
        </p:nvSpPr>
        <p:spPr>
          <a:xfrm>
            <a:off x="457200" y="1752600"/>
            <a:ext cx="8229600" cy="4876800"/>
          </a:xfrm>
        </p:spPr>
        <p:txBody>
          <a:bodyPr/>
          <a:lstStyle/>
          <a:p>
            <a:pPr lvl="0"/>
            <a:endParaRPr lang="en-US" noProof="0" dirty="0"/>
          </a:p>
        </p:txBody>
      </p:sp>
    </p:spTree>
    <p:extLst>
      <p:ext uri="{BB962C8B-B14F-4D97-AF65-F5344CB8AC3E}">
        <p14:creationId xmlns:p14="http://schemas.microsoft.com/office/powerpoint/2010/main" val="2859167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05F5F482-40D8-7E48-801A-A0ED464F1DF3}"/>
              </a:ext>
            </a:extLst>
          </p:cNvPr>
          <p:cNvSpPr>
            <a:spLocks noGrp="1" noChangeArrowheads="1"/>
          </p:cNvSpPr>
          <p:nvPr>
            <p:ph type="ctrTitle"/>
          </p:nvPr>
        </p:nvSpPr>
        <p:spPr>
          <a:xfrm>
            <a:off x="685800" y="2130427"/>
            <a:ext cx="7772400" cy="1470025"/>
          </a:xfrm>
        </p:spPr>
        <p:txBody>
          <a:bodyPr/>
          <a:lstStyle>
            <a:lvl1pPr>
              <a:defRPr>
                <a:latin typeface="Tahoma" panose="020B0604030504040204" pitchFamily="34" charset="0"/>
              </a:defRPr>
            </a:lvl1pPr>
          </a:lstStyle>
          <a:p>
            <a:pPr lvl="0"/>
            <a:r>
              <a:rPr lang="en-US" altLang="en-US" noProof="0"/>
              <a:t>Click to edit Master title style</a:t>
            </a:r>
          </a:p>
        </p:txBody>
      </p:sp>
      <p:sp>
        <p:nvSpPr>
          <p:cNvPr id="5123" name="Rectangle 1027">
            <a:extLst>
              <a:ext uri="{FF2B5EF4-FFF2-40B4-BE49-F238E27FC236}">
                <a16:creationId xmlns:a16="http://schemas.microsoft.com/office/drawing/2014/main" id="{CA9B5C11-DC57-E34F-8FC6-B2A5C406B672}"/>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 name="Rectangle 1028">
            <a:extLst>
              <a:ext uri="{FF2B5EF4-FFF2-40B4-BE49-F238E27FC236}">
                <a16:creationId xmlns:a16="http://schemas.microsoft.com/office/drawing/2014/main" id="{DCB7625D-51D9-6942-8F58-0AA0CB7795FA}"/>
              </a:ext>
            </a:extLst>
          </p:cNvPr>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50"/>
            </a:lvl1pPr>
          </a:lstStyle>
          <a:p>
            <a:pPr>
              <a:defRPr/>
            </a:pPr>
            <a:endParaRPr lang="en-US" altLang="en-US" dirty="0"/>
          </a:p>
        </p:txBody>
      </p:sp>
      <p:sp>
        <p:nvSpPr>
          <p:cNvPr id="5" name="Rectangle 1029">
            <a:extLst>
              <a:ext uri="{FF2B5EF4-FFF2-40B4-BE49-F238E27FC236}">
                <a16:creationId xmlns:a16="http://schemas.microsoft.com/office/drawing/2014/main" id="{E9F8AF1A-7339-3043-A965-B19420337BB2}"/>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50"/>
            </a:lvl1pPr>
          </a:lstStyle>
          <a:p>
            <a:pPr>
              <a:defRPr/>
            </a:pPr>
            <a:endParaRPr lang="en-US" altLang="en-US" dirty="0"/>
          </a:p>
        </p:txBody>
      </p:sp>
      <p:sp>
        <p:nvSpPr>
          <p:cNvPr id="6" name="Rectangle 1030">
            <a:extLst>
              <a:ext uri="{FF2B5EF4-FFF2-40B4-BE49-F238E27FC236}">
                <a16:creationId xmlns:a16="http://schemas.microsoft.com/office/drawing/2014/main" id="{F2A2201F-CF74-434B-BF23-2A9D77DC8EF0}"/>
              </a:ext>
            </a:extLst>
          </p:cNvPr>
          <p:cNvSpPr>
            <a:spLocks noGrp="1" noChangeArrowheads="1"/>
          </p:cNvSpPr>
          <p:nvPr>
            <p:ph type="sldNum" sz="quarter" idx="12"/>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50"/>
            </a:lvl1pPr>
          </a:lstStyle>
          <a:p>
            <a:pPr>
              <a:defRPr/>
            </a:pPr>
            <a:fld id="{AAF8DF7F-F702-4438-B964-FF198C221611}" type="slidenum">
              <a:rPr lang="en-US" altLang="en-US"/>
              <a:pPr>
                <a:defRPr/>
              </a:pPr>
              <a:t>‹#›</a:t>
            </a:fld>
            <a:endParaRPr lang="en-US" altLang="en-US" dirty="0"/>
          </a:p>
        </p:txBody>
      </p:sp>
    </p:spTree>
    <p:extLst>
      <p:ext uri="{BB962C8B-B14F-4D97-AF65-F5344CB8AC3E}">
        <p14:creationId xmlns:p14="http://schemas.microsoft.com/office/powerpoint/2010/main" val="38061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C98D-EAB1-8C45-931E-A5312BE22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C7A31A-4E32-7D4E-B532-EE6C6B7326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6994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E05F-726F-734F-8343-F4067AE7FDCD}"/>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BEE0D57-7D57-B549-AECE-6015499C2915}"/>
              </a:ext>
            </a:extLst>
          </p:cNvPr>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spTree>
    <p:extLst>
      <p:ext uri="{BB962C8B-B14F-4D97-AF65-F5344CB8AC3E}">
        <p14:creationId xmlns:p14="http://schemas.microsoft.com/office/powerpoint/2010/main" val="2592348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CD15E-D326-E54F-B5B2-94AE25A6D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F4C326-858E-5643-8DD1-57A4AA7B8DC3}"/>
              </a:ext>
            </a:extLst>
          </p:cNvPr>
          <p:cNvSpPr>
            <a:spLocks noGrp="1"/>
          </p:cNvSpPr>
          <p:nvPr>
            <p:ph sz="half" idx="1"/>
          </p:nvPr>
        </p:nvSpPr>
        <p:spPr>
          <a:xfrm>
            <a:off x="457200" y="1981200"/>
            <a:ext cx="40386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2756CC-A35C-FC4D-B759-E30C6926E4AA}"/>
              </a:ext>
            </a:extLst>
          </p:cNvPr>
          <p:cNvSpPr>
            <a:spLocks noGrp="1"/>
          </p:cNvSpPr>
          <p:nvPr>
            <p:ph sz="half" idx="2"/>
          </p:nvPr>
        </p:nvSpPr>
        <p:spPr>
          <a:xfrm>
            <a:off x="4648200" y="1981200"/>
            <a:ext cx="40386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5554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86A0-6830-844F-A089-7ADF360A43A8}"/>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E16119-0BAF-C249-9A2A-1E17EBB72651}"/>
              </a:ext>
            </a:extLst>
          </p:cNvPr>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381EF83-661D-424A-8B94-8DAE2D40EB62}"/>
              </a:ext>
            </a:extLst>
          </p:cNvPr>
          <p:cNvSpPr>
            <a:spLocks noGrp="1"/>
          </p:cNvSpPr>
          <p:nvPr>
            <p:ph sz="half" idx="2"/>
          </p:nvPr>
        </p:nvSpPr>
        <p:spPr>
          <a:xfrm>
            <a:off x="630239"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184E4-67B0-CE43-BBE7-314A56C97567}"/>
              </a:ext>
            </a:extLst>
          </p:cNvPr>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8AA28A7-55C3-2846-A4AE-432B70B24C5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2224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49F0-5D43-2843-A18B-EDE53F0A3BA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5926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47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C98D-EAB1-8C45-931E-A5312BE22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C7A31A-4E32-7D4E-B532-EE6C6B7326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4802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C238-9BE4-E249-B135-2A40FFF4D046}"/>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EB682A6-4688-FE41-AC4B-1EE14E9D4C99}"/>
              </a:ext>
            </a:extLst>
          </p:cNvPr>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2C44BC-F524-0245-91B0-08E808300AC2}"/>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4264319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868D-CB26-3F40-B68E-28F1549F702A}"/>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599C83B-3EE4-DC4D-BD0D-2BFCC766EF67}"/>
              </a:ext>
            </a:extLst>
          </p:cNvPr>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a:extLst>
              <a:ext uri="{FF2B5EF4-FFF2-40B4-BE49-F238E27FC236}">
                <a16:creationId xmlns:a16="http://schemas.microsoft.com/office/drawing/2014/main" id="{2CEB9DC1-EBA2-9748-9D4F-556D73134EF4}"/>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3971796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E4C7-B3D4-F249-9826-264F17EA80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346444-C689-684C-8BB8-F66ADBB3C1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70139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D781A-C797-1E49-847F-074E5712C54D}"/>
              </a:ext>
            </a:extLst>
          </p:cNvPr>
          <p:cNvSpPr>
            <a:spLocks noGrp="1"/>
          </p:cNvSpPr>
          <p:nvPr>
            <p:ph type="title" orient="vert"/>
          </p:nvPr>
        </p:nvSpPr>
        <p:spPr>
          <a:xfrm>
            <a:off x="6629400" y="274638"/>
            <a:ext cx="2057400" cy="63547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0A75CE-6CC3-2242-8638-DAC10F6B90F0}"/>
              </a:ext>
            </a:extLst>
          </p:cNvPr>
          <p:cNvSpPr>
            <a:spLocks noGrp="1"/>
          </p:cNvSpPr>
          <p:nvPr>
            <p:ph type="body" orient="vert" idx="1"/>
          </p:nvPr>
        </p:nvSpPr>
        <p:spPr>
          <a:xfrm>
            <a:off x="457200" y="274638"/>
            <a:ext cx="6019800" cy="63547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18277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CCA7-DDBC-424F-AB86-6D3EC6865A14}"/>
              </a:ext>
            </a:extLst>
          </p:cNvPr>
          <p:cNvSpPr>
            <a:spLocks noGrp="1"/>
          </p:cNvSpPr>
          <p:nvPr>
            <p:ph type="title"/>
          </p:nvPr>
        </p:nvSpPr>
        <p:spPr>
          <a:xfrm>
            <a:off x="457200" y="274638"/>
            <a:ext cx="8229600" cy="1401762"/>
          </a:xfrm>
        </p:spPr>
        <p:txBody>
          <a:bodyPr/>
          <a:lstStyle/>
          <a:p>
            <a:r>
              <a:rPr lang="en-US"/>
              <a:t>Click to edit Master title style</a:t>
            </a:r>
          </a:p>
        </p:txBody>
      </p:sp>
      <p:sp>
        <p:nvSpPr>
          <p:cNvPr id="3" name="Chart Placeholder 2">
            <a:extLst>
              <a:ext uri="{FF2B5EF4-FFF2-40B4-BE49-F238E27FC236}">
                <a16:creationId xmlns:a16="http://schemas.microsoft.com/office/drawing/2014/main" id="{8196A993-023D-3E4C-994F-235503F5C419}"/>
              </a:ext>
            </a:extLst>
          </p:cNvPr>
          <p:cNvSpPr>
            <a:spLocks noGrp="1"/>
          </p:cNvSpPr>
          <p:nvPr>
            <p:ph type="chart" idx="1"/>
          </p:nvPr>
        </p:nvSpPr>
        <p:spPr>
          <a:xfrm>
            <a:off x="457200" y="1981200"/>
            <a:ext cx="8229600" cy="4648200"/>
          </a:xfrm>
        </p:spPr>
        <p:txBody>
          <a:bodyPr/>
          <a:lstStyle/>
          <a:p>
            <a:pPr lvl="0"/>
            <a:endParaRPr lang="en-US" noProof="0" dirty="0"/>
          </a:p>
        </p:txBody>
      </p:sp>
    </p:spTree>
    <p:extLst>
      <p:ext uri="{BB962C8B-B14F-4D97-AF65-F5344CB8AC3E}">
        <p14:creationId xmlns:p14="http://schemas.microsoft.com/office/powerpoint/2010/main" val="14885091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05F5F482-40D8-7E48-801A-A0ED464F1DF3}"/>
              </a:ext>
            </a:extLst>
          </p:cNvPr>
          <p:cNvSpPr>
            <a:spLocks noGrp="1" noChangeArrowheads="1"/>
          </p:cNvSpPr>
          <p:nvPr>
            <p:ph type="ctrTitle"/>
          </p:nvPr>
        </p:nvSpPr>
        <p:spPr>
          <a:xfrm>
            <a:off x="685800" y="2130425"/>
            <a:ext cx="7772400" cy="1470025"/>
          </a:xfrm>
        </p:spPr>
        <p:txBody>
          <a:bodyPr/>
          <a:lstStyle>
            <a:lvl1pPr>
              <a:defRPr>
                <a:latin typeface="Tahoma" panose="020B0604030504040204" pitchFamily="34" charset="0"/>
              </a:defRPr>
            </a:lvl1pPr>
          </a:lstStyle>
          <a:p>
            <a:pPr lvl="0"/>
            <a:r>
              <a:rPr lang="en-US" altLang="en-US" noProof="0"/>
              <a:t>Click to edit Master title style</a:t>
            </a:r>
          </a:p>
        </p:txBody>
      </p:sp>
      <p:sp>
        <p:nvSpPr>
          <p:cNvPr id="5123" name="Rectangle 1027">
            <a:extLst>
              <a:ext uri="{FF2B5EF4-FFF2-40B4-BE49-F238E27FC236}">
                <a16:creationId xmlns:a16="http://schemas.microsoft.com/office/drawing/2014/main" id="{CA9B5C11-DC57-E34F-8FC6-B2A5C406B672}"/>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 name="Rectangle 1028">
            <a:extLst>
              <a:ext uri="{FF2B5EF4-FFF2-40B4-BE49-F238E27FC236}">
                <a16:creationId xmlns:a16="http://schemas.microsoft.com/office/drawing/2014/main" id="{724789A2-5BB8-4C50-A774-2314F70BED46}"/>
              </a:ext>
            </a:extLst>
          </p:cNvPr>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5" name="Rectangle 1029">
            <a:extLst>
              <a:ext uri="{FF2B5EF4-FFF2-40B4-BE49-F238E27FC236}">
                <a16:creationId xmlns:a16="http://schemas.microsoft.com/office/drawing/2014/main" id="{EA15DA88-0D94-4188-AB20-42D8C3173E6D}"/>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6" name="Rectangle 1030">
            <a:extLst>
              <a:ext uri="{FF2B5EF4-FFF2-40B4-BE49-F238E27FC236}">
                <a16:creationId xmlns:a16="http://schemas.microsoft.com/office/drawing/2014/main" id="{02EC9C7F-5F58-4132-8E7C-ED5E24343F42}"/>
              </a:ext>
            </a:extLst>
          </p:cNvPr>
          <p:cNvSpPr>
            <a:spLocks noGrp="1" noChangeArrowheads="1"/>
          </p:cNvSpPr>
          <p:nvPr>
            <p:ph type="sldNum" sz="quarter" idx="12"/>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339AB46-3AB0-4D11-938D-D6359573E4B0}" type="slidenum">
              <a:rPr lang="en-US" altLang="en-US"/>
              <a:pPr>
                <a:defRPr/>
              </a:pPr>
              <a:t>‹#›</a:t>
            </a:fld>
            <a:endParaRPr lang="en-US" altLang="en-US"/>
          </a:p>
        </p:txBody>
      </p:sp>
    </p:spTree>
    <p:extLst>
      <p:ext uri="{BB962C8B-B14F-4D97-AF65-F5344CB8AC3E}">
        <p14:creationId xmlns:p14="http://schemas.microsoft.com/office/powerpoint/2010/main" val="28303035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C98D-EAB1-8C45-931E-A5312BE222A4}"/>
              </a:ext>
            </a:extLst>
          </p:cNvPr>
          <p:cNvSpPr>
            <a:spLocks noGrp="1"/>
          </p:cNvSpPr>
          <p:nvPr>
            <p:ph type="title"/>
          </p:nvPr>
        </p:nvSpPr>
        <p:spPr>
          <a:xfrm>
            <a:off x="457200" y="274638"/>
            <a:ext cx="8229600" cy="944562"/>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FEC7A31A-4E32-7D4E-B532-EE6C6B7326B8}"/>
              </a:ext>
            </a:extLst>
          </p:cNvPr>
          <p:cNvSpPr>
            <a:spLocks noGrp="1"/>
          </p:cNvSpPr>
          <p:nvPr>
            <p:ph idx="1"/>
          </p:nvPr>
        </p:nvSpPr>
        <p:spPr>
          <a:xfrm>
            <a:off x="424543" y="1752600"/>
            <a:ext cx="8229600" cy="510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577465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E05F-726F-734F-8343-F4067AE7FDC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EE0D57-7D57-B549-AECE-6015499C291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395250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CD15E-D326-E54F-B5B2-94AE25A6D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F4C326-858E-5643-8DD1-57A4AA7B8DC3}"/>
              </a:ext>
            </a:extLst>
          </p:cNvPr>
          <p:cNvSpPr>
            <a:spLocks noGrp="1"/>
          </p:cNvSpPr>
          <p:nvPr>
            <p:ph sz="half" idx="1"/>
          </p:nvPr>
        </p:nvSpPr>
        <p:spPr>
          <a:xfrm>
            <a:off x="457200" y="1981200"/>
            <a:ext cx="40386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2756CC-A35C-FC4D-B759-E30C6926E4AA}"/>
              </a:ext>
            </a:extLst>
          </p:cNvPr>
          <p:cNvSpPr>
            <a:spLocks noGrp="1"/>
          </p:cNvSpPr>
          <p:nvPr>
            <p:ph sz="half" idx="2"/>
          </p:nvPr>
        </p:nvSpPr>
        <p:spPr>
          <a:xfrm>
            <a:off x="4648200" y="1981200"/>
            <a:ext cx="40386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6936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86A0-6830-844F-A089-7ADF360A43A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E16119-0BAF-C249-9A2A-1E17EBB7265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81EF83-661D-424A-8B94-8DAE2D40EB6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184E4-67B0-CE43-BBE7-314A56C975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AA28A7-55C3-2846-A4AE-432B70B24C5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617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E05F-726F-734F-8343-F4067AE7FDC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EE0D57-7D57-B549-AECE-6015499C291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5989928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49F0-5D43-2843-A18B-EDE53F0A3BA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643590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3454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C238-9BE4-E249-B135-2A40FFF4D0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B682A6-4688-FE41-AC4B-1EE14E9D4C9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2C44BC-F524-0245-91B0-08E808300A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389577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868D-CB26-3F40-B68E-28F1549F702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99C83B-3EE4-DC4D-BD0D-2BFCC766EF6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a:extLst>
              <a:ext uri="{FF2B5EF4-FFF2-40B4-BE49-F238E27FC236}">
                <a16:creationId xmlns:a16="http://schemas.microsoft.com/office/drawing/2014/main" id="{2CEB9DC1-EBA2-9748-9D4F-556D73134EF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408416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E4C7-B3D4-F249-9826-264F17EA80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346444-C689-684C-8BB8-F66ADBB3C1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04842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D781A-C797-1E49-847F-074E5712C54D}"/>
              </a:ext>
            </a:extLst>
          </p:cNvPr>
          <p:cNvSpPr>
            <a:spLocks noGrp="1"/>
          </p:cNvSpPr>
          <p:nvPr>
            <p:ph type="title" orient="vert"/>
          </p:nvPr>
        </p:nvSpPr>
        <p:spPr>
          <a:xfrm>
            <a:off x="6629400" y="274638"/>
            <a:ext cx="2057400" cy="63547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0A75CE-6CC3-2242-8638-DAC10F6B90F0}"/>
              </a:ext>
            </a:extLst>
          </p:cNvPr>
          <p:cNvSpPr>
            <a:spLocks noGrp="1"/>
          </p:cNvSpPr>
          <p:nvPr>
            <p:ph type="body" orient="vert" idx="1"/>
          </p:nvPr>
        </p:nvSpPr>
        <p:spPr>
          <a:xfrm>
            <a:off x="457200" y="274638"/>
            <a:ext cx="6019800" cy="6354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69601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CCA7-DDBC-424F-AB86-6D3EC6865A14}"/>
              </a:ext>
            </a:extLst>
          </p:cNvPr>
          <p:cNvSpPr>
            <a:spLocks noGrp="1"/>
          </p:cNvSpPr>
          <p:nvPr>
            <p:ph type="title"/>
          </p:nvPr>
        </p:nvSpPr>
        <p:spPr>
          <a:xfrm>
            <a:off x="457200" y="274638"/>
            <a:ext cx="8229600" cy="1401762"/>
          </a:xfrm>
        </p:spPr>
        <p:txBody>
          <a:bodyPr/>
          <a:lstStyle/>
          <a:p>
            <a:r>
              <a:rPr lang="en-US"/>
              <a:t>Click to edit Master title style</a:t>
            </a:r>
          </a:p>
        </p:txBody>
      </p:sp>
      <p:sp>
        <p:nvSpPr>
          <p:cNvPr id="3" name="Chart Placeholder 2">
            <a:extLst>
              <a:ext uri="{FF2B5EF4-FFF2-40B4-BE49-F238E27FC236}">
                <a16:creationId xmlns:a16="http://schemas.microsoft.com/office/drawing/2014/main" id="{8196A993-023D-3E4C-994F-235503F5C419}"/>
              </a:ext>
            </a:extLst>
          </p:cNvPr>
          <p:cNvSpPr>
            <a:spLocks noGrp="1"/>
          </p:cNvSpPr>
          <p:nvPr>
            <p:ph type="chart" idx="1"/>
          </p:nvPr>
        </p:nvSpPr>
        <p:spPr>
          <a:xfrm>
            <a:off x="457200" y="1981200"/>
            <a:ext cx="8229600" cy="4648200"/>
          </a:xfrm>
        </p:spPr>
        <p:txBody>
          <a:bodyPr/>
          <a:lstStyle/>
          <a:p>
            <a:pPr lvl="0"/>
            <a:r>
              <a:rPr lang="en-US" noProof="0"/>
              <a:t>Click icon to add chart</a:t>
            </a:r>
          </a:p>
        </p:txBody>
      </p:sp>
    </p:spTree>
    <p:extLst>
      <p:ext uri="{BB962C8B-B14F-4D97-AF65-F5344CB8AC3E}">
        <p14:creationId xmlns:p14="http://schemas.microsoft.com/office/powerpoint/2010/main" val="33276844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05F5F482-40D8-7E48-801A-A0ED464F1DF3}"/>
              </a:ext>
            </a:extLst>
          </p:cNvPr>
          <p:cNvSpPr>
            <a:spLocks noGrp="1" noChangeArrowheads="1"/>
          </p:cNvSpPr>
          <p:nvPr>
            <p:ph type="ctrTitle"/>
          </p:nvPr>
        </p:nvSpPr>
        <p:spPr>
          <a:xfrm>
            <a:off x="685800" y="2130427"/>
            <a:ext cx="7772400" cy="1470025"/>
          </a:xfrm>
        </p:spPr>
        <p:txBody>
          <a:bodyPr/>
          <a:lstStyle>
            <a:lvl1pPr>
              <a:defRPr>
                <a:latin typeface="Tahoma" panose="020B0604030504040204" pitchFamily="34" charset="0"/>
              </a:defRPr>
            </a:lvl1pPr>
          </a:lstStyle>
          <a:p>
            <a:pPr lvl="0"/>
            <a:r>
              <a:rPr lang="en-US" altLang="en-US" noProof="0"/>
              <a:t>Click to edit Master title style</a:t>
            </a:r>
          </a:p>
        </p:txBody>
      </p:sp>
      <p:sp>
        <p:nvSpPr>
          <p:cNvPr id="5123" name="Rectangle 1027">
            <a:extLst>
              <a:ext uri="{FF2B5EF4-FFF2-40B4-BE49-F238E27FC236}">
                <a16:creationId xmlns:a16="http://schemas.microsoft.com/office/drawing/2014/main" id="{CA9B5C11-DC57-E34F-8FC6-B2A5C406B672}"/>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 name="Rectangle 1028">
            <a:extLst>
              <a:ext uri="{FF2B5EF4-FFF2-40B4-BE49-F238E27FC236}">
                <a16:creationId xmlns:a16="http://schemas.microsoft.com/office/drawing/2014/main" id="{DCB7625D-51D9-6942-8F58-0AA0CB7795FA}"/>
              </a:ext>
            </a:extLst>
          </p:cNvPr>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50"/>
            </a:lvl1pPr>
          </a:lstStyle>
          <a:p>
            <a:pPr>
              <a:defRPr/>
            </a:pPr>
            <a:endParaRPr lang="en-US" altLang="en-US" dirty="0"/>
          </a:p>
        </p:txBody>
      </p:sp>
      <p:sp>
        <p:nvSpPr>
          <p:cNvPr id="5" name="Rectangle 1029">
            <a:extLst>
              <a:ext uri="{FF2B5EF4-FFF2-40B4-BE49-F238E27FC236}">
                <a16:creationId xmlns:a16="http://schemas.microsoft.com/office/drawing/2014/main" id="{E9F8AF1A-7339-3043-A965-B19420337BB2}"/>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50"/>
            </a:lvl1pPr>
          </a:lstStyle>
          <a:p>
            <a:pPr>
              <a:defRPr/>
            </a:pPr>
            <a:endParaRPr lang="en-US" altLang="en-US" dirty="0"/>
          </a:p>
        </p:txBody>
      </p:sp>
      <p:sp>
        <p:nvSpPr>
          <p:cNvPr id="6" name="Rectangle 1030">
            <a:extLst>
              <a:ext uri="{FF2B5EF4-FFF2-40B4-BE49-F238E27FC236}">
                <a16:creationId xmlns:a16="http://schemas.microsoft.com/office/drawing/2014/main" id="{F2A2201F-CF74-434B-BF23-2A9D77DC8EF0}"/>
              </a:ext>
            </a:extLst>
          </p:cNvPr>
          <p:cNvSpPr>
            <a:spLocks noGrp="1" noChangeArrowheads="1"/>
          </p:cNvSpPr>
          <p:nvPr>
            <p:ph type="sldNum" sz="quarter" idx="12"/>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50"/>
            </a:lvl1pPr>
          </a:lstStyle>
          <a:p>
            <a:pPr>
              <a:defRPr/>
            </a:pPr>
            <a:fld id="{AAF8DF7F-F702-4438-B964-FF198C221611}" type="slidenum">
              <a:rPr lang="en-US" altLang="en-US"/>
              <a:pPr>
                <a:defRPr/>
              </a:pPr>
              <a:t>‹#›</a:t>
            </a:fld>
            <a:endParaRPr lang="en-US" altLang="en-US" dirty="0"/>
          </a:p>
        </p:txBody>
      </p:sp>
    </p:spTree>
    <p:extLst>
      <p:ext uri="{BB962C8B-B14F-4D97-AF65-F5344CB8AC3E}">
        <p14:creationId xmlns:p14="http://schemas.microsoft.com/office/powerpoint/2010/main" val="9615779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C98D-EAB1-8C45-931E-A5312BE22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C7A31A-4E32-7D4E-B532-EE6C6B7326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80066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E05F-726F-734F-8343-F4067AE7FDCD}"/>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BEE0D57-7D57-B549-AECE-6015499C2915}"/>
              </a:ext>
            </a:extLst>
          </p:cNvPr>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spTree>
    <p:extLst>
      <p:ext uri="{BB962C8B-B14F-4D97-AF65-F5344CB8AC3E}">
        <p14:creationId xmlns:p14="http://schemas.microsoft.com/office/powerpoint/2010/main" val="355948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CD15E-D326-E54F-B5B2-94AE25A6D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F4C326-858E-5643-8DD1-57A4AA7B8DC3}"/>
              </a:ext>
            </a:extLst>
          </p:cNvPr>
          <p:cNvSpPr>
            <a:spLocks noGrp="1"/>
          </p:cNvSpPr>
          <p:nvPr>
            <p:ph sz="half" idx="1"/>
          </p:nvPr>
        </p:nvSpPr>
        <p:spPr>
          <a:xfrm>
            <a:off x="457200" y="1981200"/>
            <a:ext cx="40386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2756CC-A35C-FC4D-B759-E30C6926E4AA}"/>
              </a:ext>
            </a:extLst>
          </p:cNvPr>
          <p:cNvSpPr>
            <a:spLocks noGrp="1"/>
          </p:cNvSpPr>
          <p:nvPr>
            <p:ph sz="half" idx="2"/>
          </p:nvPr>
        </p:nvSpPr>
        <p:spPr>
          <a:xfrm>
            <a:off x="4648200" y="1981200"/>
            <a:ext cx="40386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99606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CD15E-D326-E54F-B5B2-94AE25A6D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F4C326-858E-5643-8DD1-57A4AA7B8DC3}"/>
              </a:ext>
            </a:extLst>
          </p:cNvPr>
          <p:cNvSpPr>
            <a:spLocks noGrp="1"/>
          </p:cNvSpPr>
          <p:nvPr>
            <p:ph sz="half" idx="1"/>
          </p:nvPr>
        </p:nvSpPr>
        <p:spPr>
          <a:xfrm>
            <a:off x="457200" y="1981200"/>
            <a:ext cx="40386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2756CC-A35C-FC4D-B759-E30C6926E4AA}"/>
              </a:ext>
            </a:extLst>
          </p:cNvPr>
          <p:cNvSpPr>
            <a:spLocks noGrp="1"/>
          </p:cNvSpPr>
          <p:nvPr>
            <p:ph sz="half" idx="2"/>
          </p:nvPr>
        </p:nvSpPr>
        <p:spPr>
          <a:xfrm>
            <a:off x="4648200" y="1981200"/>
            <a:ext cx="40386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62260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86A0-6830-844F-A089-7ADF360A43A8}"/>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E16119-0BAF-C249-9A2A-1E17EBB72651}"/>
              </a:ext>
            </a:extLst>
          </p:cNvPr>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381EF83-661D-424A-8B94-8DAE2D40EB62}"/>
              </a:ext>
            </a:extLst>
          </p:cNvPr>
          <p:cNvSpPr>
            <a:spLocks noGrp="1"/>
          </p:cNvSpPr>
          <p:nvPr>
            <p:ph sz="half" idx="2"/>
          </p:nvPr>
        </p:nvSpPr>
        <p:spPr>
          <a:xfrm>
            <a:off x="630239"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184E4-67B0-CE43-BBE7-314A56C97567}"/>
              </a:ext>
            </a:extLst>
          </p:cNvPr>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8AA28A7-55C3-2846-A4AE-432B70B24C5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6701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49F0-5D43-2843-A18B-EDE53F0A3BA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512460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569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C238-9BE4-E249-B135-2A40FFF4D046}"/>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EB682A6-4688-FE41-AC4B-1EE14E9D4C99}"/>
              </a:ext>
            </a:extLst>
          </p:cNvPr>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2C44BC-F524-0245-91B0-08E808300AC2}"/>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4091456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868D-CB26-3F40-B68E-28F1549F702A}"/>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599C83B-3EE4-DC4D-BD0D-2BFCC766EF67}"/>
              </a:ext>
            </a:extLst>
          </p:cNvPr>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a:extLst>
              <a:ext uri="{FF2B5EF4-FFF2-40B4-BE49-F238E27FC236}">
                <a16:creationId xmlns:a16="http://schemas.microsoft.com/office/drawing/2014/main" id="{2CEB9DC1-EBA2-9748-9D4F-556D73134EF4}"/>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35003489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E4C7-B3D4-F249-9826-264F17EA80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346444-C689-684C-8BB8-F66ADBB3C1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60951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D781A-C797-1E49-847F-074E5712C54D}"/>
              </a:ext>
            </a:extLst>
          </p:cNvPr>
          <p:cNvSpPr>
            <a:spLocks noGrp="1"/>
          </p:cNvSpPr>
          <p:nvPr>
            <p:ph type="title" orient="vert"/>
          </p:nvPr>
        </p:nvSpPr>
        <p:spPr>
          <a:xfrm>
            <a:off x="6629400" y="274638"/>
            <a:ext cx="2057400" cy="63547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0A75CE-6CC3-2242-8638-DAC10F6B90F0}"/>
              </a:ext>
            </a:extLst>
          </p:cNvPr>
          <p:cNvSpPr>
            <a:spLocks noGrp="1"/>
          </p:cNvSpPr>
          <p:nvPr>
            <p:ph type="body" orient="vert" idx="1"/>
          </p:nvPr>
        </p:nvSpPr>
        <p:spPr>
          <a:xfrm>
            <a:off x="457200" y="274638"/>
            <a:ext cx="6019800" cy="63547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97658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CCA7-DDBC-424F-AB86-6D3EC6865A14}"/>
              </a:ext>
            </a:extLst>
          </p:cNvPr>
          <p:cNvSpPr>
            <a:spLocks noGrp="1"/>
          </p:cNvSpPr>
          <p:nvPr>
            <p:ph type="title"/>
          </p:nvPr>
        </p:nvSpPr>
        <p:spPr>
          <a:xfrm>
            <a:off x="457200" y="274638"/>
            <a:ext cx="8229600" cy="1401762"/>
          </a:xfrm>
        </p:spPr>
        <p:txBody>
          <a:bodyPr/>
          <a:lstStyle/>
          <a:p>
            <a:r>
              <a:rPr lang="en-US"/>
              <a:t>Click to edit Master title style</a:t>
            </a:r>
          </a:p>
        </p:txBody>
      </p:sp>
      <p:sp>
        <p:nvSpPr>
          <p:cNvPr id="3" name="Chart Placeholder 2">
            <a:extLst>
              <a:ext uri="{FF2B5EF4-FFF2-40B4-BE49-F238E27FC236}">
                <a16:creationId xmlns:a16="http://schemas.microsoft.com/office/drawing/2014/main" id="{8196A993-023D-3E4C-994F-235503F5C419}"/>
              </a:ext>
            </a:extLst>
          </p:cNvPr>
          <p:cNvSpPr>
            <a:spLocks noGrp="1"/>
          </p:cNvSpPr>
          <p:nvPr>
            <p:ph type="chart" idx="1"/>
          </p:nvPr>
        </p:nvSpPr>
        <p:spPr>
          <a:xfrm>
            <a:off x="457200" y="1981200"/>
            <a:ext cx="8229600" cy="4648200"/>
          </a:xfrm>
        </p:spPr>
        <p:txBody>
          <a:bodyPr/>
          <a:lstStyle/>
          <a:p>
            <a:pPr lvl="0"/>
            <a:endParaRPr lang="en-US" noProof="0" dirty="0"/>
          </a:p>
        </p:txBody>
      </p:sp>
    </p:spTree>
    <p:extLst>
      <p:ext uri="{BB962C8B-B14F-4D97-AF65-F5344CB8AC3E}">
        <p14:creationId xmlns:p14="http://schemas.microsoft.com/office/powerpoint/2010/main" val="200432081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05F5F482-40D8-7E48-801A-A0ED464F1DF3}"/>
              </a:ext>
            </a:extLst>
          </p:cNvPr>
          <p:cNvSpPr>
            <a:spLocks noGrp="1" noChangeArrowheads="1"/>
          </p:cNvSpPr>
          <p:nvPr>
            <p:ph type="ctrTitle"/>
          </p:nvPr>
        </p:nvSpPr>
        <p:spPr>
          <a:xfrm>
            <a:off x="685800" y="2130425"/>
            <a:ext cx="7772400" cy="1470025"/>
          </a:xfrm>
        </p:spPr>
        <p:txBody>
          <a:bodyPr/>
          <a:lstStyle>
            <a:lvl1pPr>
              <a:defRPr>
                <a:latin typeface="Tahoma" panose="020B0604030504040204" pitchFamily="34" charset="0"/>
              </a:defRPr>
            </a:lvl1pPr>
          </a:lstStyle>
          <a:p>
            <a:pPr lvl="0"/>
            <a:r>
              <a:rPr lang="en-US" altLang="en-US" noProof="0"/>
              <a:t>Click to edit Master title style</a:t>
            </a:r>
          </a:p>
        </p:txBody>
      </p:sp>
      <p:sp>
        <p:nvSpPr>
          <p:cNvPr id="5123" name="Rectangle 1027">
            <a:extLst>
              <a:ext uri="{FF2B5EF4-FFF2-40B4-BE49-F238E27FC236}">
                <a16:creationId xmlns:a16="http://schemas.microsoft.com/office/drawing/2014/main" id="{CA9B5C11-DC57-E34F-8FC6-B2A5C406B672}"/>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 name="Rectangle 1028">
            <a:extLst>
              <a:ext uri="{FF2B5EF4-FFF2-40B4-BE49-F238E27FC236}">
                <a16:creationId xmlns:a16="http://schemas.microsoft.com/office/drawing/2014/main" id="{DCB7625D-51D9-6942-8F58-0AA0CB7795FA}"/>
              </a:ext>
            </a:extLst>
          </p:cNvPr>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dirty="0"/>
          </a:p>
        </p:txBody>
      </p:sp>
      <p:sp>
        <p:nvSpPr>
          <p:cNvPr id="5" name="Rectangle 1029">
            <a:extLst>
              <a:ext uri="{FF2B5EF4-FFF2-40B4-BE49-F238E27FC236}">
                <a16:creationId xmlns:a16="http://schemas.microsoft.com/office/drawing/2014/main" id="{E9F8AF1A-7339-3043-A965-B19420337BB2}"/>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dirty="0"/>
          </a:p>
        </p:txBody>
      </p:sp>
      <p:sp>
        <p:nvSpPr>
          <p:cNvPr id="6" name="Rectangle 1030">
            <a:extLst>
              <a:ext uri="{FF2B5EF4-FFF2-40B4-BE49-F238E27FC236}">
                <a16:creationId xmlns:a16="http://schemas.microsoft.com/office/drawing/2014/main" id="{F2A2201F-CF74-434B-BF23-2A9D77DC8EF0}"/>
              </a:ext>
            </a:extLst>
          </p:cNvPr>
          <p:cNvSpPr>
            <a:spLocks noGrp="1" noChangeArrowheads="1"/>
          </p:cNvSpPr>
          <p:nvPr>
            <p:ph type="sldNum" sz="quarter" idx="12"/>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AF8DF7F-F702-4438-B964-FF198C221611}" type="slidenum">
              <a:rPr lang="en-US" altLang="en-US"/>
              <a:pPr>
                <a:defRPr/>
              </a:pPr>
              <a:t>‹#›</a:t>
            </a:fld>
            <a:endParaRPr lang="en-US" altLang="en-US" dirty="0"/>
          </a:p>
        </p:txBody>
      </p:sp>
    </p:spTree>
    <p:extLst>
      <p:ext uri="{BB962C8B-B14F-4D97-AF65-F5344CB8AC3E}">
        <p14:creationId xmlns:p14="http://schemas.microsoft.com/office/powerpoint/2010/main" val="286395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86A0-6830-844F-A089-7ADF360A43A8}"/>
              </a:ext>
            </a:extLst>
          </p:cNvPr>
          <p:cNvSpPr>
            <a:spLocks noGrp="1"/>
          </p:cNvSpPr>
          <p:nvPr>
            <p:ph type="title"/>
          </p:nvPr>
        </p:nvSpPr>
        <p:spPr>
          <a:xfrm>
            <a:off x="630238" y="365125"/>
            <a:ext cx="7886700" cy="10064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FEE16119-0BAF-C249-9A2A-1E17EBB7265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81EF83-661D-424A-8B94-8DAE2D40EB6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184E4-67B0-CE43-BBE7-314A56C975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AA28A7-55C3-2846-A4AE-432B70B24C5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512812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C98D-EAB1-8C45-931E-A5312BE22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C7A31A-4E32-7D4E-B532-EE6C6B7326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48061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E05F-726F-734F-8343-F4067AE7FDC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EE0D57-7D57-B549-AECE-6015499C291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4296568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CD15E-D326-E54F-B5B2-94AE25A6D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F4C326-858E-5643-8DD1-57A4AA7B8DC3}"/>
              </a:ext>
            </a:extLst>
          </p:cNvPr>
          <p:cNvSpPr>
            <a:spLocks noGrp="1"/>
          </p:cNvSpPr>
          <p:nvPr>
            <p:ph sz="half" idx="1"/>
          </p:nvPr>
        </p:nvSpPr>
        <p:spPr>
          <a:xfrm>
            <a:off x="457200" y="1981200"/>
            <a:ext cx="40386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2756CC-A35C-FC4D-B759-E30C6926E4AA}"/>
              </a:ext>
            </a:extLst>
          </p:cNvPr>
          <p:cNvSpPr>
            <a:spLocks noGrp="1"/>
          </p:cNvSpPr>
          <p:nvPr>
            <p:ph sz="half" idx="2"/>
          </p:nvPr>
        </p:nvSpPr>
        <p:spPr>
          <a:xfrm>
            <a:off x="4648200" y="1981200"/>
            <a:ext cx="40386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822717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86A0-6830-844F-A089-7ADF360A43A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E16119-0BAF-C249-9A2A-1E17EBB7265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81EF83-661D-424A-8B94-8DAE2D40EB6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184E4-67B0-CE43-BBE7-314A56C975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AA28A7-55C3-2846-A4AE-432B70B24C5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37429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49F0-5D43-2843-A18B-EDE53F0A3BA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58878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62471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C238-9BE4-E249-B135-2A40FFF4D0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B682A6-4688-FE41-AC4B-1EE14E9D4C9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2C44BC-F524-0245-91B0-08E808300A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0407289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868D-CB26-3F40-B68E-28F1549F702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99C83B-3EE4-DC4D-BD0D-2BFCC766EF6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a:extLst>
              <a:ext uri="{FF2B5EF4-FFF2-40B4-BE49-F238E27FC236}">
                <a16:creationId xmlns:a16="http://schemas.microsoft.com/office/drawing/2014/main" id="{2CEB9DC1-EBA2-9748-9D4F-556D73134EF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535773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E4C7-B3D4-F249-9826-264F17EA80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346444-C689-684C-8BB8-F66ADBB3C1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038983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D781A-C797-1E49-847F-074E5712C54D}"/>
              </a:ext>
            </a:extLst>
          </p:cNvPr>
          <p:cNvSpPr>
            <a:spLocks noGrp="1"/>
          </p:cNvSpPr>
          <p:nvPr>
            <p:ph type="title" orient="vert"/>
          </p:nvPr>
        </p:nvSpPr>
        <p:spPr>
          <a:xfrm>
            <a:off x="6629400" y="274638"/>
            <a:ext cx="2057400" cy="63547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0A75CE-6CC3-2242-8638-DAC10F6B90F0}"/>
              </a:ext>
            </a:extLst>
          </p:cNvPr>
          <p:cNvSpPr>
            <a:spLocks noGrp="1"/>
          </p:cNvSpPr>
          <p:nvPr>
            <p:ph type="body" orient="vert" idx="1"/>
          </p:nvPr>
        </p:nvSpPr>
        <p:spPr>
          <a:xfrm>
            <a:off x="457200" y="274638"/>
            <a:ext cx="6019800" cy="63547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24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49F0-5D43-2843-A18B-EDE53F0A3BA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24276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CCA7-DDBC-424F-AB86-6D3EC6865A14}"/>
              </a:ext>
            </a:extLst>
          </p:cNvPr>
          <p:cNvSpPr>
            <a:spLocks noGrp="1"/>
          </p:cNvSpPr>
          <p:nvPr>
            <p:ph type="title"/>
          </p:nvPr>
        </p:nvSpPr>
        <p:spPr>
          <a:xfrm>
            <a:off x="457200" y="274638"/>
            <a:ext cx="8229600" cy="1401762"/>
          </a:xfrm>
        </p:spPr>
        <p:txBody>
          <a:bodyPr/>
          <a:lstStyle/>
          <a:p>
            <a:r>
              <a:rPr lang="en-US"/>
              <a:t>Click to edit Master title style</a:t>
            </a:r>
          </a:p>
        </p:txBody>
      </p:sp>
      <p:sp>
        <p:nvSpPr>
          <p:cNvPr id="3" name="Chart Placeholder 2">
            <a:extLst>
              <a:ext uri="{FF2B5EF4-FFF2-40B4-BE49-F238E27FC236}">
                <a16:creationId xmlns:a16="http://schemas.microsoft.com/office/drawing/2014/main" id="{8196A993-023D-3E4C-994F-235503F5C419}"/>
              </a:ext>
            </a:extLst>
          </p:cNvPr>
          <p:cNvSpPr>
            <a:spLocks noGrp="1"/>
          </p:cNvSpPr>
          <p:nvPr>
            <p:ph type="chart" idx="1"/>
          </p:nvPr>
        </p:nvSpPr>
        <p:spPr>
          <a:xfrm>
            <a:off x="457200" y="1981200"/>
            <a:ext cx="8229600" cy="4648200"/>
          </a:xfrm>
        </p:spPr>
        <p:txBody>
          <a:bodyPr/>
          <a:lstStyle/>
          <a:p>
            <a:pPr lvl="0"/>
            <a:endParaRPr lang="en-US" noProof="0" dirty="0"/>
          </a:p>
        </p:txBody>
      </p:sp>
    </p:spTree>
    <p:extLst>
      <p:ext uri="{BB962C8B-B14F-4D97-AF65-F5344CB8AC3E}">
        <p14:creationId xmlns:p14="http://schemas.microsoft.com/office/powerpoint/2010/main" val="284376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539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C238-9BE4-E249-B135-2A40FFF4D0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B682A6-4688-FE41-AC4B-1EE14E9D4C9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2C44BC-F524-0245-91B0-08E808300A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9711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868D-CB26-3F40-B68E-28F1549F702A}"/>
              </a:ext>
            </a:extLst>
          </p:cNvPr>
          <p:cNvSpPr>
            <a:spLocks noGrp="1"/>
          </p:cNvSpPr>
          <p:nvPr>
            <p:ph type="title"/>
          </p:nvPr>
        </p:nvSpPr>
        <p:spPr>
          <a:xfrm>
            <a:off x="630238" y="457200"/>
            <a:ext cx="7886700" cy="990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0599C83B-3EE4-DC4D-BD0D-2BFCC766EF67}"/>
              </a:ext>
            </a:extLst>
          </p:cNvPr>
          <p:cNvSpPr>
            <a:spLocks noGrp="1"/>
          </p:cNvSpPr>
          <p:nvPr>
            <p:ph type="pic" idx="1"/>
          </p:nvPr>
        </p:nvSpPr>
        <p:spPr>
          <a:xfrm>
            <a:off x="3887788" y="1828800"/>
            <a:ext cx="4629150" cy="4032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a:extLst>
              <a:ext uri="{FF2B5EF4-FFF2-40B4-BE49-F238E27FC236}">
                <a16:creationId xmlns:a16="http://schemas.microsoft.com/office/drawing/2014/main" id="{2CEB9DC1-EBA2-9748-9D4F-556D73134EF4}"/>
              </a:ext>
            </a:extLst>
          </p:cNvPr>
          <p:cNvSpPr>
            <a:spLocks noGrp="1"/>
          </p:cNvSpPr>
          <p:nvPr>
            <p:ph type="body" sz="half" idx="2"/>
          </p:nvPr>
        </p:nvSpPr>
        <p:spPr>
          <a:xfrm>
            <a:off x="630238" y="1828800"/>
            <a:ext cx="2949575" cy="4040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354966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3964"/>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0E1000C-9B00-0945-99F2-738F4DC76D14}"/>
              </a:ext>
            </a:extLst>
          </p:cNvPr>
          <p:cNvSpPr>
            <a:spLocks noGrp="1" noChangeArrowheads="1"/>
          </p:cNvSpPr>
          <p:nvPr>
            <p:ph type="title"/>
          </p:nvPr>
        </p:nvSpPr>
        <p:spPr bwMode="auto">
          <a:xfrm>
            <a:off x="457200" y="274639"/>
            <a:ext cx="8229600"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524004"/>
            <a:ext cx="8229600" cy="5105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2"/>
            <a:endParaRPr lang="en-US" altLang="en-US" dirty="0"/>
          </a:p>
          <a:p>
            <a:pPr lvl="2"/>
            <a:endParaRPr lang="en-US" altLang="en-US" dirty="0"/>
          </a:p>
        </p:txBody>
      </p:sp>
      <p:sp>
        <p:nvSpPr>
          <p:cNvPr id="1028" name="Line 7"/>
          <p:cNvSpPr>
            <a:spLocks noChangeShapeType="1"/>
          </p:cNvSpPr>
          <p:nvPr userDrawn="1"/>
        </p:nvSpPr>
        <p:spPr bwMode="auto">
          <a:xfrm>
            <a:off x="457200" y="1371600"/>
            <a:ext cx="8229600" cy="0"/>
          </a:xfrm>
          <a:prstGeom prst="line">
            <a:avLst/>
          </a:prstGeom>
          <a:noFill/>
          <a:ln w="76200" cmpd="tri">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sz="4400" b="1"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SzPct val="125000"/>
        <a:buChar char="•"/>
        <a:defRPr sz="3600" kern="1200">
          <a:solidFill>
            <a:schemeClr val="bg1"/>
          </a:solidFill>
          <a:latin typeface="+mn-lt"/>
          <a:ea typeface="+mn-ea"/>
          <a:cs typeface="+mn-cs"/>
        </a:defRPr>
      </a:lvl1pPr>
      <a:lvl2pPr marL="742950" indent="-285750" algn="l" rtl="0" eaLnBrk="0" fontAlgn="base" hangingPunct="0">
        <a:spcBef>
          <a:spcPct val="20000"/>
        </a:spcBef>
        <a:spcAft>
          <a:spcPct val="0"/>
        </a:spcAft>
        <a:buSzPct val="125000"/>
        <a:buChar char="–"/>
        <a:defRPr sz="3600" kern="1200">
          <a:solidFill>
            <a:schemeClr val="bg1"/>
          </a:solidFill>
          <a:latin typeface="+mn-lt"/>
          <a:ea typeface="+mn-ea"/>
          <a:cs typeface="+mn-cs"/>
        </a:defRPr>
      </a:lvl2pPr>
      <a:lvl3pPr marL="1143000" indent="-228600" algn="l" rtl="0" eaLnBrk="0" fontAlgn="base" hangingPunct="0">
        <a:spcBef>
          <a:spcPct val="20000"/>
        </a:spcBef>
        <a:spcAft>
          <a:spcPct val="0"/>
        </a:spcAft>
        <a:buSzPct val="125000"/>
        <a:defRPr sz="3600" kern="1200">
          <a:solidFill>
            <a:schemeClr val="bg1"/>
          </a:solidFill>
          <a:latin typeface="+mn-lt"/>
          <a:ea typeface="+mn-ea"/>
          <a:cs typeface="+mn-cs"/>
        </a:defRPr>
      </a:lvl3pPr>
      <a:lvl4pPr marL="1600200" indent="-228600" algn="l" rtl="0" eaLnBrk="0" fontAlgn="base" hangingPunct="0">
        <a:spcBef>
          <a:spcPct val="20000"/>
        </a:spcBef>
        <a:spcAft>
          <a:spcPct val="0"/>
        </a:spcAft>
        <a:buChar char="–"/>
        <a:defRPr sz="2400" kern="1200">
          <a:solidFill>
            <a:schemeClr val="bg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964"/>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0E1000C-9B00-0945-99F2-738F4DC76D14}"/>
              </a:ext>
            </a:extLst>
          </p:cNvPr>
          <p:cNvSpPr>
            <a:spLocks noGrp="1" noChangeArrowheads="1"/>
          </p:cNvSpPr>
          <p:nvPr>
            <p:ph type="title"/>
          </p:nvPr>
        </p:nvSpPr>
        <p:spPr bwMode="auto">
          <a:xfrm>
            <a:off x="457200" y="274639"/>
            <a:ext cx="8229600"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457200" y="1524000"/>
            <a:ext cx="8229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2"/>
            <a:endParaRPr lang="en-US" altLang="en-US" dirty="0"/>
          </a:p>
          <a:p>
            <a:pPr lvl="2"/>
            <a:endParaRPr lang="en-US" altLang="en-US" dirty="0"/>
          </a:p>
        </p:txBody>
      </p:sp>
      <p:sp>
        <p:nvSpPr>
          <p:cNvPr id="1028" name="Line 7"/>
          <p:cNvSpPr>
            <a:spLocks noChangeShapeType="1"/>
          </p:cNvSpPr>
          <p:nvPr userDrawn="1"/>
        </p:nvSpPr>
        <p:spPr bwMode="auto">
          <a:xfrm>
            <a:off x="457200" y="1371600"/>
            <a:ext cx="8229600" cy="0"/>
          </a:xfrm>
          <a:prstGeom prst="line">
            <a:avLst/>
          </a:prstGeom>
          <a:noFill/>
          <a:ln w="76200" cmpd="tri">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dirty="0"/>
          </a:p>
        </p:txBody>
      </p:sp>
    </p:spTree>
    <p:extLst>
      <p:ext uri="{BB962C8B-B14F-4D97-AF65-F5344CB8AC3E}">
        <p14:creationId xmlns:p14="http://schemas.microsoft.com/office/powerpoint/2010/main" val="271118771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rtl="0" eaLnBrk="0" fontAlgn="base" hangingPunct="0">
        <a:spcBef>
          <a:spcPct val="0"/>
        </a:spcBef>
        <a:spcAft>
          <a:spcPct val="0"/>
        </a:spcAft>
        <a:defRPr sz="3300" b="1"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5pPr>
      <a:lvl6pPr marL="342900" algn="ctr" rtl="0" fontAlgn="base">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6pPr>
      <a:lvl7pPr marL="685800" algn="ctr" rtl="0" fontAlgn="base">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7pPr>
      <a:lvl8pPr marL="1028700" algn="ctr" rtl="0" fontAlgn="base">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8pPr>
      <a:lvl9pPr marL="1371600" algn="ctr" rtl="0" fontAlgn="base">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9pPr>
    </p:titleStyle>
    <p:bodyStyle>
      <a:lvl1pPr marL="257175" indent="-257175" algn="l" rtl="0" eaLnBrk="0" fontAlgn="base" hangingPunct="0">
        <a:spcBef>
          <a:spcPct val="20000"/>
        </a:spcBef>
        <a:spcAft>
          <a:spcPct val="0"/>
        </a:spcAft>
        <a:buSzPct val="125000"/>
        <a:buChar char="•"/>
        <a:defRPr sz="2700" kern="1200">
          <a:solidFill>
            <a:schemeClr val="bg1"/>
          </a:solidFill>
          <a:latin typeface="+mn-lt"/>
          <a:ea typeface="+mn-ea"/>
          <a:cs typeface="+mn-cs"/>
        </a:defRPr>
      </a:lvl1pPr>
      <a:lvl2pPr marL="557213" indent="-214313" algn="l" rtl="0" eaLnBrk="0" fontAlgn="base" hangingPunct="0">
        <a:spcBef>
          <a:spcPct val="20000"/>
        </a:spcBef>
        <a:spcAft>
          <a:spcPct val="0"/>
        </a:spcAft>
        <a:buSzPct val="125000"/>
        <a:buChar char="–"/>
        <a:defRPr sz="2700" kern="1200">
          <a:solidFill>
            <a:schemeClr val="bg1"/>
          </a:solidFill>
          <a:latin typeface="+mn-lt"/>
          <a:ea typeface="+mn-ea"/>
          <a:cs typeface="+mn-cs"/>
        </a:defRPr>
      </a:lvl2pPr>
      <a:lvl3pPr marL="857250" indent="-171450" algn="l" rtl="0" eaLnBrk="0" fontAlgn="base" hangingPunct="0">
        <a:spcBef>
          <a:spcPct val="20000"/>
        </a:spcBef>
        <a:spcAft>
          <a:spcPct val="0"/>
        </a:spcAft>
        <a:buSzPct val="125000"/>
        <a:defRPr sz="2700" kern="1200">
          <a:solidFill>
            <a:schemeClr val="bg1"/>
          </a:solidFill>
          <a:latin typeface="+mn-lt"/>
          <a:ea typeface="+mn-ea"/>
          <a:cs typeface="+mn-cs"/>
        </a:defRPr>
      </a:lvl3pPr>
      <a:lvl4pPr marL="1200150" indent="-171450" algn="l" rtl="0" eaLnBrk="0" fontAlgn="base" hangingPunct="0">
        <a:spcBef>
          <a:spcPct val="20000"/>
        </a:spcBef>
        <a:spcAft>
          <a:spcPct val="0"/>
        </a:spcAft>
        <a:buChar char="–"/>
        <a:defRPr sz="1800" kern="1200">
          <a:solidFill>
            <a:schemeClr val="bg1"/>
          </a:solidFill>
          <a:latin typeface="+mn-lt"/>
          <a:ea typeface="+mn-ea"/>
          <a:cs typeface="+mn-cs"/>
        </a:defRPr>
      </a:lvl4pPr>
      <a:lvl5pPr marL="1543050" indent="-171450" algn="l" rtl="0" eaLnBrk="0" fontAlgn="base" hangingPunct="0">
        <a:spcBef>
          <a:spcPct val="20000"/>
        </a:spcBef>
        <a:spcAft>
          <a:spcPct val="0"/>
        </a:spcAft>
        <a:buChar char="»"/>
        <a:defRPr sz="15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3964"/>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0E1000C-9B00-0945-99F2-738F4DC76D14}"/>
              </a:ext>
            </a:extLst>
          </p:cNvPr>
          <p:cNvSpPr>
            <a:spLocks noGrp="1" noChangeArrowheads="1"/>
          </p:cNvSpPr>
          <p:nvPr>
            <p:ph type="title"/>
          </p:nvPr>
        </p:nvSpPr>
        <p:spPr bwMode="auto">
          <a:xfrm>
            <a:off x="457200" y="274638"/>
            <a:ext cx="8229600" cy="1173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43D9363-60F4-4E78-9201-C820699CD805}"/>
              </a:ext>
            </a:extLst>
          </p:cNvPr>
          <p:cNvSpPr>
            <a:spLocks noGrp="1" noChangeArrowheads="1"/>
          </p:cNvSpPr>
          <p:nvPr>
            <p:ph type="body" idx="1"/>
          </p:nvPr>
        </p:nvSpPr>
        <p:spPr bwMode="auto">
          <a:xfrm>
            <a:off x="457200" y="1600207"/>
            <a:ext cx="8229600" cy="5029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2"/>
            <a:endParaRPr lang="en-US" altLang="en-US"/>
          </a:p>
          <a:p>
            <a:pPr lvl="2"/>
            <a:endParaRPr lang="en-US" altLang="en-US"/>
          </a:p>
        </p:txBody>
      </p:sp>
      <p:sp>
        <p:nvSpPr>
          <p:cNvPr id="1028" name="Line 7">
            <a:extLst>
              <a:ext uri="{FF2B5EF4-FFF2-40B4-BE49-F238E27FC236}">
                <a16:creationId xmlns:a16="http://schemas.microsoft.com/office/drawing/2014/main" id="{FF0D1E04-E540-408A-B047-53E31A8418E8}"/>
              </a:ext>
            </a:extLst>
          </p:cNvPr>
          <p:cNvSpPr>
            <a:spLocks noChangeShapeType="1"/>
          </p:cNvSpPr>
          <p:nvPr userDrawn="1"/>
        </p:nvSpPr>
        <p:spPr bwMode="auto">
          <a:xfrm>
            <a:off x="457200" y="1524000"/>
            <a:ext cx="8229600" cy="0"/>
          </a:xfrm>
          <a:prstGeom prst="line">
            <a:avLst/>
          </a:prstGeom>
          <a:noFill/>
          <a:ln w="76200" cmpd="tri">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6839458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rtl="0" eaLnBrk="1" fontAlgn="base" hangingPunct="1">
        <a:spcBef>
          <a:spcPct val="0"/>
        </a:spcBef>
        <a:spcAft>
          <a:spcPct val="0"/>
        </a:spcAft>
        <a:defRPr sz="4400" b="1" kern="1200">
          <a:solidFill>
            <a:schemeClr val="bg1"/>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2pPr>
      <a:lvl3pPr algn="ctr" rtl="0" eaLnBrk="1" fontAlgn="base" hangingPunct="1">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3pPr>
      <a:lvl4pPr algn="ctr" rtl="0" eaLnBrk="1" fontAlgn="base" hangingPunct="1">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4pPr>
      <a:lvl5pPr algn="ctr" rtl="0" eaLnBrk="1" fontAlgn="base" hangingPunct="1">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5pPr>
      <a:lvl6pPr marL="457200" algn="ctr" rtl="0" eaLnBrk="1" fontAlgn="base" hangingPunct="1">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6pPr>
      <a:lvl7pPr marL="914400" algn="ctr" rtl="0" eaLnBrk="1" fontAlgn="base" hangingPunct="1">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7pPr>
      <a:lvl8pPr marL="1371600" algn="ctr" rtl="0" eaLnBrk="1" fontAlgn="base" hangingPunct="1">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8pPr>
      <a:lvl9pPr marL="1828800" algn="ctr" rtl="0" eaLnBrk="1" fontAlgn="base" hangingPunct="1">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9pPr>
    </p:titleStyle>
    <p:bodyStyle>
      <a:lvl1pPr marL="342900" indent="-342900" algn="l" rtl="0" eaLnBrk="1" fontAlgn="base" hangingPunct="1">
        <a:spcBef>
          <a:spcPct val="20000"/>
        </a:spcBef>
        <a:spcAft>
          <a:spcPct val="0"/>
        </a:spcAft>
        <a:buSzPct val="125000"/>
        <a:buChar char="•"/>
        <a:defRPr sz="3600" kern="1200">
          <a:solidFill>
            <a:schemeClr val="bg1"/>
          </a:solidFill>
          <a:latin typeface="+mn-lt"/>
          <a:ea typeface="+mn-ea"/>
          <a:cs typeface="+mn-cs"/>
        </a:defRPr>
      </a:lvl1pPr>
      <a:lvl2pPr marL="742950" indent="-285750" algn="l" rtl="0" eaLnBrk="1" fontAlgn="base" hangingPunct="1">
        <a:spcBef>
          <a:spcPct val="20000"/>
        </a:spcBef>
        <a:spcAft>
          <a:spcPct val="0"/>
        </a:spcAft>
        <a:buSzPct val="125000"/>
        <a:buChar char="–"/>
        <a:defRPr sz="3600" kern="1200">
          <a:solidFill>
            <a:schemeClr val="bg1"/>
          </a:solidFill>
          <a:latin typeface="+mn-lt"/>
          <a:ea typeface="+mn-ea"/>
          <a:cs typeface="+mn-cs"/>
        </a:defRPr>
      </a:lvl2pPr>
      <a:lvl3pPr marL="1143000" indent="-228600" algn="l" rtl="0" eaLnBrk="1" fontAlgn="base" hangingPunct="1">
        <a:spcBef>
          <a:spcPct val="20000"/>
        </a:spcBef>
        <a:spcAft>
          <a:spcPct val="0"/>
        </a:spcAft>
        <a:buSzPct val="125000"/>
        <a:defRPr sz="36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4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3964"/>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0E1000C-9B00-0945-99F2-738F4DC76D14}"/>
              </a:ext>
            </a:extLst>
          </p:cNvPr>
          <p:cNvSpPr>
            <a:spLocks noGrp="1" noChangeArrowheads="1"/>
          </p:cNvSpPr>
          <p:nvPr>
            <p:ph type="title"/>
          </p:nvPr>
        </p:nvSpPr>
        <p:spPr bwMode="auto">
          <a:xfrm>
            <a:off x="457200" y="274638"/>
            <a:ext cx="8229600" cy="1020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76406"/>
            <a:ext cx="8229600" cy="4952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2"/>
            <a:endParaRPr lang="en-US" altLang="en-US"/>
          </a:p>
          <a:p>
            <a:pPr lvl="2"/>
            <a:endParaRPr lang="en-US" altLang="en-US"/>
          </a:p>
        </p:txBody>
      </p:sp>
      <p:sp>
        <p:nvSpPr>
          <p:cNvPr id="1028" name="Line 7"/>
          <p:cNvSpPr>
            <a:spLocks noChangeShapeType="1"/>
          </p:cNvSpPr>
          <p:nvPr userDrawn="1"/>
        </p:nvSpPr>
        <p:spPr bwMode="auto">
          <a:xfrm>
            <a:off x="457200" y="1524000"/>
            <a:ext cx="8229600" cy="0"/>
          </a:xfrm>
          <a:prstGeom prst="line">
            <a:avLst/>
          </a:prstGeom>
          <a:noFill/>
          <a:ln w="76200" cmpd="tri">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dirty="0"/>
          </a:p>
        </p:txBody>
      </p:sp>
    </p:spTree>
    <p:extLst>
      <p:ext uri="{BB962C8B-B14F-4D97-AF65-F5344CB8AC3E}">
        <p14:creationId xmlns:p14="http://schemas.microsoft.com/office/powerpoint/2010/main" val="340887264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rtl="0" eaLnBrk="0" fontAlgn="base" hangingPunct="0">
        <a:spcBef>
          <a:spcPct val="0"/>
        </a:spcBef>
        <a:spcAft>
          <a:spcPct val="0"/>
        </a:spcAft>
        <a:defRPr sz="3300" b="1"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5pPr>
      <a:lvl6pPr marL="342900" algn="ctr" rtl="0" fontAlgn="base">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6pPr>
      <a:lvl7pPr marL="685800" algn="ctr" rtl="0" fontAlgn="base">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7pPr>
      <a:lvl8pPr marL="1028700" algn="ctr" rtl="0" fontAlgn="base">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8pPr>
      <a:lvl9pPr marL="1371600" algn="ctr" rtl="0" fontAlgn="base">
        <a:spcBef>
          <a:spcPct val="0"/>
        </a:spcBef>
        <a:spcAft>
          <a:spcPct val="0"/>
        </a:spcAft>
        <a:defRPr sz="3300" b="1">
          <a:solidFill>
            <a:schemeClr val="bg1"/>
          </a:solidFill>
          <a:effectLst>
            <a:outerShdw blurRad="38100" dist="38100" dir="2700000" algn="tl">
              <a:srgbClr val="000000"/>
            </a:outerShdw>
          </a:effectLst>
          <a:latin typeface="Arial" panose="020B0604020202020204" pitchFamily="34" charset="0"/>
        </a:defRPr>
      </a:lvl9pPr>
    </p:titleStyle>
    <p:bodyStyle>
      <a:lvl1pPr marL="257175" indent="-257175" algn="l" rtl="0" eaLnBrk="0" fontAlgn="base" hangingPunct="0">
        <a:spcBef>
          <a:spcPct val="20000"/>
        </a:spcBef>
        <a:spcAft>
          <a:spcPct val="0"/>
        </a:spcAft>
        <a:buSzPct val="125000"/>
        <a:buChar char="•"/>
        <a:defRPr sz="2700" kern="1200">
          <a:solidFill>
            <a:schemeClr val="bg1"/>
          </a:solidFill>
          <a:latin typeface="+mn-lt"/>
          <a:ea typeface="+mn-ea"/>
          <a:cs typeface="+mn-cs"/>
        </a:defRPr>
      </a:lvl1pPr>
      <a:lvl2pPr marL="557213" indent="-214313" algn="l" rtl="0" eaLnBrk="0" fontAlgn="base" hangingPunct="0">
        <a:spcBef>
          <a:spcPct val="20000"/>
        </a:spcBef>
        <a:spcAft>
          <a:spcPct val="0"/>
        </a:spcAft>
        <a:buSzPct val="125000"/>
        <a:buChar char="–"/>
        <a:defRPr sz="2700" kern="1200">
          <a:solidFill>
            <a:schemeClr val="bg1"/>
          </a:solidFill>
          <a:latin typeface="+mn-lt"/>
          <a:ea typeface="+mn-ea"/>
          <a:cs typeface="+mn-cs"/>
        </a:defRPr>
      </a:lvl2pPr>
      <a:lvl3pPr marL="857250" indent="-171450" algn="l" rtl="0" eaLnBrk="0" fontAlgn="base" hangingPunct="0">
        <a:spcBef>
          <a:spcPct val="20000"/>
        </a:spcBef>
        <a:spcAft>
          <a:spcPct val="0"/>
        </a:spcAft>
        <a:buSzPct val="125000"/>
        <a:defRPr sz="2700" kern="1200">
          <a:solidFill>
            <a:schemeClr val="bg1"/>
          </a:solidFill>
          <a:latin typeface="+mn-lt"/>
          <a:ea typeface="+mn-ea"/>
          <a:cs typeface="+mn-cs"/>
        </a:defRPr>
      </a:lvl3pPr>
      <a:lvl4pPr marL="1200150" indent="-171450" algn="l" rtl="0" eaLnBrk="0" fontAlgn="base" hangingPunct="0">
        <a:spcBef>
          <a:spcPct val="20000"/>
        </a:spcBef>
        <a:spcAft>
          <a:spcPct val="0"/>
        </a:spcAft>
        <a:buChar char="–"/>
        <a:defRPr sz="1800" kern="1200">
          <a:solidFill>
            <a:schemeClr val="bg1"/>
          </a:solidFill>
          <a:latin typeface="+mn-lt"/>
          <a:ea typeface="+mn-ea"/>
          <a:cs typeface="+mn-cs"/>
        </a:defRPr>
      </a:lvl4pPr>
      <a:lvl5pPr marL="1543050" indent="-171450" algn="l" rtl="0" eaLnBrk="0" fontAlgn="base" hangingPunct="0">
        <a:spcBef>
          <a:spcPct val="20000"/>
        </a:spcBef>
        <a:spcAft>
          <a:spcPct val="0"/>
        </a:spcAft>
        <a:buChar char="»"/>
        <a:defRPr sz="15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3964"/>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0E1000C-9B00-0945-99F2-738F4DC76D14}"/>
              </a:ext>
            </a:extLst>
          </p:cNvPr>
          <p:cNvSpPr>
            <a:spLocks noGrp="1" noChangeArrowheads="1"/>
          </p:cNvSpPr>
          <p:nvPr>
            <p:ph type="title"/>
          </p:nvPr>
        </p:nvSpPr>
        <p:spPr bwMode="auto">
          <a:xfrm>
            <a:off x="457200" y="274638"/>
            <a:ext cx="8229600" cy="102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3"/>
            <a:ext cx="8229600" cy="502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2"/>
            <a:endParaRPr lang="en-US" altLang="en-US"/>
          </a:p>
          <a:p>
            <a:pPr lvl="2"/>
            <a:endParaRPr lang="en-US" altLang="en-US"/>
          </a:p>
        </p:txBody>
      </p:sp>
      <p:sp>
        <p:nvSpPr>
          <p:cNvPr id="1028" name="Line 7"/>
          <p:cNvSpPr>
            <a:spLocks noChangeShapeType="1"/>
          </p:cNvSpPr>
          <p:nvPr userDrawn="1"/>
        </p:nvSpPr>
        <p:spPr bwMode="auto">
          <a:xfrm>
            <a:off x="457200" y="1447800"/>
            <a:ext cx="8229600" cy="0"/>
          </a:xfrm>
          <a:prstGeom prst="line">
            <a:avLst/>
          </a:prstGeom>
          <a:noFill/>
          <a:ln w="76200" cmpd="tri">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251667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ctr" rtl="0" eaLnBrk="0" fontAlgn="base" hangingPunct="0">
        <a:spcBef>
          <a:spcPct val="0"/>
        </a:spcBef>
        <a:spcAft>
          <a:spcPct val="0"/>
        </a:spcAft>
        <a:defRPr sz="4400" b="1"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b="1">
          <a:solidFill>
            <a:schemeClr val="bg1"/>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SzPct val="125000"/>
        <a:buChar char="•"/>
        <a:defRPr sz="3600" kern="1200">
          <a:solidFill>
            <a:schemeClr val="bg1"/>
          </a:solidFill>
          <a:latin typeface="+mn-lt"/>
          <a:ea typeface="+mn-ea"/>
          <a:cs typeface="+mn-cs"/>
        </a:defRPr>
      </a:lvl1pPr>
      <a:lvl2pPr marL="742950" indent="-285750" algn="l" rtl="0" eaLnBrk="0" fontAlgn="base" hangingPunct="0">
        <a:spcBef>
          <a:spcPct val="20000"/>
        </a:spcBef>
        <a:spcAft>
          <a:spcPct val="0"/>
        </a:spcAft>
        <a:buSzPct val="125000"/>
        <a:buChar char="–"/>
        <a:defRPr sz="3600" kern="1200">
          <a:solidFill>
            <a:schemeClr val="bg1"/>
          </a:solidFill>
          <a:latin typeface="+mn-lt"/>
          <a:ea typeface="+mn-ea"/>
          <a:cs typeface="+mn-cs"/>
        </a:defRPr>
      </a:lvl2pPr>
      <a:lvl3pPr marL="1143000" indent="-228600" algn="l" rtl="0" eaLnBrk="0" fontAlgn="base" hangingPunct="0">
        <a:spcBef>
          <a:spcPct val="20000"/>
        </a:spcBef>
        <a:spcAft>
          <a:spcPct val="0"/>
        </a:spcAft>
        <a:buSzPct val="125000"/>
        <a:defRPr sz="3600" kern="1200">
          <a:solidFill>
            <a:schemeClr val="bg1"/>
          </a:solidFill>
          <a:latin typeface="+mn-lt"/>
          <a:ea typeface="+mn-ea"/>
          <a:cs typeface="+mn-cs"/>
        </a:defRPr>
      </a:lvl3pPr>
      <a:lvl4pPr marL="1600200" indent="-228600" algn="l" rtl="0" eaLnBrk="0" fontAlgn="base" hangingPunct="0">
        <a:spcBef>
          <a:spcPct val="20000"/>
        </a:spcBef>
        <a:spcAft>
          <a:spcPct val="0"/>
        </a:spcAft>
        <a:buChar char="–"/>
        <a:defRPr sz="2400" kern="1200">
          <a:solidFill>
            <a:schemeClr val="bg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Placeholder 2">
            <a:extLst>
              <a:ext uri="{FF2B5EF4-FFF2-40B4-BE49-F238E27FC236}">
                <a16:creationId xmlns:a16="http://schemas.microsoft.com/office/drawing/2014/main" id="{7011C891-DC91-E846-85DC-871ADAF21E00}"/>
              </a:ext>
            </a:extLst>
          </p:cNvPr>
          <p:cNvSpPr>
            <a:spLocks noGrp="1" noChangeArrowheads="1"/>
          </p:cNvSpPr>
          <p:nvPr>
            <p:ph type="body" idx="1"/>
          </p:nvPr>
        </p:nvSpPr>
        <p:spPr>
          <a:xfrm>
            <a:off x="628650" y="4038600"/>
            <a:ext cx="7886700" cy="1500187"/>
          </a:xfrm>
        </p:spPr>
        <p:txBody>
          <a:bodyPr/>
          <a:lstStyle/>
          <a:p>
            <a:pPr algn="ctr"/>
            <a:r>
              <a:rPr lang="en-US" altLang="en-US" sz="4400" b="1" dirty="0">
                <a:solidFill>
                  <a:srgbClr val="FFC000"/>
                </a:solidFill>
              </a:rPr>
              <a:t>Project Narrative</a:t>
            </a:r>
          </a:p>
          <a:p>
            <a:pPr algn="ctr"/>
            <a:r>
              <a:rPr lang="en-US" altLang="en-US" sz="4400" b="1" dirty="0">
                <a:solidFill>
                  <a:srgbClr val="FFC000"/>
                </a:solidFill>
              </a:rPr>
              <a:t>Introduction</a:t>
            </a:r>
          </a:p>
        </p:txBody>
      </p:sp>
      <p:sp>
        <p:nvSpPr>
          <p:cNvPr id="2" name="Title 1">
            <a:extLst>
              <a:ext uri="{FF2B5EF4-FFF2-40B4-BE49-F238E27FC236}">
                <a16:creationId xmlns:a16="http://schemas.microsoft.com/office/drawing/2014/main" id="{93D8FE65-4B4E-9B41-A18A-B7B466C2A877}"/>
              </a:ext>
            </a:extLst>
          </p:cNvPr>
          <p:cNvSpPr>
            <a:spLocks noGrp="1"/>
          </p:cNvSpPr>
          <p:nvPr>
            <p:ph type="title"/>
          </p:nvPr>
        </p:nvSpPr>
        <p:spPr>
          <a:xfrm>
            <a:off x="228600" y="152401"/>
            <a:ext cx="8686800" cy="3048000"/>
          </a:xfrm>
        </p:spPr>
        <p:txBody>
          <a:bodyPr/>
          <a:lstStyle/>
          <a:p>
            <a:pPr>
              <a:defRPr/>
            </a:pPr>
            <a:r>
              <a:rPr lang="en-US" sz="4400" dirty="0"/>
              <a:t>How to Prepare A Grant Proposal for the California State Council on Developmental Disabilities</a:t>
            </a:r>
          </a:p>
        </p:txBody>
      </p:sp>
    </p:spTree>
    <p:extLst>
      <p:ext uri="{BB962C8B-B14F-4D97-AF65-F5344CB8AC3E}">
        <p14:creationId xmlns:p14="http://schemas.microsoft.com/office/powerpoint/2010/main" val="405889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A802C-1DD4-7047-B4BD-85D4CADDCB5F}"/>
              </a:ext>
            </a:extLst>
          </p:cNvPr>
          <p:cNvSpPr>
            <a:spLocks noGrp="1"/>
          </p:cNvSpPr>
          <p:nvPr>
            <p:ph idx="1"/>
          </p:nvPr>
        </p:nvSpPr>
        <p:spPr/>
        <p:txBody>
          <a:bodyPr/>
          <a:lstStyle/>
          <a:p>
            <a:pPr>
              <a:spcBef>
                <a:spcPts val="1800"/>
              </a:spcBef>
              <a:spcAft>
                <a:spcPts val="1800"/>
              </a:spcAft>
            </a:pPr>
            <a:r>
              <a:rPr lang="en-US" sz="4000" dirty="0"/>
              <a:t>Read the RFP guidelines</a:t>
            </a:r>
          </a:p>
          <a:p>
            <a:pPr>
              <a:spcBef>
                <a:spcPts val="1800"/>
              </a:spcBef>
              <a:spcAft>
                <a:spcPts val="1800"/>
              </a:spcAft>
            </a:pPr>
            <a:r>
              <a:rPr lang="en-US" sz="4000" dirty="0"/>
              <a:t>Read the 5 content areas of the Project Narrative form</a:t>
            </a:r>
          </a:p>
          <a:p>
            <a:pPr>
              <a:spcBef>
                <a:spcPts val="1800"/>
              </a:spcBef>
              <a:spcAft>
                <a:spcPts val="1800"/>
              </a:spcAft>
            </a:pPr>
            <a:r>
              <a:rPr lang="en-US" sz="4000" dirty="0"/>
              <a:t>Review the project description outlined in the RFP</a:t>
            </a:r>
          </a:p>
        </p:txBody>
      </p:sp>
      <p:sp>
        <p:nvSpPr>
          <p:cNvPr id="2" name="Title 1">
            <a:extLst>
              <a:ext uri="{FF2B5EF4-FFF2-40B4-BE49-F238E27FC236}">
                <a16:creationId xmlns:a16="http://schemas.microsoft.com/office/drawing/2014/main" id="{1EB1D48F-BC6D-4E46-8EB2-0A755F7B56E3}"/>
              </a:ext>
            </a:extLst>
          </p:cNvPr>
          <p:cNvSpPr>
            <a:spLocks noGrp="1"/>
          </p:cNvSpPr>
          <p:nvPr>
            <p:ph type="title"/>
          </p:nvPr>
        </p:nvSpPr>
        <p:spPr>
          <a:xfrm>
            <a:off x="0" y="0"/>
            <a:ext cx="9144000" cy="1295400"/>
          </a:xfrm>
        </p:spPr>
        <p:txBody>
          <a:bodyPr/>
          <a:lstStyle/>
          <a:p>
            <a:br>
              <a:rPr lang="en-US" dirty="0">
                <a:effectLst/>
              </a:rPr>
            </a:br>
            <a:r>
              <a:rPr lang="en-US" dirty="0">
                <a:effectLst/>
              </a:rPr>
              <a:t>Before writing the project narrative:</a:t>
            </a:r>
            <a:br>
              <a:rPr lang="en-US" sz="4800" dirty="0">
                <a:effectLst/>
              </a:rPr>
            </a:br>
            <a:endParaRPr lang="en-US" sz="4800" dirty="0"/>
          </a:p>
        </p:txBody>
      </p:sp>
    </p:spTree>
    <p:extLst>
      <p:ext uri="{BB962C8B-B14F-4D97-AF65-F5344CB8AC3E}">
        <p14:creationId xmlns:p14="http://schemas.microsoft.com/office/powerpoint/2010/main" val="110798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379159-1592-B840-9428-EB233C5D5BB1}"/>
              </a:ext>
            </a:extLst>
          </p:cNvPr>
          <p:cNvSpPr>
            <a:spLocks noGrp="1"/>
          </p:cNvSpPr>
          <p:nvPr>
            <p:ph idx="1"/>
          </p:nvPr>
        </p:nvSpPr>
        <p:spPr>
          <a:xfrm>
            <a:off x="152400" y="1981200"/>
            <a:ext cx="8839200" cy="4724400"/>
          </a:xfrm>
        </p:spPr>
        <p:txBody>
          <a:bodyPr/>
          <a:lstStyle/>
          <a:p>
            <a:pPr marL="0" indent="0">
              <a:spcBef>
                <a:spcPts val="1800"/>
              </a:spcBef>
              <a:spcAft>
                <a:spcPts val="1800"/>
              </a:spcAft>
              <a:buNone/>
            </a:pPr>
            <a:r>
              <a:rPr lang="en-US" sz="4000" dirty="0"/>
              <a:t>The application’s Project Narrative form requires a specific format:</a:t>
            </a:r>
          </a:p>
          <a:p>
            <a:pPr lvl="0">
              <a:spcBef>
                <a:spcPts val="1800"/>
              </a:spcBef>
              <a:spcAft>
                <a:spcPts val="1800"/>
              </a:spcAft>
            </a:pPr>
            <a:r>
              <a:rPr lang="en-US" sz="4000" dirty="0"/>
              <a:t>Arial 14-font black</a:t>
            </a:r>
          </a:p>
          <a:p>
            <a:pPr lvl="0">
              <a:spcBef>
                <a:spcPts val="1800"/>
              </a:spcBef>
              <a:spcAft>
                <a:spcPts val="1800"/>
              </a:spcAft>
            </a:pPr>
            <a:r>
              <a:rPr lang="en-US" sz="4000" dirty="0"/>
              <a:t>1-inch margins</a:t>
            </a:r>
          </a:p>
          <a:p>
            <a:pPr lvl="0">
              <a:spcBef>
                <a:spcPts val="1800"/>
              </a:spcBef>
              <a:spcAft>
                <a:spcPts val="1800"/>
              </a:spcAft>
            </a:pPr>
            <a:r>
              <a:rPr lang="en-US" sz="4000" dirty="0"/>
              <a:t>A maximum of ten (10) pages of text </a:t>
            </a:r>
          </a:p>
          <a:p>
            <a:pPr>
              <a:spcBef>
                <a:spcPts val="1800"/>
              </a:spcBef>
              <a:spcAft>
                <a:spcPts val="1800"/>
              </a:spcAft>
            </a:pPr>
            <a:endParaRPr lang="en-US" dirty="0"/>
          </a:p>
        </p:txBody>
      </p:sp>
      <p:sp>
        <p:nvSpPr>
          <p:cNvPr id="2" name="Title 1">
            <a:extLst>
              <a:ext uri="{FF2B5EF4-FFF2-40B4-BE49-F238E27FC236}">
                <a16:creationId xmlns:a16="http://schemas.microsoft.com/office/drawing/2014/main" id="{8CE374A3-D3F4-944B-80F3-5B7559D7575B}"/>
              </a:ext>
            </a:extLst>
          </p:cNvPr>
          <p:cNvSpPr>
            <a:spLocks noGrp="1"/>
          </p:cNvSpPr>
          <p:nvPr>
            <p:ph type="title"/>
          </p:nvPr>
        </p:nvSpPr>
        <p:spPr/>
        <p:txBody>
          <a:bodyPr/>
          <a:lstStyle/>
          <a:p>
            <a:r>
              <a:rPr lang="en-US" sz="6000" dirty="0"/>
              <a:t>Proposal Format</a:t>
            </a:r>
          </a:p>
        </p:txBody>
      </p:sp>
    </p:spTree>
    <p:extLst>
      <p:ext uri="{BB962C8B-B14F-4D97-AF65-F5344CB8AC3E}">
        <p14:creationId xmlns:p14="http://schemas.microsoft.com/office/powerpoint/2010/main" val="82786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DBB2A-6A48-534A-AC97-4ACEB539EF87}"/>
              </a:ext>
            </a:extLst>
          </p:cNvPr>
          <p:cNvSpPr>
            <a:spLocks noGrp="1"/>
          </p:cNvSpPr>
          <p:nvPr>
            <p:ph idx="1"/>
          </p:nvPr>
        </p:nvSpPr>
        <p:spPr>
          <a:xfrm>
            <a:off x="457200" y="2209800"/>
            <a:ext cx="8686800" cy="4648200"/>
          </a:xfrm>
        </p:spPr>
        <p:txBody>
          <a:bodyPr/>
          <a:lstStyle/>
          <a:p>
            <a:pPr marL="742950" lvl="0" indent="-742950">
              <a:spcBef>
                <a:spcPts val="1200"/>
              </a:spcBef>
              <a:spcAft>
                <a:spcPts val="1200"/>
              </a:spcAft>
              <a:buFont typeface="+mj-lt"/>
              <a:buAutoNum type="arabicPeriod"/>
            </a:pPr>
            <a:r>
              <a:rPr lang="en-US" dirty="0"/>
              <a:t>Abstract </a:t>
            </a:r>
          </a:p>
          <a:p>
            <a:pPr marL="742950" lvl="0" indent="-742950">
              <a:spcBef>
                <a:spcPts val="1200"/>
              </a:spcBef>
              <a:spcAft>
                <a:spcPts val="1200"/>
              </a:spcAft>
              <a:buFont typeface="+mj-lt"/>
              <a:buAutoNum type="arabicPeriod"/>
            </a:pPr>
            <a:r>
              <a:rPr lang="en-US" dirty="0"/>
              <a:t>Qualifications</a:t>
            </a:r>
          </a:p>
          <a:p>
            <a:pPr marL="742950" lvl="0" indent="-742950">
              <a:spcBef>
                <a:spcPts val="1200"/>
              </a:spcBef>
              <a:spcAft>
                <a:spcPts val="1200"/>
              </a:spcAft>
              <a:buFont typeface="+mj-lt"/>
              <a:buAutoNum type="arabicPeriod"/>
            </a:pPr>
            <a:r>
              <a:rPr lang="en-US" dirty="0"/>
              <a:t>Collaboration</a:t>
            </a:r>
          </a:p>
          <a:p>
            <a:pPr marL="742950" lvl="0" indent="-742950">
              <a:spcBef>
                <a:spcPts val="1200"/>
              </a:spcBef>
              <a:spcAft>
                <a:spcPts val="1200"/>
              </a:spcAft>
              <a:buFont typeface="+mj-lt"/>
              <a:buAutoNum type="arabicPeriod"/>
            </a:pPr>
            <a:r>
              <a:rPr lang="en-US" dirty="0"/>
              <a:t>Methodology</a:t>
            </a:r>
          </a:p>
          <a:p>
            <a:pPr marL="742950" lvl="0" indent="-742950">
              <a:spcBef>
                <a:spcPts val="1200"/>
              </a:spcBef>
              <a:spcAft>
                <a:spcPts val="1200"/>
              </a:spcAft>
              <a:buFont typeface="+mj-lt"/>
              <a:buAutoNum type="arabicPeriod"/>
            </a:pPr>
            <a:r>
              <a:rPr lang="en-US" dirty="0"/>
              <a:t>Outcome Measures and Evaluation</a:t>
            </a:r>
          </a:p>
          <a:p>
            <a:pPr>
              <a:spcBef>
                <a:spcPts val="1200"/>
              </a:spcBef>
              <a:spcAft>
                <a:spcPts val="1200"/>
              </a:spcAft>
            </a:pPr>
            <a:endParaRPr lang="en-US" dirty="0"/>
          </a:p>
        </p:txBody>
      </p:sp>
      <p:sp>
        <p:nvSpPr>
          <p:cNvPr id="2" name="Title 1">
            <a:extLst>
              <a:ext uri="{FF2B5EF4-FFF2-40B4-BE49-F238E27FC236}">
                <a16:creationId xmlns:a16="http://schemas.microsoft.com/office/drawing/2014/main" id="{4C7BCE4E-63D7-DE48-878B-6C1A43A13B21}"/>
              </a:ext>
            </a:extLst>
          </p:cNvPr>
          <p:cNvSpPr>
            <a:spLocks noGrp="1"/>
          </p:cNvSpPr>
          <p:nvPr>
            <p:ph type="title"/>
          </p:nvPr>
        </p:nvSpPr>
        <p:spPr>
          <a:xfrm>
            <a:off x="0" y="0"/>
            <a:ext cx="9144000" cy="1143000"/>
          </a:xfrm>
        </p:spPr>
        <p:txBody>
          <a:bodyPr/>
          <a:lstStyle/>
          <a:p>
            <a:r>
              <a:rPr lang="en-US" dirty="0">
                <a:effectLst/>
              </a:rPr>
              <a:t>The 5 Parts of the Project Narrative Form</a:t>
            </a:r>
            <a:endParaRPr lang="en-US" dirty="0"/>
          </a:p>
        </p:txBody>
      </p:sp>
    </p:spTree>
    <p:extLst>
      <p:ext uri="{BB962C8B-B14F-4D97-AF65-F5344CB8AC3E}">
        <p14:creationId xmlns:p14="http://schemas.microsoft.com/office/powerpoint/2010/main" val="244014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1C300C-2ECE-0849-AA25-E4BAAD70324D}"/>
              </a:ext>
            </a:extLst>
          </p:cNvPr>
          <p:cNvSpPr>
            <a:spLocks noGrp="1"/>
          </p:cNvSpPr>
          <p:nvPr>
            <p:ph idx="1"/>
          </p:nvPr>
        </p:nvSpPr>
        <p:spPr>
          <a:xfrm>
            <a:off x="0" y="1828800"/>
            <a:ext cx="9144000" cy="5029200"/>
          </a:xfrm>
        </p:spPr>
        <p:txBody>
          <a:bodyPr/>
          <a:lstStyle/>
          <a:p>
            <a:pPr marL="0" lvl="0" indent="0" algn="ctr">
              <a:spcBef>
                <a:spcPts val="1200"/>
              </a:spcBef>
              <a:spcAft>
                <a:spcPts val="1200"/>
              </a:spcAft>
              <a:buNone/>
            </a:pPr>
            <a:r>
              <a:rPr lang="en-US" sz="3400" b="1" dirty="0"/>
              <a:t>Provide a one-paragraph abstract:</a:t>
            </a:r>
          </a:p>
          <a:p>
            <a:pPr>
              <a:spcBef>
                <a:spcPts val="1200"/>
              </a:spcBef>
              <a:spcAft>
                <a:spcPts val="1200"/>
              </a:spcAft>
            </a:pPr>
            <a:r>
              <a:rPr lang="en-US" sz="3400" dirty="0"/>
              <a:t>Identify an issue, problem or need for this project</a:t>
            </a:r>
          </a:p>
          <a:p>
            <a:pPr>
              <a:spcBef>
                <a:spcPts val="1200"/>
              </a:spcBef>
              <a:spcAft>
                <a:spcPts val="1200"/>
              </a:spcAft>
            </a:pPr>
            <a:r>
              <a:rPr lang="en-US" sz="3400" dirty="0"/>
              <a:t>State the goal of the project, major activities and deliverables </a:t>
            </a:r>
          </a:p>
          <a:p>
            <a:pPr lvl="0">
              <a:spcBef>
                <a:spcPts val="1200"/>
              </a:spcBef>
              <a:spcAft>
                <a:spcPts val="1200"/>
              </a:spcAft>
            </a:pPr>
            <a:r>
              <a:rPr lang="en-US" sz="3400" dirty="0"/>
              <a:t>What are the desired benefits or impacts for people with I/DD, as a result of the project?</a:t>
            </a:r>
          </a:p>
          <a:p>
            <a:pPr>
              <a:spcBef>
                <a:spcPts val="1200"/>
              </a:spcBef>
              <a:spcAft>
                <a:spcPts val="1200"/>
              </a:spcAft>
            </a:pPr>
            <a:endParaRPr lang="en-US" dirty="0"/>
          </a:p>
        </p:txBody>
      </p:sp>
      <p:sp>
        <p:nvSpPr>
          <p:cNvPr id="2" name="Title 1">
            <a:extLst>
              <a:ext uri="{FF2B5EF4-FFF2-40B4-BE49-F238E27FC236}">
                <a16:creationId xmlns:a16="http://schemas.microsoft.com/office/drawing/2014/main" id="{AC6EC71C-C59E-7846-B175-8EE769CF4E1F}"/>
              </a:ext>
            </a:extLst>
          </p:cNvPr>
          <p:cNvSpPr>
            <a:spLocks noGrp="1"/>
          </p:cNvSpPr>
          <p:nvPr>
            <p:ph type="title"/>
          </p:nvPr>
        </p:nvSpPr>
        <p:spPr>
          <a:xfrm>
            <a:off x="457200" y="152400"/>
            <a:ext cx="8229600" cy="1401762"/>
          </a:xfrm>
        </p:spPr>
        <p:txBody>
          <a:bodyPr/>
          <a:lstStyle/>
          <a:p>
            <a:br>
              <a:rPr lang="en-US" sz="6000" dirty="0">
                <a:effectLst/>
              </a:rPr>
            </a:br>
            <a:r>
              <a:rPr lang="en-US" dirty="0">
                <a:effectLst/>
              </a:rPr>
              <a:t>The Abstract</a:t>
            </a:r>
            <a:br>
              <a:rPr lang="en-US" sz="6000" dirty="0">
                <a:effectLst/>
              </a:rPr>
            </a:br>
            <a:endParaRPr lang="en-US" sz="6000" dirty="0"/>
          </a:p>
        </p:txBody>
      </p:sp>
    </p:spTree>
    <p:extLst>
      <p:ext uri="{BB962C8B-B14F-4D97-AF65-F5344CB8AC3E}">
        <p14:creationId xmlns:p14="http://schemas.microsoft.com/office/powerpoint/2010/main" val="8090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1B0F38-F04C-1045-A52E-9ED7814C21DC}"/>
              </a:ext>
            </a:extLst>
          </p:cNvPr>
          <p:cNvSpPr>
            <a:spLocks noGrp="1"/>
          </p:cNvSpPr>
          <p:nvPr>
            <p:ph idx="1"/>
          </p:nvPr>
        </p:nvSpPr>
        <p:spPr>
          <a:xfrm>
            <a:off x="152400" y="1876926"/>
            <a:ext cx="8534400" cy="4676274"/>
          </a:xfrm>
        </p:spPr>
        <p:txBody>
          <a:bodyPr/>
          <a:lstStyle/>
          <a:p>
            <a:pPr marL="0" lvl="0" indent="0" algn="ctr">
              <a:spcBef>
                <a:spcPts val="1200"/>
              </a:spcBef>
              <a:spcAft>
                <a:spcPts val="1200"/>
              </a:spcAft>
              <a:buNone/>
            </a:pPr>
            <a:r>
              <a:rPr lang="en-US" b="1" dirty="0"/>
              <a:t>Provide:</a:t>
            </a:r>
          </a:p>
          <a:p>
            <a:pPr lvl="0">
              <a:spcBef>
                <a:spcPts val="1200"/>
              </a:spcBef>
              <a:spcAft>
                <a:spcPts val="1200"/>
              </a:spcAft>
            </a:pPr>
            <a:r>
              <a:rPr lang="en-US" dirty="0"/>
              <a:t>An overview of your organization and its mission</a:t>
            </a:r>
          </a:p>
          <a:p>
            <a:pPr lvl="0">
              <a:spcBef>
                <a:spcPts val="1200"/>
              </a:spcBef>
              <a:spcAft>
                <a:spcPts val="1200"/>
              </a:spcAft>
            </a:pPr>
            <a:r>
              <a:rPr lang="en-US" dirty="0"/>
              <a:t>Its experience serving or working with people with I/DD and their families</a:t>
            </a:r>
          </a:p>
          <a:p>
            <a:pPr lvl="0">
              <a:spcBef>
                <a:spcPts val="1200"/>
              </a:spcBef>
              <a:spcAft>
                <a:spcPts val="1200"/>
              </a:spcAft>
            </a:pPr>
            <a:r>
              <a:rPr lang="en-US" dirty="0"/>
              <a:t>Staff expertise, programs, and activities</a:t>
            </a:r>
          </a:p>
          <a:p>
            <a:pPr>
              <a:spcBef>
                <a:spcPts val="1200"/>
              </a:spcBef>
              <a:spcAft>
                <a:spcPts val="1200"/>
              </a:spcAft>
            </a:pPr>
            <a:endParaRPr lang="en-US" dirty="0"/>
          </a:p>
        </p:txBody>
      </p:sp>
      <p:sp>
        <p:nvSpPr>
          <p:cNvPr id="2" name="Title 1">
            <a:extLst>
              <a:ext uri="{FF2B5EF4-FFF2-40B4-BE49-F238E27FC236}">
                <a16:creationId xmlns:a16="http://schemas.microsoft.com/office/drawing/2014/main" id="{920A787F-DF03-A24C-B96F-22D93CF6F318}"/>
              </a:ext>
            </a:extLst>
          </p:cNvPr>
          <p:cNvSpPr>
            <a:spLocks noGrp="1"/>
          </p:cNvSpPr>
          <p:nvPr>
            <p:ph type="title"/>
          </p:nvPr>
        </p:nvSpPr>
        <p:spPr>
          <a:xfrm>
            <a:off x="457200" y="116305"/>
            <a:ext cx="8229600" cy="1401762"/>
          </a:xfrm>
        </p:spPr>
        <p:txBody>
          <a:bodyPr/>
          <a:lstStyle/>
          <a:p>
            <a:br>
              <a:rPr lang="en-US" sz="6000" dirty="0">
                <a:effectLst/>
              </a:rPr>
            </a:br>
            <a:r>
              <a:rPr lang="en-US" sz="5400" dirty="0">
                <a:effectLst/>
              </a:rPr>
              <a:t>Qualifications</a:t>
            </a:r>
            <a:br>
              <a:rPr lang="en-US" sz="6000" dirty="0">
                <a:effectLst/>
              </a:rPr>
            </a:br>
            <a:endParaRPr lang="en-US" sz="6000" dirty="0"/>
          </a:p>
        </p:txBody>
      </p:sp>
    </p:spTree>
    <p:extLst>
      <p:ext uri="{BB962C8B-B14F-4D97-AF65-F5344CB8AC3E}">
        <p14:creationId xmlns:p14="http://schemas.microsoft.com/office/powerpoint/2010/main" val="4011680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D0BFFA-5AF5-4149-8802-183F78591599}"/>
              </a:ext>
            </a:extLst>
          </p:cNvPr>
          <p:cNvSpPr>
            <a:spLocks noGrp="1"/>
          </p:cNvSpPr>
          <p:nvPr>
            <p:ph idx="1"/>
          </p:nvPr>
        </p:nvSpPr>
        <p:spPr>
          <a:xfrm>
            <a:off x="152400" y="1562183"/>
            <a:ext cx="8686800" cy="4762417"/>
          </a:xfrm>
        </p:spPr>
        <p:txBody>
          <a:bodyPr/>
          <a:lstStyle/>
          <a:p>
            <a:pPr lvl="0">
              <a:spcBef>
                <a:spcPts val="1800"/>
              </a:spcBef>
              <a:spcAft>
                <a:spcPts val="1800"/>
              </a:spcAft>
            </a:pPr>
            <a:r>
              <a:rPr lang="en-US" dirty="0"/>
              <a:t>Identify all project collaborators</a:t>
            </a:r>
          </a:p>
          <a:p>
            <a:pPr lvl="0">
              <a:spcBef>
                <a:spcPts val="1800"/>
              </a:spcBef>
              <a:spcAft>
                <a:spcPts val="1800"/>
              </a:spcAft>
            </a:pPr>
            <a:r>
              <a:rPr lang="en-US" dirty="0"/>
              <a:t>Describe collaborators’ specific roles, responsibilities and activities in the project</a:t>
            </a:r>
          </a:p>
          <a:p>
            <a:pPr lvl="0">
              <a:spcBef>
                <a:spcPts val="1800"/>
              </a:spcBef>
              <a:spcAft>
                <a:spcPts val="1800"/>
              </a:spcAft>
            </a:pPr>
            <a:r>
              <a:rPr lang="en-US" dirty="0"/>
              <a:t>All collaborators must submit a letter of support with </a:t>
            </a:r>
            <a:r>
              <a:rPr lang="en-US" u="sng" dirty="0"/>
              <a:t>original signatures</a:t>
            </a:r>
            <a:endParaRPr lang="en-US" dirty="0"/>
          </a:p>
        </p:txBody>
      </p:sp>
      <p:sp>
        <p:nvSpPr>
          <p:cNvPr id="2" name="Title 1">
            <a:extLst>
              <a:ext uri="{FF2B5EF4-FFF2-40B4-BE49-F238E27FC236}">
                <a16:creationId xmlns:a16="http://schemas.microsoft.com/office/drawing/2014/main" id="{F361AC0F-7040-EB4E-AA9C-8FC5CCACACE1}"/>
              </a:ext>
            </a:extLst>
          </p:cNvPr>
          <p:cNvSpPr>
            <a:spLocks noGrp="1"/>
          </p:cNvSpPr>
          <p:nvPr>
            <p:ph type="title"/>
          </p:nvPr>
        </p:nvSpPr>
        <p:spPr>
          <a:xfrm>
            <a:off x="457200" y="160421"/>
            <a:ext cx="8229600" cy="1401762"/>
          </a:xfrm>
        </p:spPr>
        <p:txBody>
          <a:bodyPr/>
          <a:lstStyle/>
          <a:p>
            <a:br>
              <a:rPr lang="en-US" sz="5400" dirty="0">
                <a:effectLst/>
              </a:rPr>
            </a:br>
            <a:r>
              <a:rPr lang="en-US" sz="5400" dirty="0">
                <a:effectLst/>
              </a:rPr>
              <a:t>Collaboration</a:t>
            </a:r>
            <a:br>
              <a:rPr lang="en-US" sz="6000" dirty="0">
                <a:effectLst/>
              </a:rPr>
            </a:br>
            <a:endParaRPr lang="en-US" sz="6000" dirty="0"/>
          </a:p>
        </p:txBody>
      </p:sp>
    </p:spTree>
    <p:extLst>
      <p:ext uri="{BB962C8B-B14F-4D97-AF65-F5344CB8AC3E}">
        <p14:creationId xmlns:p14="http://schemas.microsoft.com/office/powerpoint/2010/main" val="4192114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B05DF4-5A17-6849-A792-CB1B85FC7D02}"/>
              </a:ext>
            </a:extLst>
          </p:cNvPr>
          <p:cNvSpPr>
            <a:spLocks noGrp="1"/>
          </p:cNvSpPr>
          <p:nvPr>
            <p:ph idx="1"/>
          </p:nvPr>
        </p:nvSpPr>
        <p:spPr>
          <a:xfrm>
            <a:off x="76200" y="1589892"/>
            <a:ext cx="8991600" cy="4648200"/>
          </a:xfrm>
        </p:spPr>
        <p:txBody>
          <a:bodyPr/>
          <a:lstStyle/>
          <a:p>
            <a:pPr lvl="0">
              <a:spcBef>
                <a:spcPts val="1200"/>
              </a:spcBef>
              <a:spcAft>
                <a:spcPts val="1200"/>
              </a:spcAft>
            </a:pPr>
            <a:r>
              <a:rPr lang="en-US" sz="3200" dirty="0"/>
              <a:t>Clearly describe the activities (of each staff or sub-contractor) to achieve outcomes</a:t>
            </a:r>
          </a:p>
          <a:p>
            <a:pPr lvl="0">
              <a:spcBef>
                <a:spcPts val="1200"/>
              </a:spcBef>
              <a:spcAft>
                <a:spcPts val="1200"/>
              </a:spcAft>
            </a:pPr>
            <a:r>
              <a:rPr lang="en-US" sz="3200" dirty="0"/>
              <a:t>Clearly identify the target population</a:t>
            </a:r>
          </a:p>
          <a:p>
            <a:pPr lvl="0">
              <a:spcBef>
                <a:spcPts val="1200"/>
              </a:spcBef>
              <a:spcAft>
                <a:spcPts val="1200"/>
              </a:spcAft>
            </a:pPr>
            <a:r>
              <a:rPr lang="en-US" sz="3200" dirty="0"/>
              <a:t>Explain how the project will address cultural diversity and impact underserved communities</a:t>
            </a:r>
          </a:p>
          <a:p>
            <a:pPr lvl="0">
              <a:spcBef>
                <a:spcPts val="1200"/>
              </a:spcBef>
              <a:spcAft>
                <a:spcPts val="1200"/>
              </a:spcAft>
            </a:pPr>
            <a:r>
              <a:rPr lang="en-US" sz="3200" dirty="0"/>
              <a:t>Describe the proposed deliverables, data collection and project assessment process</a:t>
            </a:r>
          </a:p>
        </p:txBody>
      </p:sp>
      <p:sp>
        <p:nvSpPr>
          <p:cNvPr id="2" name="Title 1">
            <a:extLst>
              <a:ext uri="{FF2B5EF4-FFF2-40B4-BE49-F238E27FC236}">
                <a16:creationId xmlns:a16="http://schemas.microsoft.com/office/drawing/2014/main" id="{88C6569C-5BBA-A840-A070-9A1A60FE5625}"/>
              </a:ext>
            </a:extLst>
          </p:cNvPr>
          <p:cNvSpPr>
            <a:spLocks noGrp="1"/>
          </p:cNvSpPr>
          <p:nvPr>
            <p:ph type="title"/>
          </p:nvPr>
        </p:nvSpPr>
        <p:spPr>
          <a:xfrm>
            <a:off x="457200" y="160421"/>
            <a:ext cx="8229600" cy="1401762"/>
          </a:xfrm>
        </p:spPr>
        <p:txBody>
          <a:bodyPr/>
          <a:lstStyle/>
          <a:p>
            <a:br>
              <a:rPr lang="en-US" sz="6000" dirty="0">
                <a:effectLst/>
              </a:rPr>
            </a:br>
            <a:r>
              <a:rPr lang="en-US" sz="6000" dirty="0">
                <a:effectLst/>
              </a:rPr>
              <a:t>Methodology </a:t>
            </a:r>
            <a:br>
              <a:rPr lang="en-US" sz="6000" dirty="0">
                <a:effectLst/>
              </a:rPr>
            </a:br>
            <a:endParaRPr lang="en-US" sz="6000" dirty="0"/>
          </a:p>
        </p:txBody>
      </p:sp>
    </p:spTree>
    <p:extLst>
      <p:ext uri="{BB962C8B-B14F-4D97-AF65-F5344CB8AC3E}">
        <p14:creationId xmlns:p14="http://schemas.microsoft.com/office/powerpoint/2010/main" val="2394612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D97136-449B-4A42-A712-96BEFE172C4D}"/>
              </a:ext>
            </a:extLst>
          </p:cNvPr>
          <p:cNvSpPr>
            <a:spLocks noGrp="1"/>
          </p:cNvSpPr>
          <p:nvPr>
            <p:ph idx="1"/>
          </p:nvPr>
        </p:nvSpPr>
        <p:spPr>
          <a:xfrm>
            <a:off x="152400" y="1562183"/>
            <a:ext cx="8839200" cy="5067217"/>
          </a:xfrm>
        </p:spPr>
        <p:txBody>
          <a:bodyPr/>
          <a:lstStyle/>
          <a:p>
            <a:pPr lvl="0">
              <a:spcBef>
                <a:spcPts val="1200"/>
              </a:spcBef>
              <a:spcAft>
                <a:spcPts val="1200"/>
              </a:spcAft>
            </a:pPr>
            <a:r>
              <a:rPr lang="en-US" dirty="0"/>
              <a:t>Explain what, how and why</a:t>
            </a:r>
          </a:p>
          <a:p>
            <a:pPr lvl="0">
              <a:spcBef>
                <a:spcPts val="1200"/>
              </a:spcBef>
              <a:spcAft>
                <a:spcPts val="1200"/>
              </a:spcAft>
            </a:pPr>
            <a:r>
              <a:rPr lang="en-US" dirty="0"/>
              <a:t>Identify promising or best practice(s)</a:t>
            </a:r>
          </a:p>
          <a:p>
            <a:pPr>
              <a:spcBef>
                <a:spcPts val="1200"/>
              </a:spcBef>
              <a:spcAft>
                <a:spcPts val="1200"/>
              </a:spcAft>
            </a:pPr>
            <a:r>
              <a:rPr lang="en-US" dirty="0"/>
              <a:t>Is the project guided by a framework?</a:t>
            </a:r>
          </a:p>
          <a:p>
            <a:pPr lvl="0">
              <a:spcBef>
                <a:spcPts val="1200"/>
              </a:spcBef>
              <a:spcAft>
                <a:spcPts val="1200"/>
              </a:spcAft>
            </a:pPr>
            <a:r>
              <a:rPr lang="en-US" dirty="0"/>
              <a:t>Identify the proposed statewide impact</a:t>
            </a:r>
          </a:p>
          <a:p>
            <a:pPr lvl="0">
              <a:spcBef>
                <a:spcPts val="1200"/>
              </a:spcBef>
              <a:spcAft>
                <a:spcPts val="1200"/>
              </a:spcAft>
            </a:pPr>
            <a:r>
              <a:rPr lang="en-US" dirty="0"/>
              <a:t>Is this project consistent with SCDD’s mission?</a:t>
            </a:r>
          </a:p>
        </p:txBody>
      </p:sp>
      <p:sp>
        <p:nvSpPr>
          <p:cNvPr id="2" name="Title 1">
            <a:extLst>
              <a:ext uri="{FF2B5EF4-FFF2-40B4-BE49-F238E27FC236}">
                <a16:creationId xmlns:a16="http://schemas.microsoft.com/office/drawing/2014/main" id="{9F3F1943-6FC4-5E4D-999A-7F574F5B9998}"/>
              </a:ext>
            </a:extLst>
          </p:cNvPr>
          <p:cNvSpPr>
            <a:spLocks noGrp="1"/>
          </p:cNvSpPr>
          <p:nvPr>
            <p:ph type="title"/>
          </p:nvPr>
        </p:nvSpPr>
        <p:spPr>
          <a:xfrm>
            <a:off x="457200" y="160421"/>
            <a:ext cx="8229600" cy="1401762"/>
          </a:xfrm>
        </p:spPr>
        <p:txBody>
          <a:bodyPr/>
          <a:lstStyle/>
          <a:p>
            <a:br>
              <a:rPr lang="en-US" sz="5400" dirty="0">
                <a:effectLst/>
              </a:rPr>
            </a:br>
            <a:r>
              <a:rPr lang="en-US" sz="5400" dirty="0">
                <a:effectLst/>
              </a:rPr>
              <a:t>Methodology: Approach</a:t>
            </a:r>
            <a:br>
              <a:rPr lang="en-US" sz="5400" dirty="0">
                <a:effectLst/>
              </a:rPr>
            </a:br>
            <a:endParaRPr lang="en-US" sz="5400" dirty="0"/>
          </a:p>
        </p:txBody>
      </p:sp>
    </p:spTree>
    <p:extLst>
      <p:ext uri="{BB962C8B-B14F-4D97-AF65-F5344CB8AC3E}">
        <p14:creationId xmlns:p14="http://schemas.microsoft.com/office/powerpoint/2010/main" val="167038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600200"/>
            <a:ext cx="8839200" cy="5257800"/>
          </a:xfrm>
        </p:spPr>
        <p:txBody>
          <a:bodyPr/>
          <a:lstStyle/>
          <a:p>
            <a:pPr lvl="0">
              <a:spcBef>
                <a:spcPts val="1800"/>
              </a:spcBef>
              <a:spcAft>
                <a:spcPts val="1800"/>
              </a:spcAft>
            </a:pPr>
            <a:r>
              <a:rPr lang="en-US" sz="3200" dirty="0"/>
              <a:t>Has produced success in at least one program or setting</a:t>
            </a:r>
          </a:p>
          <a:p>
            <a:pPr lvl="0">
              <a:spcBef>
                <a:spcPts val="1800"/>
              </a:spcBef>
              <a:spcAft>
                <a:spcPts val="1800"/>
              </a:spcAft>
            </a:pPr>
            <a:r>
              <a:rPr lang="en-US" sz="3200" dirty="0"/>
              <a:t>Replaces or makes a current practice better </a:t>
            </a:r>
          </a:p>
          <a:p>
            <a:pPr lvl="0">
              <a:spcBef>
                <a:spcPts val="1800"/>
              </a:spcBef>
              <a:spcAft>
                <a:spcPts val="1800"/>
              </a:spcAft>
            </a:pPr>
            <a:r>
              <a:rPr lang="en-US" sz="3200" dirty="0"/>
              <a:t>Is likely to lead to better outcomes for people with I/DD </a:t>
            </a:r>
          </a:p>
          <a:p>
            <a:pPr lvl="0">
              <a:spcBef>
                <a:spcPts val="1800"/>
              </a:spcBef>
              <a:spcAft>
                <a:spcPts val="1800"/>
              </a:spcAft>
            </a:pPr>
            <a:r>
              <a:rPr lang="en-US" sz="3200" dirty="0"/>
              <a:t>May benefit other agencies and programs</a:t>
            </a:r>
          </a:p>
          <a:p>
            <a:pPr marL="0" indent="0">
              <a:spcBef>
                <a:spcPts val="1800"/>
              </a:spcBef>
              <a:spcAft>
                <a:spcPts val="1800"/>
              </a:spcAft>
              <a:buNone/>
            </a:pPr>
            <a:endParaRPr lang="en-US" sz="3200" dirty="0"/>
          </a:p>
        </p:txBody>
      </p:sp>
      <p:sp>
        <p:nvSpPr>
          <p:cNvPr id="2" name="Title 1">
            <a:extLst>
              <a:ext uri="{FF2B5EF4-FFF2-40B4-BE49-F238E27FC236}">
                <a16:creationId xmlns:a16="http://schemas.microsoft.com/office/drawing/2014/main" id="{1B34BB91-867C-5B4B-B8CE-016465F13CB9}"/>
              </a:ext>
            </a:extLst>
          </p:cNvPr>
          <p:cNvSpPr>
            <a:spLocks noGrp="1"/>
          </p:cNvSpPr>
          <p:nvPr>
            <p:ph type="title"/>
          </p:nvPr>
        </p:nvSpPr>
        <p:spPr>
          <a:xfrm>
            <a:off x="0" y="152400"/>
            <a:ext cx="9144000" cy="1066800"/>
          </a:xfrm>
        </p:spPr>
        <p:txBody>
          <a:bodyPr/>
          <a:lstStyle/>
          <a:p>
            <a:br>
              <a:rPr lang="en-US" sz="4800" dirty="0">
                <a:effectLst/>
              </a:rPr>
            </a:br>
            <a:r>
              <a:rPr lang="en-US" dirty="0">
                <a:effectLst/>
              </a:rPr>
              <a:t>Promising Practices: Creating, supporting or improving</a:t>
            </a:r>
            <a:br>
              <a:rPr lang="en-US" sz="4800" dirty="0">
                <a:effectLst/>
              </a:rPr>
            </a:br>
            <a:endParaRPr lang="en-US" sz="4800" dirty="0"/>
          </a:p>
        </p:txBody>
      </p:sp>
    </p:spTree>
    <p:extLst>
      <p:ext uri="{BB962C8B-B14F-4D97-AF65-F5344CB8AC3E}">
        <p14:creationId xmlns:p14="http://schemas.microsoft.com/office/powerpoint/2010/main" val="2385461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8E84A5-C459-9F45-9507-EE472E90B029}"/>
              </a:ext>
            </a:extLst>
          </p:cNvPr>
          <p:cNvSpPr>
            <a:spLocks noGrp="1"/>
          </p:cNvSpPr>
          <p:nvPr>
            <p:ph idx="1"/>
          </p:nvPr>
        </p:nvSpPr>
        <p:spPr>
          <a:xfrm>
            <a:off x="76200" y="1600200"/>
            <a:ext cx="8991600" cy="5105400"/>
          </a:xfrm>
        </p:spPr>
        <p:txBody>
          <a:bodyPr/>
          <a:lstStyle/>
          <a:p>
            <a:pPr lvl="0">
              <a:spcBef>
                <a:spcPts val="1800"/>
              </a:spcBef>
              <a:spcAft>
                <a:spcPts val="1200"/>
              </a:spcAft>
            </a:pPr>
            <a:r>
              <a:rPr lang="en-US" dirty="0"/>
              <a:t>Implements a proven strategy or practice </a:t>
            </a:r>
          </a:p>
          <a:p>
            <a:pPr lvl="0">
              <a:spcBef>
                <a:spcPts val="1800"/>
              </a:spcBef>
              <a:spcAft>
                <a:spcPts val="1200"/>
              </a:spcAft>
            </a:pPr>
            <a:r>
              <a:rPr lang="en-US" dirty="0"/>
              <a:t>Is research-based </a:t>
            </a:r>
          </a:p>
          <a:p>
            <a:pPr lvl="0">
              <a:spcBef>
                <a:spcPts val="1800"/>
              </a:spcBef>
              <a:spcAft>
                <a:spcPts val="1200"/>
              </a:spcAft>
            </a:pPr>
            <a:r>
              <a:rPr lang="en-US" dirty="0"/>
              <a:t>Has good outcomes when implemented</a:t>
            </a:r>
          </a:p>
          <a:p>
            <a:pPr lvl="0">
              <a:spcBef>
                <a:spcPts val="1800"/>
              </a:spcBef>
              <a:spcAft>
                <a:spcPts val="1200"/>
              </a:spcAft>
            </a:pPr>
            <a:r>
              <a:rPr lang="en-US" dirty="0"/>
              <a:t>Shown to work with multiple agencies, settings or groups of people </a:t>
            </a:r>
          </a:p>
          <a:p>
            <a:pPr>
              <a:spcBef>
                <a:spcPts val="1800"/>
              </a:spcBef>
              <a:spcAft>
                <a:spcPts val="1200"/>
              </a:spcAft>
            </a:pPr>
            <a:endParaRPr lang="en-US" dirty="0"/>
          </a:p>
        </p:txBody>
      </p:sp>
      <p:sp>
        <p:nvSpPr>
          <p:cNvPr id="2" name="Title 1">
            <a:extLst>
              <a:ext uri="{FF2B5EF4-FFF2-40B4-BE49-F238E27FC236}">
                <a16:creationId xmlns:a16="http://schemas.microsoft.com/office/drawing/2014/main" id="{7BEF490F-D504-9244-95A4-728D9324C9E7}"/>
              </a:ext>
            </a:extLst>
          </p:cNvPr>
          <p:cNvSpPr>
            <a:spLocks noGrp="1"/>
          </p:cNvSpPr>
          <p:nvPr>
            <p:ph type="title"/>
          </p:nvPr>
        </p:nvSpPr>
        <p:spPr>
          <a:xfrm>
            <a:off x="0" y="0"/>
            <a:ext cx="9144000" cy="1219200"/>
          </a:xfrm>
        </p:spPr>
        <p:txBody>
          <a:bodyPr/>
          <a:lstStyle/>
          <a:p>
            <a:br>
              <a:rPr lang="en-US" dirty="0">
                <a:effectLst/>
              </a:rPr>
            </a:br>
            <a:r>
              <a:rPr lang="en-US" dirty="0">
                <a:effectLst/>
              </a:rPr>
              <a:t>Best Practices: Creating, supporting or improving </a:t>
            </a:r>
            <a:br>
              <a:rPr lang="en-US" dirty="0">
                <a:effectLst/>
              </a:rPr>
            </a:br>
            <a:endParaRPr lang="en-US" dirty="0"/>
          </a:p>
        </p:txBody>
      </p:sp>
    </p:spTree>
    <p:extLst>
      <p:ext uri="{BB962C8B-B14F-4D97-AF65-F5344CB8AC3E}">
        <p14:creationId xmlns:p14="http://schemas.microsoft.com/office/powerpoint/2010/main" val="306929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4">
            <a:extLst>
              <a:ext uri="{FF2B5EF4-FFF2-40B4-BE49-F238E27FC236}">
                <a16:creationId xmlns:a16="http://schemas.microsoft.com/office/drawing/2014/main" id="{743691D6-5654-474A-9D30-E6879062FBDD}"/>
              </a:ext>
            </a:extLst>
          </p:cNvPr>
          <p:cNvSpPr>
            <a:spLocks noGrp="1" noChangeArrowheads="1"/>
          </p:cNvSpPr>
          <p:nvPr>
            <p:ph idx="1"/>
          </p:nvPr>
        </p:nvSpPr>
        <p:spPr>
          <a:xfrm>
            <a:off x="457200" y="2209800"/>
            <a:ext cx="8229600" cy="4419600"/>
          </a:xfrm>
        </p:spPr>
        <p:txBody>
          <a:bodyPr/>
          <a:lstStyle/>
          <a:p>
            <a:pPr marL="0" indent="0" algn="ctr">
              <a:spcBef>
                <a:spcPts val="1800"/>
              </a:spcBef>
              <a:spcAft>
                <a:spcPts val="1800"/>
              </a:spcAft>
              <a:buNone/>
            </a:pPr>
            <a:r>
              <a:rPr lang="en-US" altLang="en-US" sz="3800" dirty="0"/>
              <a:t>California State Council on Developmental Disabilities </a:t>
            </a:r>
            <a:r>
              <a:rPr lang="en-US" altLang="en-US" sz="3800" dirty="0">
                <a:solidFill>
                  <a:srgbClr val="FFC000"/>
                </a:solidFill>
              </a:rPr>
              <a:t>= SCDD</a:t>
            </a:r>
          </a:p>
          <a:p>
            <a:pPr marL="0" indent="0" algn="ctr">
              <a:spcBef>
                <a:spcPts val="1800"/>
              </a:spcBef>
              <a:spcAft>
                <a:spcPts val="1800"/>
              </a:spcAft>
              <a:buNone/>
            </a:pPr>
            <a:r>
              <a:rPr lang="en-US" altLang="en-US" sz="3800" dirty="0"/>
              <a:t>Intellectual and Developmental Disabilities = </a:t>
            </a:r>
            <a:r>
              <a:rPr lang="en-US" altLang="en-US" sz="3800" dirty="0">
                <a:solidFill>
                  <a:srgbClr val="FFC000"/>
                </a:solidFill>
              </a:rPr>
              <a:t>I/DD</a:t>
            </a:r>
          </a:p>
          <a:p>
            <a:pPr marL="0" indent="0" algn="ctr">
              <a:spcBef>
                <a:spcPts val="1800"/>
              </a:spcBef>
              <a:spcAft>
                <a:spcPts val="1800"/>
              </a:spcAft>
              <a:buNone/>
            </a:pPr>
            <a:r>
              <a:rPr lang="en-US" altLang="en-US" sz="3800" dirty="0"/>
              <a:t>Request for Proposal =</a:t>
            </a:r>
            <a:r>
              <a:rPr lang="en-US" altLang="en-US" sz="3800" dirty="0">
                <a:solidFill>
                  <a:srgbClr val="FFC000"/>
                </a:solidFill>
              </a:rPr>
              <a:t> RFP</a:t>
            </a:r>
          </a:p>
        </p:txBody>
      </p:sp>
      <p:sp>
        <p:nvSpPr>
          <p:cNvPr id="4" name="Title 3">
            <a:extLst>
              <a:ext uri="{FF2B5EF4-FFF2-40B4-BE49-F238E27FC236}">
                <a16:creationId xmlns:a16="http://schemas.microsoft.com/office/drawing/2014/main" id="{FD661783-CF7D-D142-9FA7-4053667C4E2C}"/>
              </a:ext>
            </a:extLst>
          </p:cNvPr>
          <p:cNvSpPr>
            <a:spLocks noGrp="1"/>
          </p:cNvSpPr>
          <p:nvPr>
            <p:ph type="title"/>
          </p:nvPr>
        </p:nvSpPr>
        <p:spPr/>
        <p:txBody>
          <a:bodyPr/>
          <a:lstStyle/>
          <a:p>
            <a:pPr>
              <a:defRPr/>
            </a:pPr>
            <a:r>
              <a:rPr lang="en-US" sz="4400" dirty="0"/>
              <a:t>Some acronyms:</a:t>
            </a:r>
          </a:p>
        </p:txBody>
      </p:sp>
    </p:spTree>
    <p:extLst>
      <p:ext uri="{BB962C8B-B14F-4D97-AF65-F5344CB8AC3E}">
        <p14:creationId xmlns:p14="http://schemas.microsoft.com/office/powerpoint/2010/main" val="190838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053263"/>
          </a:xfrm>
        </p:spPr>
        <p:txBody>
          <a:bodyPr/>
          <a:lstStyle/>
          <a:p>
            <a:pPr>
              <a:spcBef>
                <a:spcPts val="1800"/>
              </a:spcBef>
              <a:spcAft>
                <a:spcPts val="1800"/>
              </a:spcAft>
            </a:pPr>
            <a:r>
              <a:rPr lang="en-US" dirty="0"/>
              <a:t>May be visual or written</a:t>
            </a:r>
          </a:p>
          <a:p>
            <a:pPr>
              <a:spcBef>
                <a:spcPts val="1800"/>
              </a:spcBef>
              <a:spcAft>
                <a:spcPts val="1800"/>
              </a:spcAft>
            </a:pPr>
            <a:r>
              <a:rPr lang="en-US" dirty="0"/>
              <a:t>Demonstrates how activities are directly linked to goals and outcomes</a:t>
            </a:r>
          </a:p>
          <a:p>
            <a:pPr>
              <a:spcBef>
                <a:spcPts val="1800"/>
              </a:spcBef>
              <a:spcAft>
                <a:spcPts val="1800"/>
              </a:spcAft>
            </a:pPr>
            <a:r>
              <a:rPr lang="en-US" dirty="0"/>
              <a:t>Examples: Guideposts for Success, Promotora Model, Ecological framework, etc.</a:t>
            </a:r>
          </a:p>
          <a:p>
            <a:pPr lvl="1">
              <a:spcBef>
                <a:spcPts val="1800"/>
              </a:spcBef>
              <a:spcAft>
                <a:spcPts val="1800"/>
              </a:spcAft>
            </a:pPr>
            <a:endParaRPr lang="en-US" dirty="0"/>
          </a:p>
        </p:txBody>
      </p:sp>
      <p:sp>
        <p:nvSpPr>
          <p:cNvPr id="2" name="Title 1"/>
          <p:cNvSpPr>
            <a:spLocks noGrp="1"/>
          </p:cNvSpPr>
          <p:nvPr>
            <p:ph type="title"/>
          </p:nvPr>
        </p:nvSpPr>
        <p:spPr/>
        <p:txBody>
          <a:bodyPr/>
          <a:lstStyle/>
          <a:p>
            <a:r>
              <a:rPr lang="en-US" sz="5400" dirty="0"/>
              <a:t>Conceptual Framework</a:t>
            </a:r>
          </a:p>
        </p:txBody>
      </p:sp>
    </p:spTree>
    <p:extLst>
      <p:ext uri="{BB962C8B-B14F-4D97-AF65-F5344CB8AC3E}">
        <p14:creationId xmlns:p14="http://schemas.microsoft.com/office/powerpoint/2010/main" val="347971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E021BC-2278-104D-A41A-656FECA19B59}"/>
              </a:ext>
            </a:extLst>
          </p:cNvPr>
          <p:cNvSpPr>
            <a:spLocks noGrp="1"/>
          </p:cNvSpPr>
          <p:nvPr>
            <p:ph idx="1"/>
          </p:nvPr>
        </p:nvSpPr>
        <p:spPr>
          <a:xfrm>
            <a:off x="152400" y="2081463"/>
            <a:ext cx="8839200" cy="4648200"/>
          </a:xfrm>
        </p:spPr>
        <p:txBody>
          <a:bodyPr/>
          <a:lstStyle/>
          <a:p>
            <a:pPr lvl="0">
              <a:spcBef>
                <a:spcPts val="1800"/>
              </a:spcBef>
              <a:spcAft>
                <a:spcPts val="1800"/>
              </a:spcAft>
            </a:pPr>
            <a:r>
              <a:rPr lang="en-US" sz="4000" dirty="0"/>
              <a:t>Outputs or outcomes that have an impact on the system (or sub-systems) within the state </a:t>
            </a:r>
          </a:p>
          <a:p>
            <a:pPr lvl="0">
              <a:spcBef>
                <a:spcPts val="1800"/>
              </a:spcBef>
              <a:spcAft>
                <a:spcPts val="1800"/>
              </a:spcAft>
            </a:pPr>
            <a:r>
              <a:rPr lang="en-US" sz="4000" dirty="0"/>
              <a:t>New or innovative approaches that have the proven ability to be implemented statewide </a:t>
            </a:r>
          </a:p>
        </p:txBody>
      </p:sp>
      <p:sp>
        <p:nvSpPr>
          <p:cNvPr id="2" name="Title 1">
            <a:extLst>
              <a:ext uri="{FF2B5EF4-FFF2-40B4-BE49-F238E27FC236}">
                <a16:creationId xmlns:a16="http://schemas.microsoft.com/office/drawing/2014/main" id="{F1D41DD8-074B-C345-9768-54F292097DCA}"/>
              </a:ext>
            </a:extLst>
          </p:cNvPr>
          <p:cNvSpPr>
            <a:spLocks noGrp="1"/>
          </p:cNvSpPr>
          <p:nvPr>
            <p:ph type="title"/>
          </p:nvPr>
        </p:nvSpPr>
        <p:spPr>
          <a:xfrm>
            <a:off x="457200" y="128337"/>
            <a:ext cx="8229600" cy="982579"/>
          </a:xfrm>
        </p:spPr>
        <p:txBody>
          <a:bodyPr/>
          <a:lstStyle/>
          <a:p>
            <a:br>
              <a:rPr lang="en-US" sz="6000" dirty="0">
                <a:effectLst/>
              </a:rPr>
            </a:br>
            <a:r>
              <a:rPr lang="en-US" sz="6000" dirty="0">
                <a:effectLst/>
              </a:rPr>
              <a:t>Statewide Impact</a:t>
            </a:r>
            <a:br>
              <a:rPr lang="en-US" sz="6000" dirty="0">
                <a:effectLst/>
              </a:rPr>
            </a:br>
            <a:endParaRPr lang="en-US" sz="6000" dirty="0"/>
          </a:p>
        </p:txBody>
      </p:sp>
    </p:spTree>
    <p:extLst>
      <p:ext uri="{BB962C8B-B14F-4D97-AF65-F5344CB8AC3E}">
        <p14:creationId xmlns:p14="http://schemas.microsoft.com/office/powerpoint/2010/main" val="3502627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96C87-59E6-A64D-8D46-83F8B0898CA2}"/>
              </a:ext>
            </a:extLst>
          </p:cNvPr>
          <p:cNvSpPr>
            <a:spLocks noGrp="1"/>
          </p:cNvSpPr>
          <p:nvPr>
            <p:ph idx="1"/>
          </p:nvPr>
        </p:nvSpPr>
        <p:spPr>
          <a:xfrm>
            <a:off x="457200" y="2209800"/>
            <a:ext cx="8229600" cy="4419600"/>
          </a:xfrm>
        </p:spPr>
        <p:txBody>
          <a:bodyPr/>
          <a:lstStyle/>
          <a:p>
            <a:pPr marL="0" indent="0" algn="ctr">
              <a:buNone/>
            </a:pPr>
            <a:r>
              <a:rPr lang="en-US" dirty="0"/>
              <a:t>The Council advocates, promotes and implements policies and practices that achieve self-determination, independence, productivity, and inclusion in all aspects of community life for Californians with developmental disabilities and their families</a:t>
            </a:r>
          </a:p>
          <a:p>
            <a:endParaRPr lang="en-US" dirty="0"/>
          </a:p>
        </p:txBody>
      </p:sp>
      <p:sp>
        <p:nvSpPr>
          <p:cNvPr id="2" name="Title 1">
            <a:extLst>
              <a:ext uri="{FF2B5EF4-FFF2-40B4-BE49-F238E27FC236}">
                <a16:creationId xmlns:a16="http://schemas.microsoft.com/office/drawing/2014/main" id="{16FB9059-B22C-AA4F-9F9E-0965F5DB22FC}"/>
              </a:ext>
            </a:extLst>
          </p:cNvPr>
          <p:cNvSpPr>
            <a:spLocks noGrp="1"/>
          </p:cNvSpPr>
          <p:nvPr>
            <p:ph type="title"/>
          </p:nvPr>
        </p:nvSpPr>
        <p:spPr>
          <a:xfrm>
            <a:off x="457200" y="160421"/>
            <a:ext cx="8229600" cy="1401762"/>
          </a:xfrm>
        </p:spPr>
        <p:txBody>
          <a:bodyPr/>
          <a:lstStyle/>
          <a:p>
            <a:br>
              <a:rPr lang="en-US" sz="6000" dirty="0">
                <a:effectLst/>
              </a:rPr>
            </a:br>
            <a:r>
              <a:rPr lang="en-US" sz="5400" dirty="0">
                <a:effectLst/>
              </a:rPr>
              <a:t>SCDD’s Mission</a:t>
            </a:r>
            <a:br>
              <a:rPr lang="en-US" sz="6000" dirty="0">
                <a:effectLst/>
              </a:rPr>
            </a:br>
            <a:endParaRPr lang="en-US" sz="6000" dirty="0"/>
          </a:p>
        </p:txBody>
      </p:sp>
    </p:spTree>
    <p:extLst>
      <p:ext uri="{BB962C8B-B14F-4D97-AF65-F5344CB8AC3E}">
        <p14:creationId xmlns:p14="http://schemas.microsoft.com/office/powerpoint/2010/main" val="2524131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524000"/>
            <a:ext cx="7772400" cy="3508375"/>
          </a:xfrm>
        </p:spPr>
        <p:txBody>
          <a:bodyPr/>
          <a:lstStyle/>
          <a:p>
            <a:r>
              <a:rPr lang="en-US" sz="6000" dirty="0">
                <a:latin typeface="+mj-lt"/>
              </a:rPr>
              <a:t>Target population, staff roles and responsibilities</a:t>
            </a:r>
          </a:p>
        </p:txBody>
      </p:sp>
    </p:spTree>
    <p:extLst>
      <p:ext uri="{BB962C8B-B14F-4D97-AF65-F5344CB8AC3E}">
        <p14:creationId xmlns:p14="http://schemas.microsoft.com/office/powerpoint/2010/main" val="2771464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D03A62-28FA-F84B-B43B-0F0384A4EFB8}"/>
              </a:ext>
            </a:extLst>
          </p:cNvPr>
          <p:cNvSpPr>
            <a:spLocks noGrp="1"/>
          </p:cNvSpPr>
          <p:nvPr>
            <p:ph idx="1"/>
          </p:nvPr>
        </p:nvSpPr>
        <p:spPr>
          <a:xfrm>
            <a:off x="228600" y="1981200"/>
            <a:ext cx="8686800" cy="4876800"/>
          </a:xfrm>
        </p:spPr>
        <p:txBody>
          <a:bodyPr/>
          <a:lstStyle/>
          <a:p>
            <a:pPr marL="0" lvl="0" indent="0">
              <a:spcBef>
                <a:spcPts val="1200"/>
              </a:spcBef>
              <a:spcAft>
                <a:spcPts val="1200"/>
              </a:spcAft>
              <a:buNone/>
            </a:pPr>
            <a:r>
              <a:rPr lang="en-US" sz="3200" dirty="0"/>
              <a:t>What is the target population and why was it chosen?</a:t>
            </a:r>
          </a:p>
          <a:p>
            <a:pPr lvl="1">
              <a:spcBef>
                <a:spcPts val="1200"/>
              </a:spcBef>
              <a:spcAft>
                <a:spcPts val="1200"/>
              </a:spcAft>
              <a:buFont typeface="Wingdings" panose="05000000000000000000" pitchFamily="2" charset="2"/>
              <a:buChar char="q"/>
            </a:pPr>
            <a:r>
              <a:rPr lang="en-US" sz="3200" dirty="0"/>
              <a:t>  Demographics</a:t>
            </a:r>
          </a:p>
          <a:p>
            <a:pPr lvl="1">
              <a:spcBef>
                <a:spcPts val="1200"/>
              </a:spcBef>
              <a:spcAft>
                <a:spcPts val="1200"/>
              </a:spcAft>
              <a:buFont typeface="Wingdings" panose="05000000000000000000" pitchFamily="2" charset="2"/>
              <a:buChar char="q"/>
            </a:pPr>
            <a:r>
              <a:rPr lang="en-US" sz="3200" dirty="0"/>
              <a:t>  Needs</a:t>
            </a:r>
          </a:p>
          <a:p>
            <a:pPr lvl="1">
              <a:spcBef>
                <a:spcPts val="1200"/>
              </a:spcBef>
              <a:spcAft>
                <a:spcPts val="1200"/>
              </a:spcAft>
              <a:buFont typeface="Wingdings" panose="05000000000000000000" pitchFamily="2" charset="2"/>
              <a:buChar char="q"/>
            </a:pPr>
            <a:r>
              <a:rPr lang="en-US" sz="3200" dirty="0"/>
              <a:t>  Geography</a:t>
            </a:r>
          </a:p>
          <a:p>
            <a:pPr marL="0" lvl="0" indent="0">
              <a:spcBef>
                <a:spcPts val="1200"/>
              </a:spcBef>
              <a:spcAft>
                <a:spcPts val="1200"/>
              </a:spcAft>
              <a:buNone/>
            </a:pPr>
            <a:r>
              <a:rPr lang="en-US" sz="3200" dirty="0"/>
              <a:t>How will the project change systems to benefit people with I/DD and their families?</a:t>
            </a:r>
          </a:p>
          <a:p>
            <a:pPr marL="0" indent="0">
              <a:spcBef>
                <a:spcPts val="1200"/>
              </a:spcBef>
              <a:spcAft>
                <a:spcPts val="1200"/>
              </a:spcAft>
              <a:buNone/>
            </a:pPr>
            <a:endParaRPr lang="en-US" sz="3200" dirty="0"/>
          </a:p>
        </p:txBody>
      </p:sp>
      <p:sp>
        <p:nvSpPr>
          <p:cNvPr id="2" name="Title 1">
            <a:extLst>
              <a:ext uri="{FF2B5EF4-FFF2-40B4-BE49-F238E27FC236}">
                <a16:creationId xmlns:a16="http://schemas.microsoft.com/office/drawing/2014/main" id="{83550D21-220E-FA42-A811-9DF236723776}"/>
              </a:ext>
            </a:extLst>
          </p:cNvPr>
          <p:cNvSpPr>
            <a:spLocks noGrp="1"/>
          </p:cNvSpPr>
          <p:nvPr>
            <p:ph type="title"/>
          </p:nvPr>
        </p:nvSpPr>
        <p:spPr/>
        <p:txBody>
          <a:bodyPr/>
          <a:lstStyle/>
          <a:p>
            <a:br>
              <a:rPr lang="en-US" sz="6000" dirty="0">
                <a:effectLst/>
              </a:rPr>
            </a:br>
            <a:r>
              <a:rPr lang="en-US" sz="6000" dirty="0">
                <a:effectLst/>
              </a:rPr>
              <a:t>Target Population</a:t>
            </a:r>
            <a:br>
              <a:rPr lang="en-US" sz="6000" dirty="0">
                <a:effectLst/>
              </a:rPr>
            </a:br>
            <a:endParaRPr lang="en-US" sz="6000" dirty="0"/>
          </a:p>
        </p:txBody>
      </p:sp>
    </p:spTree>
    <p:extLst>
      <p:ext uri="{BB962C8B-B14F-4D97-AF65-F5344CB8AC3E}">
        <p14:creationId xmlns:p14="http://schemas.microsoft.com/office/powerpoint/2010/main" val="162086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131551-7C30-8048-9ECA-DFBF3268DCB9}"/>
              </a:ext>
            </a:extLst>
          </p:cNvPr>
          <p:cNvSpPr>
            <a:spLocks noGrp="1"/>
          </p:cNvSpPr>
          <p:nvPr>
            <p:ph idx="1"/>
          </p:nvPr>
        </p:nvSpPr>
        <p:spPr>
          <a:xfrm>
            <a:off x="152400" y="1676400"/>
            <a:ext cx="8839200" cy="5029200"/>
          </a:xfrm>
        </p:spPr>
        <p:txBody>
          <a:bodyPr/>
          <a:lstStyle/>
          <a:p>
            <a:pPr lvl="0">
              <a:spcBef>
                <a:spcPts val="1800"/>
              </a:spcBef>
              <a:spcAft>
                <a:spcPts val="1800"/>
              </a:spcAft>
            </a:pPr>
            <a:r>
              <a:rPr lang="en-US" sz="3200" dirty="0"/>
              <a:t>Underserved and culturally diverse communities</a:t>
            </a:r>
          </a:p>
          <a:p>
            <a:pPr lvl="1">
              <a:spcBef>
                <a:spcPts val="1800"/>
              </a:spcBef>
              <a:spcAft>
                <a:spcPts val="1800"/>
              </a:spcAft>
            </a:pPr>
            <a:r>
              <a:rPr lang="en-US" sz="3200" dirty="0"/>
              <a:t>Communities of Color</a:t>
            </a:r>
          </a:p>
          <a:p>
            <a:pPr lvl="1">
              <a:spcBef>
                <a:spcPts val="1800"/>
              </a:spcBef>
              <a:spcAft>
                <a:spcPts val="1800"/>
              </a:spcAft>
            </a:pPr>
            <a:r>
              <a:rPr lang="en-US" sz="3200" dirty="0"/>
              <a:t>Communities of non-English speakers</a:t>
            </a:r>
          </a:p>
          <a:p>
            <a:pPr lvl="0">
              <a:spcBef>
                <a:spcPts val="1800"/>
              </a:spcBef>
              <a:spcAft>
                <a:spcPts val="1800"/>
              </a:spcAft>
            </a:pPr>
            <a:r>
              <a:rPr lang="en-US" sz="3200" dirty="0"/>
              <a:t>Those living in federally identified poverty areas – Exhibit A</a:t>
            </a:r>
          </a:p>
          <a:p>
            <a:pPr>
              <a:spcBef>
                <a:spcPts val="1800"/>
              </a:spcBef>
              <a:spcAft>
                <a:spcPts val="1800"/>
              </a:spcAft>
            </a:pPr>
            <a:endParaRPr lang="en-US" sz="3200" dirty="0"/>
          </a:p>
        </p:txBody>
      </p:sp>
      <p:sp>
        <p:nvSpPr>
          <p:cNvPr id="2" name="Title 1">
            <a:extLst>
              <a:ext uri="{FF2B5EF4-FFF2-40B4-BE49-F238E27FC236}">
                <a16:creationId xmlns:a16="http://schemas.microsoft.com/office/drawing/2014/main" id="{D34D9411-6DD5-2B4D-A3B1-6F57F5FC8AA6}"/>
              </a:ext>
            </a:extLst>
          </p:cNvPr>
          <p:cNvSpPr>
            <a:spLocks noGrp="1"/>
          </p:cNvSpPr>
          <p:nvPr>
            <p:ph type="title"/>
          </p:nvPr>
        </p:nvSpPr>
        <p:spPr/>
        <p:txBody>
          <a:bodyPr/>
          <a:lstStyle/>
          <a:p>
            <a:br>
              <a:rPr lang="en-US" dirty="0">
                <a:effectLst/>
              </a:rPr>
            </a:br>
            <a:r>
              <a:rPr lang="en-US" dirty="0">
                <a:effectLst/>
              </a:rPr>
              <a:t>Target Population: Defined characteristics</a:t>
            </a:r>
            <a:br>
              <a:rPr lang="en-US" dirty="0">
                <a:effectLst/>
              </a:rPr>
            </a:br>
            <a:endParaRPr lang="en-US" dirty="0"/>
          </a:p>
        </p:txBody>
      </p:sp>
    </p:spTree>
    <p:extLst>
      <p:ext uri="{BB962C8B-B14F-4D97-AF65-F5344CB8AC3E}">
        <p14:creationId xmlns:p14="http://schemas.microsoft.com/office/powerpoint/2010/main" val="1216851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A1EF20-E964-EA44-B842-7B44DCE31CF7}"/>
              </a:ext>
            </a:extLst>
          </p:cNvPr>
          <p:cNvSpPr>
            <a:spLocks noGrp="1"/>
          </p:cNvSpPr>
          <p:nvPr>
            <p:ph idx="1"/>
          </p:nvPr>
        </p:nvSpPr>
        <p:spPr>
          <a:xfrm>
            <a:off x="152400" y="1676400"/>
            <a:ext cx="8839200" cy="4953000"/>
          </a:xfrm>
        </p:spPr>
        <p:txBody>
          <a:bodyPr/>
          <a:lstStyle/>
          <a:p>
            <a:pPr lvl="0">
              <a:spcBef>
                <a:spcPts val="1200"/>
              </a:spcBef>
              <a:spcAft>
                <a:spcPts val="1200"/>
              </a:spcAft>
            </a:pPr>
            <a:r>
              <a:rPr lang="en-US" sz="3200" dirty="0"/>
              <a:t>How will activities be carried out?</a:t>
            </a:r>
          </a:p>
          <a:p>
            <a:pPr lvl="0">
              <a:spcBef>
                <a:spcPts val="1200"/>
              </a:spcBef>
              <a:spcAft>
                <a:spcPts val="1200"/>
              </a:spcAft>
            </a:pPr>
            <a:r>
              <a:rPr lang="en-US" sz="3200" dirty="0"/>
              <a:t>Who is responsible for activities?</a:t>
            </a:r>
          </a:p>
          <a:p>
            <a:pPr lvl="0">
              <a:spcBef>
                <a:spcPts val="1200"/>
              </a:spcBef>
              <a:spcAft>
                <a:spcPts val="1200"/>
              </a:spcAft>
            </a:pPr>
            <a:r>
              <a:rPr lang="en-US" sz="3200" dirty="0"/>
              <a:t>Who is responsible for deliverables?</a:t>
            </a:r>
          </a:p>
          <a:p>
            <a:pPr lvl="0">
              <a:spcBef>
                <a:spcPts val="1200"/>
              </a:spcBef>
              <a:spcAft>
                <a:spcPts val="1200"/>
              </a:spcAft>
            </a:pPr>
            <a:r>
              <a:rPr lang="en-US" sz="3200" dirty="0"/>
              <a:t>List all staff and contractors, titles &amp; direct project responsibilities</a:t>
            </a:r>
          </a:p>
          <a:p>
            <a:pPr lvl="0">
              <a:spcBef>
                <a:spcPts val="1200"/>
              </a:spcBef>
              <a:spcAft>
                <a:spcPts val="1200"/>
              </a:spcAft>
            </a:pPr>
            <a:r>
              <a:rPr lang="en-US" sz="3200" dirty="0"/>
              <a:t>Bi-monthly reporting and evaluation are considered project activities</a:t>
            </a:r>
          </a:p>
        </p:txBody>
      </p:sp>
      <p:sp>
        <p:nvSpPr>
          <p:cNvPr id="2" name="Title 1">
            <a:extLst>
              <a:ext uri="{FF2B5EF4-FFF2-40B4-BE49-F238E27FC236}">
                <a16:creationId xmlns:a16="http://schemas.microsoft.com/office/drawing/2014/main" id="{7A3FEEEA-6C32-AC47-B0EC-160BE5107E0D}"/>
              </a:ext>
            </a:extLst>
          </p:cNvPr>
          <p:cNvSpPr>
            <a:spLocks noGrp="1"/>
          </p:cNvSpPr>
          <p:nvPr>
            <p:ph type="title"/>
          </p:nvPr>
        </p:nvSpPr>
        <p:spPr>
          <a:xfrm>
            <a:off x="457200" y="0"/>
            <a:ext cx="8229600" cy="1676400"/>
          </a:xfrm>
        </p:spPr>
        <p:txBody>
          <a:bodyPr/>
          <a:lstStyle/>
          <a:p>
            <a:br>
              <a:rPr lang="en-US" dirty="0">
                <a:effectLst/>
              </a:rPr>
            </a:br>
            <a:r>
              <a:rPr lang="en-US" dirty="0">
                <a:effectLst/>
              </a:rPr>
              <a:t>Staff roles, activities and deliverables</a:t>
            </a:r>
            <a:br>
              <a:rPr lang="en-US" dirty="0">
                <a:effectLst/>
              </a:rPr>
            </a:br>
            <a:endParaRPr lang="en-US" dirty="0"/>
          </a:p>
        </p:txBody>
      </p:sp>
    </p:spTree>
    <p:extLst>
      <p:ext uri="{BB962C8B-B14F-4D97-AF65-F5344CB8AC3E}">
        <p14:creationId xmlns:p14="http://schemas.microsoft.com/office/powerpoint/2010/main" val="2482600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3C458-C90B-7940-A189-B1CDFD541836}"/>
              </a:ext>
            </a:extLst>
          </p:cNvPr>
          <p:cNvSpPr>
            <a:spLocks noGrp="1"/>
          </p:cNvSpPr>
          <p:nvPr>
            <p:ph idx="1"/>
          </p:nvPr>
        </p:nvSpPr>
        <p:spPr>
          <a:xfrm>
            <a:off x="161778" y="1676400"/>
            <a:ext cx="8839200" cy="5028882"/>
          </a:xfrm>
        </p:spPr>
        <p:txBody>
          <a:bodyPr/>
          <a:lstStyle/>
          <a:p>
            <a:pPr marL="0" indent="0">
              <a:buNone/>
            </a:pPr>
            <a:r>
              <a:rPr lang="en-US" sz="2800" dirty="0"/>
              <a:t>Requires at least Bachelor level (or equivalent) experience in working with persons with I/DD for more than 5 years, as well as experience in group teaching. Responsible for conducting all levels of training. Will ensure that curricula contents are covered. Provides feedback for ongoing project development and improvement. Conducts pre/post-tests and program satisfaction surveys. Travels to designated training locations. Adheres to all policies and established best/promising practices and/or procedures</a:t>
            </a:r>
          </a:p>
          <a:p>
            <a:endParaRPr lang="en-US" sz="2800" dirty="0"/>
          </a:p>
        </p:txBody>
      </p:sp>
      <p:sp>
        <p:nvSpPr>
          <p:cNvPr id="2" name="Title 1">
            <a:extLst>
              <a:ext uri="{FF2B5EF4-FFF2-40B4-BE49-F238E27FC236}">
                <a16:creationId xmlns:a16="http://schemas.microsoft.com/office/drawing/2014/main" id="{9A51B4C1-B312-F641-9E0E-E0D6E2F66869}"/>
              </a:ext>
            </a:extLst>
          </p:cNvPr>
          <p:cNvSpPr>
            <a:spLocks noGrp="1"/>
          </p:cNvSpPr>
          <p:nvPr>
            <p:ph type="title"/>
          </p:nvPr>
        </p:nvSpPr>
        <p:spPr>
          <a:xfrm>
            <a:off x="457200" y="152400"/>
            <a:ext cx="8229600" cy="1401762"/>
          </a:xfrm>
        </p:spPr>
        <p:txBody>
          <a:bodyPr/>
          <a:lstStyle/>
          <a:p>
            <a:br>
              <a:rPr lang="en-US" dirty="0">
                <a:effectLst/>
              </a:rPr>
            </a:br>
            <a:r>
              <a:rPr lang="en-US" dirty="0">
                <a:effectLst/>
              </a:rPr>
              <a:t>Example: Training Specialists</a:t>
            </a:r>
            <a:br>
              <a:rPr lang="en-US" dirty="0">
                <a:effectLst/>
              </a:rPr>
            </a:br>
            <a:endParaRPr lang="en-US" dirty="0"/>
          </a:p>
        </p:txBody>
      </p:sp>
    </p:spTree>
    <p:extLst>
      <p:ext uri="{BB962C8B-B14F-4D97-AF65-F5344CB8AC3E}">
        <p14:creationId xmlns:p14="http://schemas.microsoft.com/office/powerpoint/2010/main" val="3280633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1DB5F9-6130-C34E-AE34-026A0E3C4D60}"/>
              </a:ext>
            </a:extLst>
          </p:cNvPr>
          <p:cNvSpPr>
            <a:spLocks noGrp="1"/>
          </p:cNvSpPr>
          <p:nvPr>
            <p:ph idx="1"/>
          </p:nvPr>
        </p:nvSpPr>
        <p:spPr>
          <a:xfrm>
            <a:off x="152400" y="1905000"/>
            <a:ext cx="8839200" cy="4724400"/>
          </a:xfrm>
        </p:spPr>
        <p:txBody>
          <a:bodyPr/>
          <a:lstStyle/>
          <a:p>
            <a:pPr lvl="0">
              <a:spcBef>
                <a:spcPts val="1800"/>
              </a:spcBef>
              <a:spcAft>
                <a:spcPts val="1800"/>
              </a:spcAft>
            </a:pPr>
            <a:r>
              <a:rPr lang="en-US" dirty="0"/>
              <a:t>Includes carrying out activities and reporting on project outcomes</a:t>
            </a:r>
          </a:p>
          <a:p>
            <a:pPr lvl="0">
              <a:spcBef>
                <a:spcPts val="1800"/>
              </a:spcBef>
              <a:spcAft>
                <a:spcPts val="1800"/>
              </a:spcAft>
            </a:pPr>
            <a:r>
              <a:rPr lang="en-US" dirty="0"/>
              <a:t>Staff workload and assigned hours must be realistic, as compared with the proposed budget and project design</a:t>
            </a:r>
          </a:p>
          <a:p>
            <a:pPr marL="0" indent="0">
              <a:spcBef>
                <a:spcPts val="1800"/>
              </a:spcBef>
              <a:spcAft>
                <a:spcPts val="1800"/>
              </a:spcAft>
              <a:buNone/>
            </a:pPr>
            <a:endParaRPr lang="en-US" dirty="0"/>
          </a:p>
        </p:txBody>
      </p:sp>
      <p:sp>
        <p:nvSpPr>
          <p:cNvPr id="2" name="Title 1">
            <a:extLst>
              <a:ext uri="{FF2B5EF4-FFF2-40B4-BE49-F238E27FC236}">
                <a16:creationId xmlns:a16="http://schemas.microsoft.com/office/drawing/2014/main" id="{82F7BD57-71E9-2E4C-9361-6DB2942323C0}"/>
              </a:ext>
            </a:extLst>
          </p:cNvPr>
          <p:cNvSpPr>
            <a:spLocks noGrp="1"/>
          </p:cNvSpPr>
          <p:nvPr>
            <p:ph type="title"/>
          </p:nvPr>
        </p:nvSpPr>
        <p:spPr>
          <a:xfrm>
            <a:off x="152400" y="0"/>
            <a:ext cx="8839200" cy="1676400"/>
          </a:xfrm>
        </p:spPr>
        <p:txBody>
          <a:bodyPr/>
          <a:lstStyle/>
          <a:p>
            <a:br>
              <a:rPr lang="en-US" sz="4800" dirty="0">
                <a:effectLst/>
              </a:rPr>
            </a:br>
            <a:r>
              <a:rPr lang="en-US" sz="4800" dirty="0">
                <a:effectLst/>
              </a:rPr>
              <a:t>Project Staff Responsibilities</a:t>
            </a:r>
            <a:br>
              <a:rPr lang="en-US" sz="4800" dirty="0">
                <a:effectLst/>
              </a:rPr>
            </a:br>
            <a:endParaRPr lang="en-US" sz="4800" dirty="0"/>
          </a:p>
        </p:txBody>
      </p:sp>
    </p:spTree>
    <p:extLst>
      <p:ext uri="{BB962C8B-B14F-4D97-AF65-F5344CB8AC3E}">
        <p14:creationId xmlns:p14="http://schemas.microsoft.com/office/powerpoint/2010/main" val="149420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F03B8299-FA06-244F-BDFE-1C67F3E11E87}"/>
              </a:ext>
            </a:extLst>
          </p:cNvPr>
          <p:cNvSpPr>
            <a:spLocks noGrp="1"/>
          </p:cNvSpPr>
          <p:nvPr>
            <p:ph idx="1"/>
          </p:nvPr>
        </p:nvSpPr>
        <p:spPr>
          <a:xfrm>
            <a:off x="457200" y="2590800"/>
            <a:ext cx="8229600" cy="4038600"/>
          </a:xfrm>
        </p:spPr>
        <p:txBody>
          <a:bodyPr/>
          <a:lstStyle/>
          <a:p>
            <a:pPr marL="742950" indent="-742950">
              <a:spcBef>
                <a:spcPts val="1800"/>
              </a:spcBef>
              <a:spcAft>
                <a:spcPts val="1800"/>
              </a:spcAft>
              <a:buSzPct val="100000"/>
              <a:buFont typeface="+mj-lt"/>
              <a:buAutoNum type="arabicPeriod"/>
              <a:defRPr/>
            </a:pPr>
            <a:r>
              <a:rPr lang="en-US" sz="4000" dirty="0"/>
              <a:t>Designed to provide information about the grant-writing process </a:t>
            </a:r>
          </a:p>
          <a:p>
            <a:pPr marL="742950" indent="-742950">
              <a:spcBef>
                <a:spcPts val="1800"/>
              </a:spcBef>
              <a:spcAft>
                <a:spcPts val="1800"/>
              </a:spcAft>
              <a:buSzPct val="100000"/>
              <a:buFont typeface="+mj-lt"/>
              <a:buAutoNum type="arabicPeriod"/>
              <a:defRPr/>
            </a:pPr>
            <a:r>
              <a:rPr lang="en-US" sz="4000" dirty="0"/>
              <a:t>Provide guidance to complete an application for Cycle 45 </a:t>
            </a:r>
          </a:p>
        </p:txBody>
      </p:sp>
      <p:sp>
        <p:nvSpPr>
          <p:cNvPr id="2" name="Title 1">
            <a:extLst>
              <a:ext uri="{FF2B5EF4-FFF2-40B4-BE49-F238E27FC236}">
                <a16:creationId xmlns:a16="http://schemas.microsoft.com/office/drawing/2014/main" id="{4A808AF1-330D-7142-9E63-88D17041AFDF}"/>
              </a:ext>
            </a:extLst>
          </p:cNvPr>
          <p:cNvSpPr>
            <a:spLocks noGrp="1"/>
          </p:cNvSpPr>
          <p:nvPr>
            <p:ph type="title"/>
          </p:nvPr>
        </p:nvSpPr>
        <p:spPr/>
        <p:txBody>
          <a:bodyPr/>
          <a:lstStyle/>
          <a:p>
            <a:pPr>
              <a:defRPr/>
            </a:pPr>
            <a:r>
              <a:rPr lang="en-US" sz="4400" dirty="0"/>
              <a:t>About the training modules:</a:t>
            </a:r>
          </a:p>
        </p:txBody>
      </p:sp>
    </p:spTree>
    <p:extLst>
      <p:ext uri="{BB962C8B-B14F-4D97-AF65-F5344CB8AC3E}">
        <p14:creationId xmlns:p14="http://schemas.microsoft.com/office/powerpoint/2010/main" val="239964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59A021D2-A1CA-0C4B-B1AB-9B871EBA06F7}"/>
              </a:ext>
            </a:extLst>
          </p:cNvPr>
          <p:cNvSpPr>
            <a:spLocks noGrp="1" noChangeArrowheads="1"/>
          </p:cNvSpPr>
          <p:nvPr>
            <p:ph idx="1"/>
          </p:nvPr>
        </p:nvSpPr>
        <p:spPr>
          <a:xfrm>
            <a:off x="152400" y="1981200"/>
            <a:ext cx="8839200" cy="4648200"/>
          </a:xfrm>
        </p:spPr>
        <p:txBody>
          <a:bodyPr/>
          <a:lstStyle/>
          <a:p>
            <a:r>
              <a:rPr lang="en-US" altLang="en-US" sz="2800" dirty="0"/>
              <a:t>The California State Council on Developmental Disabilities  (SCDD)</a:t>
            </a:r>
          </a:p>
          <a:p>
            <a:r>
              <a:rPr lang="en-US" altLang="en-US" sz="2800" dirty="0"/>
              <a:t>The Tarjan Center at the University of California Los Angeles (UCLA)</a:t>
            </a:r>
          </a:p>
          <a:p>
            <a:r>
              <a:rPr lang="en-US" altLang="en-US" sz="2800" dirty="0"/>
              <a:t>The University of Southern California (USC), University Center for Excellence in Developmental Disabilities  (UCEDD)</a:t>
            </a:r>
          </a:p>
          <a:p>
            <a:r>
              <a:rPr lang="en-US" altLang="en-US" sz="2800" dirty="0"/>
              <a:t>The Center for Excellence in Developmental Disabilities at the MIND Institute (CEDD), University of California Davis (UCD)</a:t>
            </a:r>
          </a:p>
        </p:txBody>
      </p:sp>
      <p:sp>
        <p:nvSpPr>
          <p:cNvPr id="2" name="Title 1">
            <a:extLst>
              <a:ext uri="{FF2B5EF4-FFF2-40B4-BE49-F238E27FC236}">
                <a16:creationId xmlns:a16="http://schemas.microsoft.com/office/drawing/2014/main" id="{98874961-7C57-D247-BEA0-63881CC30737}"/>
              </a:ext>
            </a:extLst>
          </p:cNvPr>
          <p:cNvSpPr>
            <a:spLocks noGrp="1"/>
          </p:cNvSpPr>
          <p:nvPr>
            <p:ph type="title"/>
          </p:nvPr>
        </p:nvSpPr>
        <p:spPr/>
        <p:txBody>
          <a:bodyPr/>
          <a:lstStyle/>
          <a:p>
            <a:pPr>
              <a:defRPr/>
            </a:pPr>
            <a:r>
              <a:rPr lang="en-US" sz="4400" dirty="0"/>
              <a:t>Produced by:</a:t>
            </a:r>
          </a:p>
        </p:txBody>
      </p:sp>
    </p:spTree>
    <p:extLst>
      <p:ext uri="{BB962C8B-B14F-4D97-AF65-F5344CB8AC3E}">
        <p14:creationId xmlns:p14="http://schemas.microsoft.com/office/powerpoint/2010/main" val="354072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7007F-AAFF-439B-B570-0C8E2C6128C1}"/>
              </a:ext>
            </a:extLst>
          </p:cNvPr>
          <p:cNvSpPr>
            <a:spLocks noGrp="1"/>
          </p:cNvSpPr>
          <p:nvPr>
            <p:ph type="title"/>
          </p:nvPr>
        </p:nvSpPr>
        <p:spPr/>
        <p:txBody>
          <a:bodyPr/>
          <a:lstStyle/>
          <a:p>
            <a:r>
              <a:rPr lang="en-US" altLang="en-US" sz="4800" dirty="0">
                <a:solidFill>
                  <a:srgbClr val="FFC000"/>
                </a:solidFill>
                <a:effectLst/>
              </a:rPr>
              <a:t>Grant Cycle 45 (2022-23)</a:t>
            </a:r>
            <a:endParaRPr lang="en-US" sz="4800" dirty="0"/>
          </a:p>
        </p:txBody>
      </p:sp>
      <p:sp>
        <p:nvSpPr>
          <p:cNvPr id="4" name="Content Placeholder 3">
            <a:extLst>
              <a:ext uri="{FF2B5EF4-FFF2-40B4-BE49-F238E27FC236}">
                <a16:creationId xmlns:a16="http://schemas.microsoft.com/office/drawing/2014/main" id="{BB78A682-349F-4F0A-8F8C-FF6EE7188ABB}"/>
              </a:ext>
            </a:extLst>
          </p:cNvPr>
          <p:cNvSpPr>
            <a:spLocks noGrp="1"/>
          </p:cNvSpPr>
          <p:nvPr>
            <p:ph idx="1"/>
          </p:nvPr>
        </p:nvSpPr>
        <p:spPr>
          <a:xfrm>
            <a:off x="152400" y="1524004"/>
            <a:ext cx="8991600" cy="5105396"/>
          </a:xfrm>
        </p:spPr>
        <p:txBody>
          <a:bodyPr/>
          <a:lstStyle/>
          <a:p>
            <a:pPr marL="0" indent="0">
              <a:buNone/>
            </a:pPr>
            <a:r>
              <a:rPr lang="en-US" sz="3400" dirty="0"/>
              <a:t>This project was supported in part by Grant #23CASCDD from the U.S. Administration for Community Living, the Department of Health and Human Services, Washington D.C. 20201</a:t>
            </a:r>
            <a:br>
              <a:rPr lang="en-US" sz="3400" dirty="0"/>
            </a:br>
            <a:r>
              <a:rPr lang="en-US" sz="3400" dirty="0"/>
              <a:t>Grantees undertaking projects with government sponsorship are encouraged to express freely their findings and conclusions. Points of views or opinions do not, therefore, necessarily represent ACL policy.</a:t>
            </a:r>
          </a:p>
        </p:txBody>
      </p:sp>
    </p:spTree>
    <p:extLst>
      <p:ext uri="{BB962C8B-B14F-4D97-AF65-F5344CB8AC3E}">
        <p14:creationId xmlns:p14="http://schemas.microsoft.com/office/powerpoint/2010/main" val="75820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8F80A22D-AF59-4C57-B6A9-61F280C2C3EB}"/>
              </a:ext>
            </a:extLst>
          </p:cNvPr>
          <p:cNvSpPr>
            <a:spLocks noGrp="1" noChangeArrowheads="1"/>
          </p:cNvSpPr>
          <p:nvPr>
            <p:ph idx="1"/>
          </p:nvPr>
        </p:nvSpPr>
        <p:spPr>
          <a:xfrm>
            <a:off x="0" y="1979815"/>
            <a:ext cx="9144000" cy="4876800"/>
          </a:xfrm>
        </p:spPr>
        <p:txBody>
          <a:bodyPr/>
          <a:lstStyle/>
          <a:p>
            <a:pPr lvl="0">
              <a:spcBef>
                <a:spcPts val="1200"/>
              </a:spcBef>
              <a:spcAft>
                <a:spcPts val="1200"/>
              </a:spcAft>
            </a:pPr>
            <a:r>
              <a:rPr lang="en-US" sz="3200" dirty="0">
                <a:latin typeface="Verdana"/>
                <a:ea typeface="Verdana"/>
              </a:rPr>
              <a:t>This is not a substitute for participating in the pre-bidder’s conference call</a:t>
            </a:r>
          </a:p>
          <a:p>
            <a:pPr lvl="0">
              <a:spcBef>
                <a:spcPts val="1200"/>
              </a:spcBef>
              <a:spcAft>
                <a:spcPts val="1200"/>
              </a:spcAft>
            </a:pPr>
            <a:r>
              <a:rPr lang="en-US" sz="3200" dirty="0">
                <a:latin typeface="Verdana" panose="020B0604030504040204" pitchFamily="34" charset="0"/>
                <a:ea typeface="Verdana" panose="020B0604030504040204" pitchFamily="34" charset="0"/>
              </a:rPr>
              <a:t>Viewing these modules will not provide you with an advantage in the grant review process </a:t>
            </a:r>
          </a:p>
          <a:p>
            <a:pPr lvl="0">
              <a:spcBef>
                <a:spcPts val="1200"/>
              </a:spcBef>
              <a:spcAft>
                <a:spcPts val="1200"/>
              </a:spcAft>
            </a:pPr>
            <a:r>
              <a:rPr lang="en-US" sz="3200" dirty="0">
                <a:latin typeface="Verdana" panose="020B0604030504040204" pitchFamily="34" charset="0"/>
                <a:ea typeface="Verdana" panose="020B0604030504040204" pitchFamily="34" charset="0"/>
              </a:rPr>
              <a:t>This will not answer questions about your specific proposal</a:t>
            </a:r>
            <a:endParaRPr lang="en-US" altLang="en-US" sz="3200" dirty="0">
              <a:latin typeface="Verdana" panose="020B0604030504040204" pitchFamily="34" charset="0"/>
              <a:ea typeface="Verdana" panose="020B0604030504040204" pitchFamily="34" charset="0"/>
            </a:endParaRPr>
          </a:p>
        </p:txBody>
      </p:sp>
      <p:sp>
        <p:nvSpPr>
          <p:cNvPr id="2" name="Title 1">
            <a:extLst>
              <a:ext uri="{FF2B5EF4-FFF2-40B4-BE49-F238E27FC236}">
                <a16:creationId xmlns:a16="http://schemas.microsoft.com/office/drawing/2014/main" id="{8F3A8644-5BE1-5548-BA67-F4853618F1B2}"/>
              </a:ext>
            </a:extLst>
          </p:cNvPr>
          <p:cNvSpPr>
            <a:spLocks noGrp="1"/>
          </p:cNvSpPr>
          <p:nvPr>
            <p:ph type="title"/>
          </p:nvPr>
        </p:nvSpPr>
        <p:spPr/>
        <p:txBody>
          <a:bodyPr/>
          <a:lstStyle/>
          <a:p>
            <a:pPr>
              <a:defRPr/>
            </a:pPr>
            <a:r>
              <a:rPr lang="en-US" sz="6000" dirty="0">
                <a:solidFill>
                  <a:srgbClr val="FFC000"/>
                </a:solidFill>
              </a:rPr>
              <a:t>DISCLAIMER</a:t>
            </a:r>
          </a:p>
        </p:txBody>
      </p:sp>
    </p:spTree>
    <p:extLst>
      <p:ext uri="{BB962C8B-B14F-4D97-AF65-F5344CB8AC3E}">
        <p14:creationId xmlns:p14="http://schemas.microsoft.com/office/powerpoint/2010/main" val="179551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619A92-324E-E04A-86F7-DE0792D44C0A}"/>
              </a:ext>
            </a:extLst>
          </p:cNvPr>
          <p:cNvSpPr>
            <a:spLocks noGrp="1"/>
          </p:cNvSpPr>
          <p:nvPr>
            <p:ph idx="1"/>
          </p:nvPr>
        </p:nvSpPr>
        <p:spPr>
          <a:xfrm>
            <a:off x="152400" y="2163762"/>
            <a:ext cx="8991600" cy="4419600"/>
          </a:xfrm>
        </p:spPr>
        <p:txBody>
          <a:bodyPr/>
          <a:lstStyle/>
          <a:p>
            <a:pPr marL="0" indent="0">
              <a:spcBef>
                <a:spcPts val="1200"/>
              </a:spcBef>
              <a:spcAft>
                <a:spcPts val="1200"/>
              </a:spcAft>
              <a:buNone/>
            </a:pPr>
            <a:r>
              <a:rPr lang="en-US" sz="3600" b="1" dirty="0"/>
              <a:t>Introduction</a:t>
            </a:r>
          </a:p>
          <a:p>
            <a:pPr marL="14288" indent="0">
              <a:spcBef>
                <a:spcPts val="1200"/>
              </a:spcBef>
              <a:spcAft>
                <a:spcPts val="1200"/>
              </a:spcAft>
              <a:buNone/>
            </a:pPr>
            <a:r>
              <a:rPr lang="en-US" sz="3600" b="1" dirty="0"/>
              <a:t>Section 1: </a:t>
            </a:r>
            <a:r>
              <a:rPr lang="en-US" sz="3600" dirty="0"/>
              <a:t>Abstract, Qualifications, Collaboration, and Methodology</a:t>
            </a:r>
          </a:p>
          <a:p>
            <a:pPr marL="0" marR="0" lvl="0" indent="0" algn="l" defTabSz="914400" rtl="0" eaLnBrk="0" fontAlgn="base" latinLnBrk="0" hangingPunct="0">
              <a:lnSpc>
                <a:spcPct val="100000"/>
              </a:lnSpc>
              <a:spcBef>
                <a:spcPts val="1200"/>
              </a:spcBef>
              <a:spcAft>
                <a:spcPts val="1200"/>
              </a:spcAft>
              <a:buClrTx/>
              <a:buSzPct val="125000"/>
              <a:buFontTx/>
              <a:buNone/>
              <a:tabLst/>
              <a:defRPr/>
            </a:pPr>
            <a:r>
              <a:rPr lang="en-US" sz="3600" b="1" dirty="0"/>
              <a:t>Section 2: </a:t>
            </a:r>
            <a:r>
              <a:rPr lang="en-US" sz="3600" kern="1200" dirty="0">
                <a:solidFill>
                  <a:schemeClr val="bg1"/>
                </a:solidFill>
                <a:effectLst/>
              </a:rPr>
              <a:t>Target Population, Staff Roles and Responsibilities</a:t>
            </a:r>
            <a:endParaRPr lang="en-US" sz="3600" dirty="0">
              <a:effectLst/>
            </a:endParaRPr>
          </a:p>
          <a:p>
            <a:pPr marL="0" indent="0">
              <a:spcBef>
                <a:spcPts val="1200"/>
              </a:spcBef>
              <a:spcAft>
                <a:spcPts val="1200"/>
              </a:spcAft>
              <a:buNone/>
            </a:pPr>
            <a:endParaRPr lang="en-US" sz="3600" b="1" dirty="0"/>
          </a:p>
          <a:p>
            <a:pPr>
              <a:spcBef>
                <a:spcPts val="1200"/>
              </a:spcBef>
              <a:spcAft>
                <a:spcPts val="1200"/>
              </a:spcAft>
            </a:pPr>
            <a:endParaRPr lang="en-US" dirty="0"/>
          </a:p>
        </p:txBody>
      </p:sp>
      <p:sp>
        <p:nvSpPr>
          <p:cNvPr id="2" name="Title 1">
            <a:extLst>
              <a:ext uri="{FF2B5EF4-FFF2-40B4-BE49-F238E27FC236}">
                <a16:creationId xmlns:a16="http://schemas.microsoft.com/office/drawing/2014/main" id="{5EE82EF8-8E3C-554C-8499-92B4ED22A624}"/>
              </a:ext>
            </a:extLst>
          </p:cNvPr>
          <p:cNvSpPr>
            <a:spLocks noGrp="1"/>
          </p:cNvSpPr>
          <p:nvPr>
            <p:ph type="title"/>
          </p:nvPr>
        </p:nvSpPr>
        <p:spPr/>
        <p:txBody>
          <a:bodyPr/>
          <a:lstStyle/>
          <a:p>
            <a:r>
              <a:rPr lang="en-US" sz="6000" dirty="0">
                <a:effectLst/>
              </a:rPr>
              <a:t> </a:t>
            </a:r>
            <a:br>
              <a:rPr lang="en-US" sz="6000" dirty="0">
                <a:effectLst/>
              </a:rPr>
            </a:br>
            <a:r>
              <a:rPr lang="en-US" sz="6000" dirty="0">
                <a:effectLst/>
              </a:rPr>
              <a:t>Project Narrative</a:t>
            </a:r>
            <a:br>
              <a:rPr lang="en-US" sz="6000" dirty="0">
                <a:effectLst/>
              </a:rPr>
            </a:br>
            <a:endParaRPr lang="en-US" sz="6000" dirty="0"/>
          </a:p>
        </p:txBody>
      </p:sp>
    </p:spTree>
    <p:extLst>
      <p:ext uri="{BB962C8B-B14F-4D97-AF65-F5344CB8AC3E}">
        <p14:creationId xmlns:p14="http://schemas.microsoft.com/office/powerpoint/2010/main" val="1212961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AA34CFB-981C-3346-B918-12C859FFE282}"/>
              </a:ext>
            </a:extLst>
          </p:cNvPr>
          <p:cNvSpPr>
            <a:spLocks noGrp="1" noChangeArrowheads="1"/>
          </p:cNvSpPr>
          <p:nvPr>
            <p:ph type="ctrTitle"/>
          </p:nvPr>
        </p:nvSpPr>
        <p:spPr>
          <a:xfrm>
            <a:off x="784726" y="1295400"/>
            <a:ext cx="7772400" cy="3279773"/>
          </a:xfrm>
        </p:spPr>
        <p:txBody>
          <a:bodyPr/>
          <a:lstStyle/>
          <a:p>
            <a:pPr eaLnBrk="1" hangingPunct="1">
              <a:defRPr/>
            </a:pPr>
            <a:br>
              <a:rPr lang="en-US" altLang="en-US" sz="4400" dirty="0">
                <a:latin typeface="+mn-lt"/>
              </a:rPr>
            </a:br>
            <a:r>
              <a:rPr lang="en-US" sz="4400" dirty="0"/>
              <a:t>Abstract, Qualifications, Collaboration and Methodology</a:t>
            </a:r>
            <a:br>
              <a:rPr lang="en-US" sz="4400" dirty="0"/>
            </a:br>
            <a:endParaRPr lang="en-US" altLang="en-US" sz="4400" dirty="0">
              <a:latin typeface="+mn-lt"/>
            </a:endParaRPr>
          </a:p>
        </p:txBody>
      </p:sp>
    </p:spTree>
    <p:extLst>
      <p:ext uri="{BB962C8B-B14F-4D97-AF65-F5344CB8AC3E}">
        <p14:creationId xmlns:p14="http://schemas.microsoft.com/office/powerpoint/2010/main" val="2314838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BFECFE-9F00-F74B-B0D2-6D5AF35439A6}"/>
              </a:ext>
            </a:extLst>
          </p:cNvPr>
          <p:cNvSpPr>
            <a:spLocks noGrp="1"/>
          </p:cNvSpPr>
          <p:nvPr>
            <p:ph idx="1"/>
          </p:nvPr>
        </p:nvSpPr>
        <p:spPr>
          <a:xfrm>
            <a:off x="457200" y="2133600"/>
            <a:ext cx="8686800" cy="4495800"/>
          </a:xfrm>
        </p:spPr>
        <p:txBody>
          <a:bodyPr/>
          <a:lstStyle/>
          <a:p>
            <a:pPr lvl="0">
              <a:spcBef>
                <a:spcPts val="1800"/>
              </a:spcBef>
              <a:spcAft>
                <a:spcPts val="1800"/>
              </a:spcAft>
            </a:pPr>
            <a:r>
              <a:rPr lang="en-US" sz="4000" dirty="0"/>
              <a:t>SCDD requires specific information for the Project Narrative</a:t>
            </a:r>
          </a:p>
          <a:p>
            <a:pPr lvl="0">
              <a:spcBef>
                <a:spcPts val="1800"/>
              </a:spcBef>
              <a:spcAft>
                <a:spcPts val="1800"/>
              </a:spcAft>
            </a:pPr>
            <a:r>
              <a:rPr lang="en-US" sz="4000" dirty="0"/>
              <a:t>Project Narrative form </a:t>
            </a:r>
          </a:p>
          <a:p>
            <a:pPr lvl="0">
              <a:spcBef>
                <a:spcPts val="1800"/>
              </a:spcBef>
              <a:spcAft>
                <a:spcPts val="1800"/>
              </a:spcAft>
            </a:pPr>
            <a:r>
              <a:rPr lang="en-US" sz="4000" dirty="0"/>
              <a:t>Follow along with a Project Narrative form</a:t>
            </a:r>
          </a:p>
        </p:txBody>
      </p:sp>
      <p:sp>
        <p:nvSpPr>
          <p:cNvPr id="2" name="Title 1">
            <a:extLst>
              <a:ext uri="{FF2B5EF4-FFF2-40B4-BE49-F238E27FC236}">
                <a16:creationId xmlns:a16="http://schemas.microsoft.com/office/drawing/2014/main" id="{C9BE4EEE-F869-434D-9C7B-183F894971D6}"/>
              </a:ext>
            </a:extLst>
          </p:cNvPr>
          <p:cNvSpPr>
            <a:spLocks noGrp="1"/>
          </p:cNvSpPr>
          <p:nvPr>
            <p:ph type="title"/>
          </p:nvPr>
        </p:nvSpPr>
        <p:spPr/>
        <p:txBody>
          <a:bodyPr/>
          <a:lstStyle/>
          <a:p>
            <a:br>
              <a:rPr lang="en-US" dirty="0">
                <a:effectLst/>
              </a:rPr>
            </a:br>
            <a:br>
              <a:rPr lang="en-US" sz="5400" dirty="0">
                <a:effectLst/>
              </a:rPr>
            </a:br>
            <a:r>
              <a:rPr lang="en-US" sz="5400" dirty="0">
                <a:effectLst/>
              </a:rPr>
              <a:t>Project Narrative </a:t>
            </a:r>
            <a:br>
              <a:rPr lang="en-US" dirty="0">
                <a:effectLst/>
              </a:rPr>
            </a:br>
            <a:r>
              <a:rPr lang="en-US" dirty="0">
                <a:effectLst/>
              </a:rPr>
              <a:t> </a:t>
            </a:r>
            <a:br>
              <a:rPr lang="en-US" dirty="0">
                <a:effectLst/>
              </a:rPr>
            </a:br>
            <a:endParaRPr lang="en-US" dirty="0"/>
          </a:p>
        </p:txBody>
      </p:sp>
    </p:spTree>
    <p:extLst>
      <p:ext uri="{BB962C8B-B14F-4D97-AF65-F5344CB8AC3E}">
        <p14:creationId xmlns:p14="http://schemas.microsoft.com/office/powerpoint/2010/main" val="101421618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CDD Grant Writing Training Module 1 Fran_Olga Template w_notes 2_28_20" id="{5C64F2FB-DA14-4DA9-86DF-0C48773BEDB6}" vid="{D3A3BB6F-2AA3-4E1D-AC5C-F1CDBD8F9E37}"/>
    </a:ext>
  </a:ext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08BA508904EA48A4DD1881A394B964" ma:contentTypeVersion="5" ma:contentTypeDescription="Create a new document." ma:contentTypeScope="" ma:versionID="1fbfcc5f716508e55a1cae61c178bb78">
  <xsd:schema xmlns:xsd="http://www.w3.org/2001/XMLSchema" xmlns:xs="http://www.w3.org/2001/XMLSchema" xmlns:p="http://schemas.microsoft.com/office/2006/metadata/properties" xmlns:ns2="f455e97d-dde8-44e7-81e8-01c4f68c77e1" targetNamespace="http://schemas.microsoft.com/office/2006/metadata/properties" ma:root="true" ma:fieldsID="f54a07b234ae68b0e954975171e8e54f" ns2:_="">
    <xsd:import namespace="f455e97d-dde8-44e7-81e8-01c4f68c77e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55e97d-dde8-44e7-81e8-01c4f68c7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D36BEB-56D6-48EA-9159-C018F50D1C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55e97d-dde8-44e7-81e8-01c4f68c77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30E158-47DB-4F51-AC0B-0E0672AB86FB}">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f455e97d-dde8-44e7-81e8-01c4f68c77e1"/>
    <ds:schemaRef ds:uri="http://purl.org/dc/elements/1.1/"/>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32DC879A-5F7B-4565-8EB8-B7E4C6CC17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3064</TotalTime>
  <Words>2648</Words>
  <Application>Microsoft Office PowerPoint</Application>
  <PresentationFormat>On-screen Show (4:3)</PresentationFormat>
  <Paragraphs>341</Paragraphs>
  <Slides>28</Slides>
  <Notes>27</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28</vt:i4>
      </vt:variant>
    </vt:vector>
  </HeadingPairs>
  <TitlesOfParts>
    <vt:vector size="38" baseType="lpstr">
      <vt:lpstr>Arial</vt:lpstr>
      <vt:lpstr>Calibri</vt:lpstr>
      <vt:lpstr>Tahoma</vt:lpstr>
      <vt:lpstr>Verdana</vt:lpstr>
      <vt:lpstr>Wingdings</vt:lpstr>
      <vt:lpstr>Default Design</vt:lpstr>
      <vt:lpstr>1_Default Design</vt:lpstr>
      <vt:lpstr>2_Default Design</vt:lpstr>
      <vt:lpstr>3_Default Design</vt:lpstr>
      <vt:lpstr>4_Default Design</vt:lpstr>
      <vt:lpstr>How to Prepare A Grant Proposal for the California State Council on Developmental Disabilities</vt:lpstr>
      <vt:lpstr>Some acronyms:</vt:lpstr>
      <vt:lpstr>About the training modules:</vt:lpstr>
      <vt:lpstr>Produced by:</vt:lpstr>
      <vt:lpstr>Grant Cycle 45 (2022-23)</vt:lpstr>
      <vt:lpstr>DISCLAIMER</vt:lpstr>
      <vt:lpstr>  Project Narrative </vt:lpstr>
      <vt:lpstr> Abstract, Qualifications, Collaboration and Methodology </vt:lpstr>
      <vt:lpstr>  Project Narrative    </vt:lpstr>
      <vt:lpstr> Before writing the project narrative: </vt:lpstr>
      <vt:lpstr>Proposal Format</vt:lpstr>
      <vt:lpstr>The 5 Parts of the Project Narrative Form</vt:lpstr>
      <vt:lpstr> The Abstract </vt:lpstr>
      <vt:lpstr> Qualifications </vt:lpstr>
      <vt:lpstr> Collaboration </vt:lpstr>
      <vt:lpstr> Methodology  </vt:lpstr>
      <vt:lpstr> Methodology: Approach </vt:lpstr>
      <vt:lpstr> Promising Practices: Creating, supporting or improving </vt:lpstr>
      <vt:lpstr> Best Practices: Creating, supporting or improving  </vt:lpstr>
      <vt:lpstr>Conceptual Framework</vt:lpstr>
      <vt:lpstr> Statewide Impact </vt:lpstr>
      <vt:lpstr> SCDD’s Mission </vt:lpstr>
      <vt:lpstr>Target population, staff roles and responsibilities</vt:lpstr>
      <vt:lpstr> Target Population </vt:lpstr>
      <vt:lpstr> Target Population: Defined characteristics </vt:lpstr>
      <vt:lpstr> Staff roles, activities and deliverables </vt:lpstr>
      <vt:lpstr> Example: Training Specialists </vt:lpstr>
      <vt:lpstr> Project Staff Responsibilities </vt:lpstr>
    </vt:vector>
  </TitlesOfParts>
  <Company>UIC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dhd-barthr</dc:creator>
  <cp:lastModifiedBy>Ahmad, Rihana@SCDD</cp:lastModifiedBy>
  <cp:revision>127</cp:revision>
  <cp:lastPrinted>2020-03-05T20:42:56Z</cp:lastPrinted>
  <dcterms:created xsi:type="dcterms:W3CDTF">2005-04-05T23:47:31Z</dcterms:created>
  <dcterms:modified xsi:type="dcterms:W3CDTF">2022-06-09T23:58:36Z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0x0101006708BA508904EA48A4DD1881A394B964</vt:lpwstr>
  </property>
</Properties>
</file>