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353" r:id="rId2"/>
    <p:sldId id="355" r:id="rId3"/>
    <p:sldId id="367" r:id="rId4"/>
    <p:sldId id="366" r:id="rId5"/>
    <p:sldId id="356" r:id="rId6"/>
    <p:sldId id="354" r:id="rId7"/>
    <p:sldId id="357" r:id="rId8"/>
    <p:sldId id="358" r:id="rId9"/>
    <p:sldId id="359" r:id="rId10"/>
    <p:sldId id="360" r:id="rId11"/>
    <p:sldId id="361" r:id="rId12"/>
    <p:sldId id="362" r:id="rId13"/>
    <p:sldId id="363" r:id="rId14"/>
    <p:sldId id="364" r:id="rId15"/>
    <p:sldId id="365"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256774-C5C9-4450-9577-920A1ADEF9E5}">
          <p14:sldIdLst>
            <p14:sldId id="353"/>
            <p14:sldId id="355"/>
            <p14:sldId id="367"/>
            <p14:sldId id="366"/>
            <p14:sldId id="356"/>
            <p14:sldId id="354"/>
            <p14:sldId id="357"/>
            <p14:sldId id="358"/>
            <p14:sldId id="359"/>
            <p14:sldId id="360"/>
            <p14:sldId id="361"/>
            <p14:sldId id="362"/>
            <p14:sldId id="363"/>
            <p14:sldId id="364"/>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 Rihana@SCDD" initials="AR" lastIdx="1" clrIdx="0">
    <p:extLst>
      <p:ext uri="{19B8F6BF-5375-455C-9EA6-DF929625EA0E}">
        <p15:presenceInfo xmlns:p15="http://schemas.microsoft.com/office/powerpoint/2012/main" userId="S::Rihana.Ahmad@scdd.ca.gov::ba22d33f-4e7e-44d5-a304-3d4e373914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24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58" d="100"/>
          <a:sy n="58" d="100"/>
        </p:scale>
        <p:origin x="816"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88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971592" cy="464980"/>
          </a:xfrm>
          <a:prstGeom prst="rect">
            <a:avLst/>
          </a:prstGeom>
        </p:spPr>
        <p:txBody>
          <a:bodyPr vert="horz" lIns="92102" tIns="46049" rIns="92102" bIns="46049" rtlCol="0"/>
          <a:lstStyle>
            <a:lvl1pPr algn="l">
              <a:defRPr sz="1200"/>
            </a:lvl1pPr>
          </a:lstStyle>
          <a:p>
            <a:endParaRPr lang="en-US" dirty="0"/>
          </a:p>
        </p:txBody>
      </p:sp>
      <p:sp>
        <p:nvSpPr>
          <p:cNvPr id="3" name="Date Placeholder 2"/>
          <p:cNvSpPr>
            <a:spLocks noGrp="1"/>
          </p:cNvSpPr>
          <p:nvPr>
            <p:ph type="dt" sz="quarter" idx="1"/>
          </p:nvPr>
        </p:nvSpPr>
        <p:spPr>
          <a:xfrm>
            <a:off x="3884842" y="4"/>
            <a:ext cx="2971592" cy="464980"/>
          </a:xfrm>
          <a:prstGeom prst="rect">
            <a:avLst/>
          </a:prstGeom>
        </p:spPr>
        <p:txBody>
          <a:bodyPr vert="horz" lIns="92102" tIns="46049" rIns="92102" bIns="46049" rtlCol="0"/>
          <a:lstStyle>
            <a:lvl1pPr algn="r">
              <a:defRPr sz="1200"/>
            </a:lvl1pPr>
          </a:lstStyle>
          <a:p>
            <a:fld id="{D1E11F97-FED0-436A-974B-71BB722FF605}" type="datetimeFigureOut">
              <a:rPr lang="en-US" smtClean="0"/>
              <a:t>11/16/2020</a:t>
            </a:fld>
            <a:endParaRPr lang="en-US" dirty="0"/>
          </a:p>
        </p:txBody>
      </p:sp>
      <p:sp>
        <p:nvSpPr>
          <p:cNvPr id="4" name="Footer Placeholder 3"/>
          <p:cNvSpPr>
            <a:spLocks noGrp="1"/>
          </p:cNvSpPr>
          <p:nvPr>
            <p:ph type="ftr" sz="quarter" idx="2"/>
          </p:nvPr>
        </p:nvSpPr>
        <p:spPr>
          <a:xfrm>
            <a:off x="0" y="8829825"/>
            <a:ext cx="2971592" cy="464980"/>
          </a:xfrm>
          <a:prstGeom prst="rect">
            <a:avLst/>
          </a:prstGeom>
        </p:spPr>
        <p:txBody>
          <a:bodyPr vert="horz" lIns="92102" tIns="46049" rIns="92102"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842" y="8829825"/>
            <a:ext cx="2971592" cy="464980"/>
          </a:xfrm>
          <a:prstGeom prst="rect">
            <a:avLst/>
          </a:prstGeom>
        </p:spPr>
        <p:txBody>
          <a:bodyPr vert="horz" lIns="92102" tIns="46049" rIns="92102" bIns="46049" rtlCol="0" anchor="b"/>
          <a:lstStyle>
            <a:lvl1pPr algn="r">
              <a:defRPr sz="1200"/>
            </a:lvl1pPr>
          </a:lstStyle>
          <a:p>
            <a:fld id="{0C726327-AA0A-43E6-A480-8443DADEF908}" type="slidenum">
              <a:rPr lang="en-US" smtClean="0"/>
              <a:t>‹#›</a:t>
            </a:fld>
            <a:endParaRPr lang="en-US" dirty="0"/>
          </a:p>
        </p:txBody>
      </p:sp>
    </p:spTree>
    <p:extLst>
      <p:ext uri="{BB962C8B-B14F-4D97-AF65-F5344CB8AC3E}">
        <p14:creationId xmlns:p14="http://schemas.microsoft.com/office/powerpoint/2010/main" val="1153295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971592" cy="464980"/>
          </a:xfrm>
          <a:prstGeom prst="rect">
            <a:avLst/>
          </a:prstGeom>
        </p:spPr>
        <p:txBody>
          <a:bodyPr vert="horz" lIns="92102" tIns="46049" rIns="92102" bIns="46049" rtlCol="0"/>
          <a:lstStyle>
            <a:lvl1pPr algn="l">
              <a:defRPr sz="1200"/>
            </a:lvl1pPr>
          </a:lstStyle>
          <a:p>
            <a:endParaRPr lang="en-US" dirty="0"/>
          </a:p>
        </p:txBody>
      </p:sp>
      <p:sp>
        <p:nvSpPr>
          <p:cNvPr id="3" name="Date Placeholder 2"/>
          <p:cNvSpPr>
            <a:spLocks noGrp="1"/>
          </p:cNvSpPr>
          <p:nvPr>
            <p:ph type="dt" idx="1"/>
          </p:nvPr>
        </p:nvSpPr>
        <p:spPr>
          <a:xfrm>
            <a:off x="3884842" y="4"/>
            <a:ext cx="2971592" cy="464980"/>
          </a:xfrm>
          <a:prstGeom prst="rect">
            <a:avLst/>
          </a:prstGeom>
        </p:spPr>
        <p:txBody>
          <a:bodyPr vert="horz" lIns="92102" tIns="46049" rIns="92102" bIns="46049" rtlCol="0"/>
          <a:lstStyle>
            <a:lvl1pPr algn="r">
              <a:defRPr sz="1200"/>
            </a:lvl1pPr>
          </a:lstStyle>
          <a:p>
            <a:fld id="{1D12EA6C-F590-4339-A3BF-73434555D09D}" type="datetimeFigureOut">
              <a:rPr lang="en-US" smtClean="0"/>
              <a:t>11/16/2020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102" tIns="46049" rIns="92102" bIns="46049" rtlCol="0" anchor="ctr"/>
          <a:lstStyle/>
          <a:p>
            <a:endParaRPr lang="en-US" dirty="0"/>
          </a:p>
        </p:txBody>
      </p:sp>
      <p:sp>
        <p:nvSpPr>
          <p:cNvPr id="5" name="Notes Placeholder 4"/>
          <p:cNvSpPr>
            <a:spLocks noGrp="1"/>
          </p:cNvSpPr>
          <p:nvPr>
            <p:ph type="body" sz="quarter" idx="3"/>
          </p:nvPr>
        </p:nvSpPr>
        <p:spPr>
          <a:xfrm>
            <a:off x="686117" y="4416513"/>
            <a:ext cx="5485773" cy="4183220"/>
          </a:xfrm>
          <a:prstGeom prst="rect">
            <a:avLst/>
          </a:prstGeom>
        </p:spPr>
        <p:txBody>
          <a:bodyPr vert="horz" lIns="92102" tIns="46049" rIns="92102" bIns="460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5"/>
            <a:ext cx="2971592" cy="464980"/>
          </a:xfrm>
          <a:prstGeom prst="rect">
            <a:avLst/>
          </a:prstGeom>
        </p:spPr>
        <p:txBody>
          <a:bodyPr vert="horz" lIns="92102" tIns="46049" rIns="92102" bIns="460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842" y="8829825"/>
            <a:ext cx="2971592" cy="464980"/>
          </a:xfrm>
          <a:prstGeom prst="rect">
            <a:avLst/>
          </a:prstGeom>
        </p:spPr>
        <p:txBody>
          <a:bodyPr vert="horz" lIns="92102" tIns="46049" rIns="92102" bIns="46049" rtlCol="0" anchor="b"/>
          <a:lstStyle>
            <a:lvl1pPr algn="r">
              <a:defRPr sz="1200"/>
            </a:lvl1pPr>
          </a:lstStyle>
          <a:p>
            <a:fld id="{2A3A1026-5042-4559-99B0-2E47EB0D0690}" type="slidenum">
              <a:rPr lang="en-US" smtClean="0"/>
              <a:t>‹#›</a:t>
            </a:fld>
            <a:endParaRPr lang="en-US" dirty="0"/>
          </a:p>
        </p:txBody>
      </p:sp>
    </p:spTree>
    <p:extLst>
      <p:ext uri="{BB962C8B-B14F-4D97-AF65-F5344CB8AC3E}">
        <p14:creationId xmlns:p14="http://schemas.microsoft.com/office/powerpoint/2010/main" val="33017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1</a:t>
            </a:fld>
            <a:endParaRPr lang="en-US" dirty="0"/>
          </a:p>
        </p:txBody>
      </p:sp>
    </p:spTree>
    <p:extLst>
      <p:ext uri="{BB962C8B-B14F-4D97-AF65-F5344CB8AC3E}">
        <p14:creationId xmlns:p14="http://schemas.microsoft.com/office/powerpoint/2010/main" val="1671630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 typeface="+mj-lt"/>
              <a:buAutoNum type="arabicPeriod"/>
            </a:pPr>
            <a:r>
              <a:rPr lang="en-US" dirty="0"/>
              <a:t>Baseline data for the state is written into the Comprehensive Review/Analysis, which is part of the larger State Plan submission (due August 15, 2021).</a:t>
            </a:r>
          </a:p>
          <a:p>
            <a:pPr marL="228600" indent="-228600">
              <a:lnSpc>
                <a:spcPct val="150000"/>
              </a:lnSpc>
              <a:buFont typeface="+mj-lt"/>
              <a:buAutoNum type="arabicPeriod"/>
            </a:pPr>
            <a:r>
              <a:rPr lang="en-US" dirty="0"/>
              <a:t>Specific activities will be part of the annual work plan and are not written into the broader goals and objectives</a:t>
            </a:r>
          </a:p>
          <a:p>
            <a:pPr marL="228600" indent="-228600">
              <a:lnSpc>
                <a:spcPct val="150000"/>
              </a:lnSpc>
              <a:buFont typeface="+mj-lt"/>
              <a:buAutoNum type="arabicPeriod"/>
            </a:pPr>
            <a:r>
              <a:rPr lang="en-US" dirty="0"/>
              <a:t>Targeted regional and/or statewide projects are part of the annual work plan (based on the SPC focus areas) and are not written into the broader goals and objectives</a:t>
            </a:r>
          </a:p>
          <a:p>
            <a:pPr marL="228600" indent="-228600">
              <a:lnSpc>
                <a:spcPct val="150000"/>
              </a:lnSpc>
              <a:buFont typeface="+mj-lt"/>
              <a:buAutoNum type="arabicPeriod"/>
            </a:pPr>
            <a:r>
              <a:rPr lang="en-US" dirty="0"/>
              <a:t>The 4 federal partners are identified by federal law and through federal funding sources; this is a federally mandated objective</a:t>
            </a:r>
          </a:p>
          <a:p>
            <a:pPr marL="228600" indent="-228600">
              <a:lnSpc>
                <a:spcPct val="150000"/>
              </a:lnSpc>
              <a:buFont typeface="+mj-lt"/>
              <a:buAutoNum type="arabicPeriod"/>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A1026-5042-4559-99B0-2E47EB0D06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306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This goal is designed to provide outreach, training, resources, technical assistance, and special projects in support of communities, family and self-advocates, and professionals in order to build the capacity of and services and supports </a:t>
            </a:r>
            <a:r>
              <a:rPr lang="en-US" u="sng" dirty="0"/>
              <a:t>for</a:t>
            </a:r>
            <a:r>
              <a:rPr lang="en-US" dirty="0"/>
              <a:t> people with intellectual/developmental disabilities and their families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A1026-5042-4559-99B0-2E47EB0D06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8759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While there are no limits to the areas of need that will be addressed by Council activities in this goal, there will be directed projects that are topical (in the areas of employment, education, housing, health/safety, and emerging issues)</a:t>
            </a:r>
          </a:p>
          <a:p>
            <a:pPr marL="228600" indent="-228600">
              <a:buFont typeface="+mj-lt"/>
              <a:buAutoNum type="arabicPeriod"/>
            </a:pPr>
            <a:r>
              <a:rPr lang="en-US" dirty="0"/>
              <a:t>The disparity objective is federally mandated and is limited to a project with one (1) underserved population. Once the project has concluded, the Council and/or its collaborative partners may choose to expand the scope of work to include additional underserved populations, depending upon the success of the project</a:t>
            </a:r>
          </a:p>
          <a:p>
            <a:pPr marL="228600" indent="-228600">
              <a:buFont typeface="+mj-lt"/>
              <a:buAutoNum type="arabicPeriod"/>
            </a:pPr>
            <a:r>
              <a:rPr lang="en-US" dirty="0"/>
              <a:t>Goals are designed to be ‘broadly specific,’ with objectives that include targeted numbers of activities and/or people reached. The most specific ‘target numbers’ are those that are projected by the Council as part of its annual work plan(s)</a:t>
            </a:r>
          </a:p>
          <a:p>
            <a:pPr marL="228600" indent="-228600">
              <a:buFont typeface="+mj-lt"/>
              <a:buAutoNum type="arabicPeriod"/>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A1026-5042-4559-99B0-2E47EB0D06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3492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 typeface="+mj-lt"/>
              <a:buAutoNum type="arabicPeriod"/>
            </a:pPr>
            <a:r>
              <a:rPr lang="en-US" dirty="0"/>
              <a:t>Technical assistance is provided by regional staff, by request. It is often a one-on-one answer to one or more questions, guidance for a problem, or a referral for services/supports from specific agencies. Technical assistance may also be provided within a clinic setting, so that SCDD staff can serve many people at once with frequently asked questions or issues.</a:t>
            </a:r>
          </a:p>
          <a:p>
            <a:pPr marL="228600" indent="-228600">
              <a:lnSpc>
                <a:spcPct val="150000"/>
              </a:lnSpc>
              <a:buFont typeface="+mj-lt"/>
              <a:buAutoNum type="arabicPeriod"/>
            </a:pPr>
            <a:r>
              <a:rPr lang="en-US" dirty="0"/>
              <a:t>The disparity objective is federally mandated and is limited to a project with one (1) underserved population. Once the project has concluded, the Council and/or its collaborative partners may choose to expand the scope of work to include additional underserved populations, depending upon the success of the project</a:t>
            </a:r>
          </a:p>
          <a:p>
            <a:pPr marL="228600" indent="-228600">
              <a:lnSpc>
                <a:spcPct val="150000"/>
              </a:lnSpc>
              <a:buFont typeface="+mj-lt"/>
              <a:buAutoNum type="arabicPeriod"/>
            </a:pPr>
            <a:r>
              <a:rPr lang="en-US" dirty="0"/>
              <a:t>Baseline data for the state is included in the Comprehensive Review/Analysis, which is part of the larger State Plan submission (due August 15, 2021). The Council’s end-of-year report (the Program Review Analysis [PPR]) is available from the Council and is a comprehensive report on the work completed during the previous federal fiscal year.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A1026-5042-4559-99B0-2E47EB0D06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5395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50000"/>
              </a:lnSpc>
              <a:buFont typeface="Arial" panose="020B0604020202020204" pitchFamily="34" charset="0"/>
              <a:buChar char="•"/>
            </a:pPr>
            <a:r>
              <a:rPr lang="en-US" dirty="0"/>
              <a:t>Arabic, Armenian, (simplified) Chinese, (traditional) Chinese, Farsi, French, Hindi, Hmong, Japanese, Khmer, Korean, Mien, Russian, Spanish, Tagalog, Urdu, and Vietnamese</a:t>
            </a:r>
          </a:p>
        </p:txBody>
      </p:sp>
      <p:sp>
        <p:nvSpPr>
          <p:cNvPr id="4" name="Slide Number Placeholder 3"/>
          <p:cNvSpPr>
            <a:spLocks noGrp="1"/>
          </p:cNvSpPr>
          <p:nvPr>
            <p:ph type="sldNum" sz="quarter" idx="5"/>
          </p:nvPr>
        </p:nvSpPr>
        <p:spPr/>
        <p:txBody>
          <a:bodyPr/>
          <a:lstStyle/>
          <a:p>
            <a:fld id="{2A3A1026-5042-4559-99B0-2E47EB0D0690}" type="slidenum">
              <a:rPr lang="en-US" smtClean="0"/>
              <a:t>2</a:t>
            </a:fld>
            <a:endParaRPr lang="en-US" dirty="0"/>
          </a:p>
        </p:txBody>
      </p:sp>
    </p:spTree>
    <p:extLst>
      <p:ext uri="{BB962C8B-B14F-4D97-AF65-F5344CB8AC3E}">
        <p14:creationId xmlns:p14="http://schemas.microsoft.com/office/powerpoint/2010/main" val="410614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50000"/>
              </a:lnSpc>
              <a:buFont typeface="Arial" panose="020B0604020202020204" pitchFamily="34" charset="0"/>
              <a:buChar char="•"/>
            </a:pPr>
            <a:r>
              <a:rPr lang="en-US" dirty="0"/>
              <a:t>Not every survey included comments for each of the 3 goals.</a:t>
            </a:r>
          </a:p>
          <a:p>
            <a:pPr marL="171450" indent="-171450">
              <a:lnSpc>
                <a:spcPct val="150000"/>
              </a:lnSpc>
              <a:buFont typeface="Arial" panose="020B0604020202020204" pitchFamily="34" charset="0"/>
              <a:buChar char="•"/>
            </a:pPr>
            <a:r>
              <a:rPr lang="en-US" dirty="0"/>
              <a:t>15 surveys were opened, but included no comments</a:t>
            </a:r>
          </a:p>
          <a:p>
            <a:pPr marL="171450" indent="-171450">
              <a:lnSpc>
                <a:spcPct val="150000"/>
              </a:lnSpc>
              <a:buFont typeface="Arial" panose="020B0604020202020204" pitchFamily="34" charset="0"/>
              <a:buChar char="•"/>
            </a:pPr>
            <a:r>
              <a:rPr lang="en-US" dirty="0"/>
              <a:t>31 surveys included comments for one or more goal(s)</a:t>
            </a:r>
          </a:p>
        </p:txBody>
      </p:sp>
      <p:sp>
        <p:nvSpPr>
          <p:cNvPr id="4" name="Slide Number Placeholder 3"/>
          <p:cNvSpPr>
            <a:spLocks noGrp="1"/>
          </p:cNvSpPr>
          <p:nvPr>
            <p:ph type="sldNum" sz="quarter" idx="5"/>
          </p:nvPr>
        </p:nvSpPr>
        <p:spPr/>
        <p:txBody>
          <a:bodyPr/>
          <a:lstStyle/>
          <a:p>
            <a:fld id="{2A3A1026-5042-4559-99B0-2E47EB0D0690}" type="slidenum">
              <a:rPr lang="en-US" smtClean="0"/>
              <a:t>3</a:t>
            </a:fld>
            <a:endParaRPr lang="en-US" dirty="0"/>
          </a:p>
        </p:txBody>
      </p:sp>
    </p:spTree>
    <p:extLst>
      <p:ext uri="{BB962C8B-B14F-4D97-AF65-F5344CB8AC3E}">
        <p14:creationId xmlns:p14="http://schemas.microsoft.com/office/powerpoint/2010/main" val="520296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50000"/>
              </a:lnSpc>
              <a:buFont typeface="Arial" panose="020B0604020202020204" pitchFamily="34" charset="0"/>
              <a:buChar char="•"/>
            </a:pPr>
            <a:r>
              <a:rPr lang="en-US" dirty="0"/>
              <a:t>Not every survey included comments for each of the 3 goals.</a:t>
            </a:r>
          </a:p>
          <a:p>
            <a:pPr marL="171450" indent="-171450">
              <a:lnSpc>
                <a:spcPct val="150000"/>
              </a:lnSpc>
              <a:buFont typeface="Arial" panose="020B0604020202020204" pitchFamily="34" charset="0"/>
              <a:buChar char="•"/>
            </a:pPr>
            <a:r>
              <a:rPr lang="en-US" dirty="0"/>
              <a:t>15 surveys were opened, but included no comments</a:t>
            </a:r>
          </a:p>
          <a:p>
            <a:pPr marL="171450" indent="-171450">
              <a:lnSpc>
                <a:spcPct val="150000"/>
              </a:lnSpc>
              <a:buFont typeface="Arial" panose="020B0604020202020204" pitchFamily="34" charset="0"/>
              <a:buChar char="•"/>
            </a:pPr>
            <a:r>
              <a:rPr lang="en-US" dirty="0"/>
              <a:t>31 surveys included comments for one or more goal(s)</a:t>
            </a:r>
          </a:p>
        </p:txBody>
      </p:sp>
      <p:sp>
        <p:nvSpPr>
          <p:cNvPr id="4" name="Slide Number Placeholder 3"/>
          <p:cNvSpPr>
            <a:spLocks noGrp="1"/>
          </p:cNvSpPr>
          <p:nvPr>
            <p:ph type="sldNum" sz="quarter" idx="5"/>
          </p:nvPr>
        </p:nvSpPr>
        <p:spPr/>
        <p:txBody>
          <a:bodyPr/>
          <a:lstStyle/>
          <a:p>
            <a:fld id="{2A3A1026-5042-4559-99B0-2E47EB0D0690}" type="slidenum">
              <a:rPr lang="en-US" smtClean="0"/>
              <a:t>4</a:t>
            </a:fld>
            <a:endParaRPr lang="en-US" dirty="0"/>
          </a:p>
        </p:txBody>
      </p:sp>
    </p:spTree>
    <p:extLst>
      <p:ext uri="{BB962C8B-B14F-4D97-AF65-F5344CB8AC3E}">
        <p14:creationId xmlns:p14="http://schemas.microsoft.com/office/powerpoint/2010/main" val="155861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Self-Advocacy is a federally mandated goal area and an issue in which the Council is strongly invested.</a:t>
            </a:r>
          </a:p>
        </p:txBody>
      </p:sp>
      <p:sp>
        <p:nvSpPr>
          <p:cNvPr id="4" name="Slide Number Placeholder 3"/>
          <p:cNvSpPr>
            <a:spLocks noGrp="1"/>
          </p:cNvSpPr>
          <p:nvPr>
            <p:ph type="sldNum" sz="quarter" idx="5"/>
          </p:nvPr>
        </p:nvSpPr>
        <p:spPr/>
        <p:txBody>
          <a:bodyPr/>
          <a:lstStyle/>
          <a:p>
            <a:fld id="{2A3A1026-5042-4559-99B0-2E47EB0D0690}" type="slidenum">
              <a:rPr lang="en-US" smtClean="0"/>
              <a:t>5</a:t>
            </a:fld>
            <a:endParaRPr lang="en-US" dirty="0"/>
          </a:p>
        </p:txBody>
      </p:sp>
    </p:spTree>
    <p:extLst>
      <p:ext uri="{BB962C8B-B14F-4D97-AF65-F5344CB8AC3E}">
        <p14:creationId xmlns:p14="http://schemas.microsoft.com/office/powerpoint/2010/main" val="389730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Regional offices currently engage in activities to include all counties of the state</a:t>
            </a:r>
          </a:p>
          <a:p>
            <a:pPr marL="228600" indent="-228600">
              <a:buFont typeface="+mj-lt"/>
              <a:buAutoNum type="arabicPeriod"/>
            </a:pPr>
            <a:r>
              <a:rPr lang="en-US" dirty="0"/>
              <a:t>The Council provides grants for innovative projects, but does not pay for direct services</a:t>
            </a:r>
          </a:p>
          <a:p>
            <a:pPr marL="228600" indent="-228600">
              <a:buFont typeface="+mj-lt"/>
              <a:buAutoNum type="arabicPeriod"/>
            </a:pPr>
            <a:r>
              <a:rPr lang="en-US" dirty="0"/>
              <a:t>A policy/practice to be determined</a:t>
            </a:r>
          </a:p>
          <a:p>
            <a:pPr marL="228600" indent="-228600">
              <a:buFont typeface="+mj-lt"/>
              <a:buAutoNum type="arabicPeriod"/>
            </a:pPr>
            <a:r>
              <a:rPr lang="en-US" dirty="0"/>
              <a:t>All activities are designed to reach underserved populations; annual work plans take the needs of SA/FA/Others into account</a:t>
            </a:r>
          </a:p>
          <a:p>
            <a:pPr marL="228600" indent="-228600">
              <a:buFont typeface="+mj-lt"/>
              <a:buAutoNum type="arabicPeriod"/>
            </a:pPr>
            <a:r>
              <a:rPr lang="en-US" dirty="0"/>
              <a:t>The Council engages thousands of federal, state, regional, and local collaborative partners in the course of its work, but does not endorse specific therapeutic strategies or businesses</a:t>
            </a:r>
          </a:p>
        </p:txBody>
      </p:sp>
      <p:sp>
        <p:nvSpPr>
          <p:cNvPr id="4" name="Slide Number Placeholder 3"/>
          <p:cNvSpPr>
            <a:spLocks noGrp="1"/>
          </p:cNvSpPr>
          <p:nvPr>
            <p:ph type="sldNum" sz="quarter" idx="5"/>
          </p:nvPr>
        </p:nvSpPr>
        <p:spPr/>
        <p:txBody>
          <a:bodyPr/>
          <a:lstStyle/>
          <a:p>
            <a:fld id="{2A3A1026-5042-4559-99B0-2E47EB0D0690}" type="slidenum">
              <a:rPr lang="en-US" smtClean="0"/>
              <a:t>6</a:t>
            </a:fld>
            <a:endParaRPr lang="en-US" dirty="0"/>
          </a:p>
        </p:txBody>
      </p:sp>
    </p:spTree>
    <p:extLst>
      <p:ext uri="{BB962C8B-B14F-4D97-AF65-F5344CB8AC3E}">
        <p14:creationId xmlns:p14="http://schemas.microsoft.com/office/powerpoint/2010/main" val="2772174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 typeface="+mj-lt"/>
              <a:buAutoNum type="arabicPeriod"/>
            </a:pPr>
            <a:r>
              <a:rPr lang="en-US" dirty="0"/>
              <a:t>The Council works to ensure that all materials, training and resources are provided in plain language and are translated, upon request. Some terms used in the SCDD State Plan are industry-specific, unique to the disability community (e.g. self-advocate), and understood by people with disabilities and their families. A plain language version of the proposed 2022-26 State Plan was provided for the 45-day Public Comment period.</a:t>
            </a:r>
          </a:p>
          <a:p>
            <a:pPr marL="228600" indent="-228600">
              <a:lnSpc>
                <a:spcPct val="150000"/>
              </a:lnSpc>
              <a:buFont typeface="+mj-lt"/>
              <a:buAutoNum type="arabicPeriod"/>
            </a:pPr>
            <a:endParaRPr lang="en-US" dirty="0"/>
          </a:p>
          <a:p>
            <a:pPr marL="228600" indent="-228600">
              <a:lnSpc>
                <a:spcPct val="150000"/>
              </a:lnSpc>
              <a:buFont typeface="+mj-lt"/>
              <a:buAutoNum type="arabicPeriod"/>
            </a:pPr>
            <a:r>
              <a:rPr lang="en-US" dirty="0"/>
              <a:t>All of the Council’s activities are designed to be inclusive of people with intellectual, developmental and/or cross-disabilities, in accordance with the federal DD Act. For that reason, the Council does not identify specific disabilities within its 5-year State Plan, outside of serving people with I/DD.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A1026-5042-4559-99B0-2E47EB0D06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580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the Council’s policy goal and its activities will involve systems change and systemic advocacy efforts.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A1026-5042-4559-99B0-2E47EB0D06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8697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 typeface="+mj-lt"/>
              <a:buAutoNum type="arabicPeriod"/>
            </a:pPr>
            <a:r>
              <a:rPr lang="en-US" dirty="0"/>
              <a:t>The Council is focused on empowering family and self-advocates and recognizes that it plays a supportive role alongside all community, family, and self-advocates to bring about systems change</a:t>
            </a:r>
          </a:p>
          <a:p>
            <a:pPr marL="228600" indent="-228600">
              <a:buFont typeface="+mj-lt"/>
              <a:buAutoNum type="arabicPeriod"/>
            </a:pPr>
            <a:r>
              <a:rPr lang="en-US" dirty="0"/>
              <a:t>Specific issues may be addressed by and built into annual work plans throughout the 5-year State Plan period</a:t>
            </a:r>
          </a:p>
          <a:p>
            <a:pPr marL="228600" indent="-228600">
              <a:buFont typeface="+mj-lt"/>
              <a:buAutoNum type="arabicPeriod"/>
            </a:pPr>
            <a:r>
              <a:rPr lang="en-US" dirty="0"/>
              <a:t>The State Plan Committee (SPC) will be identifying specific focus areas for the Council’s special projects, grants and activities within annual work plans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A1026-5042-4559-99B0-2E47EB0D06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2216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D08E46-5C46-4F5B-9C3D-9F5B543EF01E}" type="datetimeFigureOut">
              <a:rPr lang="en-US" smtClean="0"/>
              <a:t>11/16/2020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B8536C-90FD-4003-88BE-9552221541E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56D08E46-5C46-4F5B-9C3D-9F5B543EF01E}" type="datetimeFigureOut">
              <a:rPr lang="en-US" smtClean="0"/>
              <a:t>11/16/2020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B8536C-90FD-4003-88BE-9552221541E5}"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DC888-19AC-4165-BDFA-1CEE767B0494}"/>
              </a:ext>
            </a:extLst>
          </p:cNvPr>
          <p:cNvSpPr>
            <a:spLocks noGrp="1"/>
          </p:cNvSpPr>
          <p:nvPr>
            <p:ph type="title"/>
          </p:nvPr>
        </p:nvSpPr>
        <p:spPr/>
        <p:txBody>
          <a:bodyPr/>
          <a:lstStyle/>
          <a:p>
            <a:r>
              <a:rPr lang="en-US"/>
              <a:t>Click to edit Master title style</a:t>
            </a:r>
          </a:p>
        </p:txBody>
      </p:sp>
      <p:sp>
        <p:nvSpPr>
          <p:cNvPr id="6" name="Cloud 5" descr="a cloud bubble is around the phrase &quot;Ideas and Suggestions from agencies, citizens, government executives, legislators, or lobbyists.&quot;">
            <a:extLst>
              <a:ext uri="{FF2B5EF4-FFF2-40B4-BE49-F238E27FC236}">
                <a16:creationId xmlns:a16="http://schemas.microsoft.com/office/drawing/2014/main" id="{1F0EAB34-7B0E-4167-81A5-C90C20E8F989}"/>
              </a:ext>
            </a:extLst>
          </p:cNvPr>
          <p:cNvSpPr/>
          <p:nvPr userDrawn="1"/>
        </p:nvSpPr>
        <p:spPr>
          <a:xfrm>
            <a:off x="800102" y="1432865"/>
            <a:ext cx="7696196" cy="1178683"/>
          </a:xfrm>
          <a:prstGeom prst="cloud">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Ideas and Suggestions from agencies, citizens, government executives, legislators, or lobbyists.</a:t>
            </a:r>
          </a:p>
        </p:txBody>
      </p:sp>
      <p:grpSp>
        <p:nvGrpSpPr>
          <p:cNvPr id="7" name="Group 6">
            <a:extLst>
              <a:ext uri="{FF2B5EF4-FFF2-40B4-BE49-F238E27FC236}">
                <a16:creationId xmlns:a16="http://schemas.microsoft.com/office/drawing/2014/main" id="{442AEFBB-4829-4B16-8C9C-B9B8BB12BCCB}"/>
              </a:ext>
            </a:extLst>
          </p:cNvPr>
          <p:cNvGrpSpPr/>
          <p:nvPr userDrawn="1"/>
        </p:nvGrpSpPr>
        <p:grpSpPr>
          <a:xfrm>
            <a:off x="639797" y="2659538"/>
            <a:ext cx="2370236" cy="2366640"/>
            <a:chOff x="579815" y="2245679"/>
            <a:chExt cx="2370236" cy="2366640"/>
          </a:xfrm>
        </p:grpSpPr>
        <p:sp>
          <p:nvSpPr>
            <p:cNvPr id="8" name="Arrow: Right 7">
              <a:extLst>
                <a:ext uri="{FF2B5EF4-FFF2-40B4-BE49-F238E27FC236}">
                  <a16:creationId xmlns:a16="http://schemas.microsoft.com/office/drawing/2014/main" id="{323BC126-B789-4292-8104-C9D95D89BF39}"/>
                </a:ext>
              </a:extLst>
            </p:cNvPr>
            <p:cNvSpPr/>
            <p:nvPr userDrawn="1"/>
          </p:nvSpPr>
          <p:spPr>
            <a:xfrm>
              <a:off x="579815" y="2245679"/>
              <a:ext cx="2370236" cy="2366640"/>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 name="Arrow: Right 4">
              <a:extLst>
                <a:ext uri="{FF2B5EF4-FFF2-40B4-BE49-F238E27FC236}">
                  <a16:creationId xmlns:a16="http://schemas.microsoft.com/office/drawing/2014/main" id="{6E1D28C3-9603-4B72-AFDE-1840ED78B7CB}"/>
                </a:ext>
              </a:extLst>
            </p:cNvPr>
            <p:cNvSpPr txBox="1"/>
            <p:nvPr userDrawn="1"/>
          </p:nvSpPr>
          <p:spPr>
            <a:xfrm>
              <a:off x="1172374" y="2600675"/>
              <a:ext cx="1155490" cy="16566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9525" rIns="19050"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Bill is Introduced</a:t>
              </a:r>
            </a:p>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Committee Hearings</a:t>
              </a:r>
            </a:p>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Passes to the House 2</a:t>
              </a:r>
            </a:p>
          </p:txBody>
        </p:sp>
      </p:grpSp>
      <p:grpSp>
        <p:nvGrpSpPr>
          <p:cNvPr id="10" name="Group 9">
            <a:extLst>
              <a:ext uri="{FF2B5EF4-FFF2-40B4-BE49-F238E27FC236}">
                <a16:creationId xmlns:a16="http://schemas.microsoft.com/office/drawing/2014/main" id="{45C706A0-6CD4-40CD-829D-9B7BCEEC406C}"/>
              </a:ext>
            </a:extLst>
          </p:cNvPr>
          <p:cNvGrpSpPr/>
          <p:nvPr userDrawn="1"/>
        </p:nvGrpSpPr>
        <p:grpSpPr>
          <a:xfrm>
            <a:off x="3634111" y="2755853"/>
            <a:ext cx="2373826" cy="2373819"/>
            <a:chOff x="3669849" y="2242090"/>
            <a:chExt cx="2373826" cy="2373819"/>
          </a:xfrm>
        </p:grpSpPr>
        <p:sp>
          <p:nvSpPr>
            <p:cNvPr id="11" name="Arrow: Right 10">
              <a:extLst>
                <a:ext uri="{FF2B5EF4-FFF2-40B4-BE49-F238E27FC236}">
                  <a16:creationId xmlns:a16="http://schemas.microsoft.com/office/drawing/2014/main" id="{A48C9432-8122-49F3-B922-02C57E6C1B57}"/>
                </a:ext>
              </a:extLst>
            </p:cNvPr>
            <p:cNvSpPr/>
            <p:nvPr userDrawn="1"/>
          </p:nvSpPr>
          <p:spPr>
            <a:xfrm>
              <a:off x="3669849" y="2242090"/>
              <a:ext cx="2373826" cy="2373819"/>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Arrow: Right 4">
              <a:extLst>
                <a:ext uri="{FF2B5EF4-FFF2-40B4-BE49-F238E27FC236}">
                  <a16:creationId xmlns:a16="http://schemas.microsoft.com/office/drawing/2014/main" id="{72FBC7E4-3CB7-42FA-B924-2D691368F1D5}"/>
                </a:ext>
              </a:extLst>
            </p:cNvPr>
            <p:cNvSpPr txBox="1"/>
            <p:nvPr userDrawn="1"/>
          </p:nvSpPr>
          <p:spPr>
            <a:xfrm>
              <a:off x="4263306" y="2598163"/>
              <a:ext cx="1157240" cy="16616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Bill is received from first House</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Committee Hearings</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Passes to the Executive.</a:t>
              </a:r>
            </a:p>
          </p:txBody>
        </p:sp>
      </p:grpSp>
      <p:grpSp>
        <p:nvGrpSpPr>
          <p:cNvPr id="13" name="Group 12">
            <a:extLst>
              <a:ext uri="{FF2B5EF4-FFF2-40B4-BE49-F238E27FC236}">
                <a16:creationId xmlns:a16="http://schemas.microsoft.com/office/drawing/2014/main" id="{116CB1B9-3F55-4A3C-91CC-BF807D361FB9}"/>
              </a:ext>
            </a:extLst>
          </p:cNvPr>
          <p:cNvGrpSpPr/>
          <p:nvPr userDrawn="1"/>
        </p:nvGrpSpPr>
        <p:grpSpPr>
          <a:xfrm>
            <a:off x="6703805" y="2648948"/>
            <a:ext cx="2377440" cy="2373819"/>
            <a:chOff x="6761667" y="2242090"/>
            <a:chExt cx="2377440" cy="2373819"/>
          </a:xfrm>
        </p:grpSpPr>
        <p:sp>
          <p:nvSpPr>
            <p:cNvPr id="14" name="Arrow: Right 13">
              <a:extLst>
                <a:ext uri="{FF2B5EF4-FFF2-40B4-BE49-F238E27FC236}">
                  <a16:creationId xmlns:a16="http://schemas.microsoft.com/office/drawing/2014/main" id="{A0CBC8E5-42BC-4CE7-B528-7FA0FDB62D77}"/>
                </a:ext>
              </a:extLst>
            </p:cNvPr>
            <p:cNvSpPr/>
            <p:nvPr userDrawn="1"/>
          </p:nvSpPr>
          <p:spPr>
            <a:xfrm>
              <a:off x="6761667" y="2242090"/>
              <a:ext cx="2377440" cy="2373819"/>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Arrow: Right 4">
              <a:extLst>
                <a:ext uri="{FF2B5EF4-FFF2-40B4-BE49-F238E27FC236}">
                  <a16:creationId xmlns:a16="http://schemas.microsoft.com/office/drawing/2014/main" id="{13EBACC7-E317-4A02-A312-E46AE0FE35F5}"/>
                </a:ext>
              </a:extLst>
            </p:cNvPr>
            <p:cNvSpPr txBox="1"/>
            <p:nvPr userDrawn="1"/>
          </p:nvSpPr>
          <p:spPr>
            <a:xfrm>
              <a:off x="7356027" y="2598163"/>
              <a:ext cx="1159002" cy="16616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9525" rIns="19050"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Executive signs bill and it becomes law</a:t>
              </a:r>
            </a:p>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Executive’s veto kills bill</a:t>
              </a:r>
            </a:p>
          </p:txBody>
        </p:sp>
      </p:grpSp>
      <p:grpSp>
        <p:nvGrpSpPr>
          <p:cNvPr id="16" name="Group 15">
            <a:extLst>
              <a:ext uri="{FF2B5EF4-FFF2-40B4-BE49-F238E27FC236}">
                <a16:creationId xmlns:a16="http://schemas.microsoft.com/office/drawing/2014/main" id="{1A0B9258-545B-4546-9D21-7D47BA6074A8}"/>
              </a:ext>
            </a:extLst>
          </p:cNvPr>
          <p:cNvGrpSpPr/>
          <p:nvPr userDrawn="1"/>
        </p:nvGrpSpPr>
        <p:grpSpPr>
          <a:xfrm>
            <a:off x="43913" y="3230179"/>
            <a:ext cx="1173360" cy="1173360"/>
            <a:chOff x="0" y="2836112"/>
            <a:chExt cx="1173360" cy="1173360"/>
          </a:xfrm>
        </p:grpSpPr>
        <p:sp>
          <p:nvSpPr>
            <p:cNvPr id="17" name="Oval 16">
              <a:extLst>
                <a:ext uri="{FF2B5EF4-FFF2-40B4-BE49-F238E27FC236}">
                  <a16:creationId xmlns:a16="http://schemas.microsoft.com/office/drawing/2014/main" id="{95F0BCF0-8BBF-4634-8B67-BB3CD54BE769}"/>
                </a:ext>
              </a:extLst>
            </p:cNvPr>
            <p:cNvSpPr/>
            <p:nvPr userDrawn="1"/>
          </p:nvSpPr>
          <p:spPr>
            <a:xfrm>
              <a:off x="0" y="2836112"/>
              <a:ext cx="1173360" cy="117336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Oval 4">
              <a:extLst>
                <a:ext uri="{FF2B5EF4-FFF2-40B4-BE49-F238E27FC236}">
                  <a16:creationId xmlns:a16="http://schemas.microsoft.com/office/drawing/2014/main" id="{17994174-CB4B-4BA0-AFC9-EEFBFBE5F848}"/>
                </a:ext>
              </a:extLst>
            </p:cNvPr>
            <p:cNvSpPr txBox="1"/>
            <p:nvPr userDrawn="1"/>
          </p:nvSpPr>
          <p:spPr>
            <a:xfrm>
              <a:off x="171835" y="3007947"/>
              <a:ext cx="829690" cy="829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House 1</a:t>
              </a:r>
            </a:p>
          </p:txBody>
        </p:sp>
      </p:grpSp>
      <p:grpSp>
        <p:nvGrpSpPr>
          <p:cNvPr id="19" name="Group 18">
            <a:extLst>
              <a:ext uri="{FF2B5EF4-FFF2-40B4-BE49-F238E27FC236}">
                <a16:creationId xmlns:a16="http://schemas.microsoft.com/office/drawing/2014/main" id="{BBB34719-B4EE-4812-BC32-9B50BA7A5D5B}"/>
              </a:ext>
            </a:extLst>
          </p:cNvPr>
          <p:cNvGrpSpPr/>
          <p:nvPr userDrawn="1"/>
        </p:nvGrpSpPr>
        <p:grpSpPr>
          <a:xfrm>
            <a:off x="3047431" y="3344840"/>
            <a:ext cx="1173360" cy="1173360"/>
            <a:chOff x="3096721" y="2842319"/>
            <a:chExt cx="1173360" cy="1173360"/>
          </a:xfrm>
        </p:grpSpPr>
        <p:sp>
          <p:nvSpPr>
            <p:cNvPr id="20" name="Oval 19">
              <a:extLst>
                <a:ext uri="{FF2B5EF4-FFF2-40B4-BE49-F238E27FC236}">
                  <a16:creationId xmlns:a16="http://schemas.microsoft.com/office/drawing/2014/main" id="{BB1278CC-B487-4455-BB97-1E0B2FB70CB0}"/>
                </a:ext>
              </a:extLst>
            </p:cNvPr>
            <p:cNvSpPr/>
            <p:nvPr userDrawn="1"/>
          </p:nvSpPr>
          <p:spPr>
            <a:xfrm>
              <a:off x="3096721" y="2842319"/>
              <a:ext cx="1173360" cy="117336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Oval 4">
              <a:extLst>
                <a:ext uri="{FF2B5EF4-FFF2-40B4-BE49-F238E27FC236}">
                  <a16:creationId xmlns:a16="http://schemas.microsoft.com/office/drawing/2014/main" id="{76286902-1BC4-412E-AA32-25861F996567}"/>
                </a:ext>
              </a:extLst>
            </p:cNvPr>
            <p:cNvSpPr txBox="1"/>
            <p:nvPr userDrawn="1"/>
          </p:nvSpPr>
          <p:spPr>
            <a:xfrm>
              <a:off x="3268556" y="3014154"/>
              <a:ext cx="829690" cy="829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House 2</a:t>
              </a:r>
            </a:p>
          </p:txBody>
        </p:sp>
      </p:grpSp>
      <p:grpSp>
        <p:nvGrpSpPr>
          <p:cNvPr id="22" name="Group 21">
            <a:extLst>
              <a:ext uri="{FF2B5EF4-FFF2-40B4-BE49-F238E27FC236}">
                <a16:creationId xmlns:a16="http://schemas.microsoft.com/office/drawing/2014/main" id="{F6065BE1-F314-4F65-982D-D833F33A1CAB}"/>
              </a:ext>
            </a:extLst>
          </p:cNvPr>
          <p:cNvGrpSpPr/>
          <p:nvPr userDrawn="1"/>
        </p:nvGrpSpPr>
        <p:grpSpPr>
          <a:xfrm>
            <a:off x="6148152" y="3256178"/>
            <a:ext cx="1173360" cy="1173360"/>
            <a:chOff x="6536306" y="2806618"/>
            <a:chExt cx="1173360" cy="1173360"/>
          </a:xfrm>
        </p:grpSpPr>
        <p:sp>
          <p:nvSpPr>
            <p:cNvPr id="23" name="Oval 22">
              <a:extLst>
                <a:ext uri="{FF2B5EF4-FFF2-40B4-BE49-F238E27FC236}">
                  <a16:creationId xmlns:a16="http://schemas.microsoft.com/office/drawing/2014/main" id="{0F79EC69-8247-4BFE-B486-F3C0B342EDEC}"/>
                </a:ext>
              </a:extLst>
            </p:cNvPr>
            <p:cNvSpPr/>
            <p:nvPr userDrawn="1"/>
          </p:nvSpPr>
          <p:spPr>
            <a:xfrm>
              <a:off x="6536306" y="2806618"/>
              <a:ext cx="1173360" cy="117336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Oval 4">
              <a:extLst>
                <a:ext uri="{FF2B5EF4-FFF2-40B4-BE49-F238E27FC236}">
                  <a16:creationId xmlns:a16="http://schemas.microsoft.com/office/drawing/2014/main" id="{454FCD43-0402-461C-BF92-7D9498F8993D}"/>
                </a:ext>
              </a:extLst>
            </p:cNvPr>
            <p:cNvSpPr txBox="1"/>
            <p:nvPr userDrawn="1"/>
          </p:nvSpPr>
          <p:spPr>
            <a:xfrm>
              <a:off x="6708141" y="2978453"/>
              <a:ext cx="829690" cy="829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Executive</a:t>
              </a:r>
            </a:p>
          </p:txBody>
        </p:sp>
      </p:grpSp>
      <p:sp>
        <p:nvSpPr>
          <p:cNvPr id="25" name="TextBox 24">
            <a:extLst>
              <a:ext uri="{FF2B5EF4-FFF2-40B4-BE49-F238E27FC236}">
                <a16:creationId xmlns:a16="http://schemas.microsoft.com/office/drawing/2014/main" id="{317D4AD2-2525-4775-BF2E-F36F69F83836}"/>
              </a:ext>
            </a:extLst>
          </p:cNvPr>
          <p:cNvSpPr txBox="1"/>
          <p:nvPr userDrawn="1"/>
        </p:nvSpPr>
        <p:spPr>
          <a:xfrm>
            <a:off x="2914138" y="5660032"/>
            <a:ext cx="2971800" cy="923330"/>
          </a:xfrm>
          <a:prstGeom prst="rect">
            <a:avLst/>
          </a:prstGeom>
          <a:noFill/>
        </p:spPr>
        <p:txBody>
          <a:bodyPr wrap="square" rtlCol="0">
            <a:spAutoFit/>
          </a:bodyPr>
          <a:lstStyle/>
          <a:p>
            <a:pPr algn="ctr"/>
            <a:r>
              <a:rPr lang="en-US" dirty="0"/>
              <a:t>A bill can die many ways throughout each stage of the process</a:t>
            </a:r>
          </a:p>
        </p:txBody>
      </p:sp>
      <p:cxnSp>
        <p:nvCxnSpPr>
          <p:cNvPr id="27" name="Straight Arrow Connector 26">
            <a:extLst>
              <a:ext uri="{FF2B5EF4-FFF2-40B4-BE49-F238E27FC236}">
                <a16:creationId xmlns:a16="http://schemas.microsoft.com/office/drawing/2014/main" id="{665E40CF-9FF2-4F25-BC20-89440448D095}"/>
              </a:ext>
            </a:extLst>
          </p:cNvPr>
          <p:cNvCxnSpPr/>
          <p:nvPr userDrawn="1"/>
        </p:nvCxnSpPr>
        <p:spPr>
          <a:xfrm>
            <a:off x="4648200" y="4976446"/>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5D1DE2C-AB29-4B5B-813E-3F29D0CFA4E4}"/>
              </a:ext>
            </a:extLst>
          </p:cNvPr>
          <p:cNvCxnSpPr/>
          <p:nvPr userDrawn="1"/>
        </p:nvCxnSpPr>
        <p:spPr>
          <a:xfrm>
            <a:off x="1143000" y="4672015"/>
            <a:ext cx="0" cy="1081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F19A207-0CAF-4261-A82F-05F97F48311F}"/>
              </a:ext>
            </a:extLst>
          </p:cNvPr>
          <p:cNvCxnSpPr/>
          <p:nvPr userDrawn="1"/>
        </p:nvCxnSpPr>
        <p:spPr>
          <a:xfrm>
            <a:off x="7455878" y="4761086"/>
            <a:ext cx="0" cy="1081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9F4ADBC-7AB7-46F6-AA08-614A0A9EEF0C}"/>
              </a:ext>
            </a:extLst>
          </p:cNvPr>
          <p:cNvCxnSpPr/>
          <p:nvPr userDrawn="1"/>
        </p:nvCxnSpPr>
        <p:spPr>
          <a:xfrm>
            <a:off x="1143000" y="5753365"/>
            <a:ext cx="1524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F9B5215-3D9C-4B46-B7BD-F503C51F91C4}"/>
              </a:ext>
            </a:extLst>
          </p:cNvPr>
          <p:cNvCxnSpPr>
            <a:cxnSpLocks/>
          </p:cNvCxnSpPr>
          <p:nvPr userDrawn="1"/>
        </p:nvCxnSpPr>
        <p:spPr>
          <a:xfrm flipH="1">
            <a:off x="5899029" y="5842436"/>
            <a:ext cx="1556849" cy="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FCAC1DF-67F3-40EE-9A97-430AF8828BCE}"/>
              </a:ext>
            </a:extLst>
          </p:cNvPr>
          <p:cNvCxnSpPr/>
          <p:nvPr userDrawn="1"/>
        </p:nvCxnSpPr>
        <p:spPr>
          <a:xfrm>
            <a:off x="1223201" y="2438400"/>
            <a:ext cx="12914"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23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8536C-90FD-4003-88BE-9552221541E5}"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B8536C-90FD-4003-88BE-9552221541E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B8536C-90FD-4003-88BE-9552221541E5}"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08E46-5C46-4F5B-9C3D-9F5B543EF01E}" type="datetimeFigureOut">
              <a:rPr lang="en-US" smtClean="0"/>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B8536C-90FD-4003-88BE-9552221541E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6D08E46-5C46-4F5B-9C3D-9F5B543EF01E}"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8536C-90FD-4003-88BE-9552221541E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D08E46-5C46-4F5B-9C3D-9F5B543EF01E}" type="datetimeFigureOut">
              <a:rPr lang="en-US" smtClean="0"/>
              <a:t>11/16/2020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B8536C-90FD-4003-88BE-9552221541E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lifornia State Council on Developmental Disabilities logo."/>
          <p:cNvPicPr>
            <a:picLocks noChangeAspect="1"/>
          </p:cNvPicPr>
          <p:nvPr/>
        </p:nvPicPr>
        <p:blipFill>
          <a:blip r:embed="rId3"/>
          <a:stretch>
            <a:fillRect/>
          </a:stretch>
        </p:blipFill>
        <p:spPr>
          <a:xfrm>
            <a:off x="152400" y="3044794"/>
            <a:ext cx="3403816" cy="1946271"/>
          </a:xfrm>
          <a:prstGeom prst="rect">
            <a:avLst/>
          </a:prstGeom>
        </p:spPr>
      </p:pic>
      <p:sp>
        <p:nvSpPr>
          <p:cNvPr id="3" name="Subtitle 2">
            <a:extLst>
              <a:ext uri="{FF2B5EF4-FFF2-40B4-BE49-F238E27FC236}">
                <a16:creationId xmlns:a16="http://schemas.microsoft.com/office/drawing/2014/main" id="{FDC9A8BA-D4A5-48B4-A129-3BB955A4EA74}"/>
              </a:ext>
            </a:extLst>
          </p:cNvPr>
          <p:cNvSpPr>
            <a:spLocks noGrp="1"/>
          </p:cNvSpPr>
          <p:nvPr>
            <p:ph type="subTitle" idx="1"/>
          </p:nvPr>
        </p:nvSpPr>
        <p:spPr>
          <a:xfrm>
            <a:off x="289947" y="1137106"/>
            <a:ext cx="8564105" cy="3622385"/>
          </a:xfrm>
        </p:spPr>
        <p:txBody>
          <a:bodyPr>
            <a:normAutofit fontScale="85000" lnSpcReduction="10000"/>
          </a:bodyPr>
          <a:lstStyle/>
          <a:p>
            <a:pPr marR="0" lvl="0" algn="ctr">
              <a:lnSpc>
                <a:spcPct val="150000"/>
              </a:lnSpc>
              <a:spcBef>
                <a:spcPts val="1000"/>
              </a:spcBef>
              <a:buClrTx/>
              <a:buSzTx/>
            </a:pPr>
            <a:r>
              <a:rPr lang="en-US" sz="5600" b="1" dirty="0">
                <a:solidFill>
                  <a:prstClr val="black"/>
                </a:solidFill>
                <a:latin typeface="Verdana" panose="020B0604030504040204" pitchFamily="34" charset="0"/>
                <a:ea typeface="Verdana" panose="020B0604030504040204" pitchFamily="34" charset="0"/>
              </a:rPr>
              <a:t>Public Comment Period</a:t>
            </a:r>
          </a:p>
          <a:p>
            <a:pPr marR="0" lvl="0" algn="ctr">
              <a:lnSpc>
                <a:spcPct val="90000"/>
              </a:lnSpc>
              <a:spcBef>
                <a:spcPts val="0"/>
              </a:spcBef>
              <a:buClrTx/>
              <a:buSzTx/>
            </a:pPr>
            <a:endParaRPr lang="en-US" sz="3900" b="1" dirty="0">
              <a:solidFill>
                <a:prstClr val="black"/>
              </a:solidFill>
              <a:latin typeface="Verdana" panose="020B0604030504040204" pitchFamily="34" charset="0"/>
              <a:ea typeface="Verdana" panose="020B0604030504040204" pitchFamily="34" charset="0"/>
            </a:endParaRPr>
          </a:p>
          <a:p>
            <a:pPr marR="0" lvl="0">
              <a:lnSpc>
                <a:spcPct val="170000"/>
              </a:lnSpc>
              <a:spcBef>
                <a:spcPts val="1000"/>
              </a:spcBef>
              <a:buClrTx/>
              <a:buSzTx/>
            </a:pPr>
            <a:r>
              <a:rPr lang="en-US" sz="3800" b="1" dirty="0">
                <a:solidFill>
                  <a:prstClr val="black"/>
                </a:solidFill>
                <a:latin typeface="Verdana" panose="020B0604030504040204" pitchFamily="34" charset="0"/>
                <a:ea typeface="Verdana" panose="020B0604030504040204" pitchFamily="34" charset="0"/>
              </a:rPr>
              <a:t>Comments, Analysis and Recommendations</a:t>
            </a:r>
          </a:p>
          <a:p>
            <a:pPr algn="l"/>
            <a:endParaRPr lang="en-US" sz="2400" dirty="0">
              <a:solidFill>
                <a:schemeClr val="tx1"/>
              </a:solidFill>
              <a:latin typeface="Verdana" panose="020B0604030504040204" pitchFamily="34" charset="0"/>
              <a:ea typeface="Verdana" panose="020B0604030504040204" pitchFamily="34" charset="0"/>
            </a:endParaRPr>
          </a:p>
        </p:txBody>
      </p:sp>
      <p:cxnSp>
        <p:nvCxnSpPr>
          <p:cNvPr id="9" name="Straight Connector 8">
            <a:extLst>
              <a:ext uri="{FF2B5EF4-FFF2-40B4-BE49-F238E27FC236}">
                <a16:creationId xmlns:a16="http://schemas.microsoft.com/office/drawing/2014/main" id="{953DA302-2826-4971-AF5D-36B45F111813}"/>
              </a:ext>
              <a:ext uri="{C183D7F6-B498-43B3-948B-1728B52AA6E4}">
                <adec:decorative xmlns:adec="http://schemas.microsoft.com/office/drawing/2017/decorative" val="1"/>
              </a:ext>
            </a:extLst>
          </p:cNvPr>
          <p:cNvCxnSpPr/>
          <p:nvPr/>
        </p:nvCxnSpPr>
        <p:spPr>
          <a:xfrm>
            <a:off x="533400" y="2209800"/>
            <a:ext cx="800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0" y="0"/>
            <a:ext cx="9144000" cy="1245473"/>
          </a:xfrm>
        </p:spPr>
        <p:txBody>
          <a:bodyPr>
            <a:normAutofit/>
          </a:bodyPr>
          <a:lstStyle/>
          <a:p>
            <a:pPr algn="ctr"/>
            <a:r>
              <a:rPr lang="en-US" sz="5400" dirty="0">
                <a:solidFill>
                  <a:srgbClr val="5B9BD5">
                    <a:lumMod val="75000"/>
                  </a:srgbClr>
                </a:solidFill>
                <a:effectLst/>
                <a:latin typeface="Verdana" panose="020B0604030504040204" pitchFamily="34" charset="0"/>
                <a:ea typeface="Verdana" panose="020B0604030504040204" pitchFamily="34" charset="0"/>
              </a:rPr>
              <a:t>2022-2026 State Plan</a:t>
            </a:r>
            <a:endParaRPr lang="en-US" sz="5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0219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32B4F0-2730-4EA8-AF7B-F35892A7E1BD}"/>
              </a:ext>
            </a:extLst>
          </p:cNvPr>
          <p:cNvSpPr>
            <a:spLocks noGrp="1"/>
          </p:cNvSpPr>
          <p:nvPr>
            <p:ph idx="1"/>
          </p:nvPr>
        </p:nvSpPr>
        <p:spPr>
          <a:xfrm>
            <a:off x="495300" y="1219200"/>
            <a:ext cx="8191500" cy="4800600"/>
          </a:xfrm>
          <a:ln w="57150">
            <a:solidFill>
              <a:srgbClr val="C00000"/>
            </a:solidFill>
          </a:ln>
        </p:spPr>
        <p:txBody>
          <a:bodyPr>
            <a:normAutofit/>
          </a:bodyPr>
          <a:lstStyle/>
          <a:p>
            <a:pPr marL="342900" marR="0" lvl="0" indent="-342900">
              <a:lnSpc>
                <a:spcPct val="115000"/>
              </a:lnSpc>
              <a:spcBef>
                <a:spcPts val="600"/>
              </a:spcBef>
              <a:spcAft>
                <a:spcPts val="600"/>
              </a:spcAft>
              <a:buSzPct val="100000"/>
              <a:buFont typeface="+mj-lt"/>
              <a:buAutoNum type="arabicPeriod"/>
            </a:pPr>
            <a:r>
              <a:rPr lang="en-US" sz="2600" dirty="0">
                <a:solidFill>
                  <a:srgbClr val="000000"/>
                </a:solidFill>
                <a:latin typeface="Verdana" panose="020B0604030504040204" pitchFamily="34" charset="0"/>
                <a:ea typeface="Calibri" panose="020F0502020204030204" pitchFamily="34" charset="0"/>
                <a:cs typeface="Times New Roman" panose="02020603050405020304" pitchFamily="18" charset="0"/>
              </a:rPr>
              <a:t>The goal and objectives read like a bad IEP where you don't have baseline data so you can't understand or identify measurable progress on this goal.</a:t>
            </a:r>
          </a:p>
          <a:p>
            <a:pPr marL="342900" marR="0" lvl="0" indent="-342900">
              <a:lnSpc>
                <a:spcPct val="115000"/>
              </a:lnSpc>
              <a:spcBef>
                <a:spcPts val="600"/>
              </a:spcBef>
              <a:spcAft>
                <a:spcPts val="600"/>
              </a:spcAft>
              <a:buSzPct val="100000"/>
              <a:buFont typeface="+mj-lt"/>
              <a:buAutoNum type="arabicPeriod"/>
            </a:pPr>
            <a:r>
              <a:rPr lang="en-US" sz="2600" dirty="0">
                <a:solidFill>
                  <a:srgbClr val="000000"/>
                </a:solidFill>
                <a:latin typeface="Verdana" panose="020B0604030504040204" pitchFamily="34" charset="0"/>
                <a:ea typeface="Calibri" panose="020F0502020204030204" pitchFamily="34" charset="0"/>
                <a:cs typeface="Times New Roman" panose="02020603050405020304" pitchFamily="18" charset="0"/>
              </a:rPr>
              <a:t>For Objective 1, what practices, policies and regulations are being targeted and why?</a:t>
            </a:r>
          </a:p>
          <a:p>
            <a:pPr marL="342900" marR="0" lvl="0" indent="-342900">
              <a:lnSpc>
                <a:spcPct val="115000"/>
              </a:lnSpc>
              <a:spcBef>
                <a:spcPts val="600"/>
              </a:spcBef>
              <a:spcAft>
                <a:spcPts val="600"/>
              </a:spcAft>
              <a:buSzPct val="100000"/>
              <a:buFont typeface="+mj-lt"/>
              <a:buAutoNum type="arabicPeriod"/>
            </a:pPr>
            <a:r>
              <a:rPr lang="en-US" sz="2600" dirty="0">
                <a:solidFill>
                  <a:srgbClr val="000000"/>
                </a:solidFill>
                <a:latin typeface="Verdana" panose="020B0604030504040204" pitchFamily="34" charset="0"/>
                <a:ea typeface="Calibri" panose="020F0502020204030204" pitchFamily="34" charset="0"/>
                <a:cs typeface="Times New Roman" panose="02020603050405020304" pitchFamily="18" charset="0"/>
              </a:rPr>
              <a:t>For Objective 2, which regional and state-wide projects are being targeted and why?</a:t>
            </a:r>
          </a:p>
          <a:p>
            <a:pPr marL="342900" marR="0" lvl="0" indent="-342900">
              <a:lnSpc>
                <a:spcPct val="115000"/>
              </a:lnSpc>
              <a:spcBef>
                <a:spcPts val="600"/>
              </a:spcBef>
              <a:spcAft>
                <a:spcPts val="600"/>
              </a:spcAft>
              <a:buSzPct val="100000"/>
              <a:buFont typeface="+mj-lt"/>
              <a:buAutoNum type="arabicPeriod"/>
            </a:pPr>
            <a:r>
              <a:rPr lang="en-US" sz="2600" dirty="0">
                <a:solidFill>
                  <a:srgbClr val="000000"/>
                </a:solidFill>
                <a:latin typeface="Verdana" panose="020B0604030504040204" pitchFamily="34" charset="0"/>
                <a:ea typeface="Calibri" panose="020F0502020204030204" pitchFamily="34" charset="0"/>
                <a:cs typeface="Times New Roman" panose="02020603050405020304" pitchFamily="18" charset="0"/>
              </a:rPr>
              <a:t>For Objective 3, why these four partners?</a:t>
            </a:r>
            <a:endParaRPr lang="en-US" sz="2600" dirty="0">
              <a:latin typeface="Verdana" panose="020B0604030504040204" pitchFamily="34" charset="0"/>
              <a:ea typeface="Verdana" panose="020B0604030504040204" pitchFamily="34" charset="0"/>
            </a:endParaRPr>
          </a:p>
        </p:txBody>
      </p:sp>
      <p:sp>
        <p:nvSpPr>
          <p:cNvPr id="3" name="Title 2">
            <a:extLst>
              <a:ext uri="{FF2B5EF4-FFF2-40B4-BE49-F238E27FC236}">
                <a16:creationId xmlns:a16="http://schemas.microsoft.com/office/drawing/2014/main" id="{BF924EB6-86B4-4D7B-AC9E-170F9762DC7B}"/>
              </a:ext>
            </a:extLst>
          </p:cNvPr>
          <p:cNvSpPr>
            <a:spLocks noGrp="1"/>
          </p:cNvSpPr>
          <p:nvPr>
            <p:ph type="title"/>
          </p:nvPr>
        </p:nvSpPr>
        <p:spPr>
          <a:xfrm>
            <a:off x="0" y="83949"/>
            <a:ext cx="9144000" cy="906651"/>
          </a:xfrm>
        </p:spPr>
        <p:txBody>
          <a:bodyPr>
            <a:normAutofit fontScale="90000"/>
          </a:bodyPr>
          <a:lstStyle/>
          <a:p>
            <a:pPr algn="ctr"/>
            <a:r>
              <a:rPr lang="en-US" sz="5400" dirty="0">
                <a:solidFill>
                  <a:schemeClr val="tx1"/>
                </a:solidFill>
                <a:effectLst/>
                <a:latin typeface="Verdana" panose="020B0604030504040204" pitchFamily="34" charset="0"/>
                <a:ea typeface="Verdana" panose="020B0604030504040204" pitchFamily="34" charset="0"/>
              </a:rPr>
              <a:t>Goal 2: Selected Issues</a:t>
            </a:r>
          </a:p>
        </p:txBody>
      </p:sp>
    </p:spTree>
    <p:extLst>
      <p:ext uri="{BB962C8B-B14F-4D97-AF65-F5344CB8AC3E}">
        <p14:creationId xmlns:p14="http://schemas.microsoft.com/office/powerpoint/2010/main" val="427029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4BBB-71D0-46B4-B9FB-464D2E4D30D7}"/>
              </a:ext>
            </a:extLst>
          </p:cNvPr>
          <p:cNvSpPr>
            <a:spLocks noGrp="1"/>
          </p:cNvSpPr>
          <p:nvPr>
            <p:ph type="ctrTitle"/>
          </p:nvPr>
        </p:nvSpPr>
        <p:spPr>
          <a:xfrm>
            <a:off x="228600" y="1295400"/>
            <a:ext cx="8839200" cy="3581400"/>
          </a:xfrm>
        </p:spPr>
        <p:txBody>
          <a:bodyPr>
            <a:noAutofit/>
          </a:bodyPr>
          <a:lstStyle/>
          <a:p>
            <a:pPr algn="ctr"/>
            <a:r>
              <a:rPr lang="en-US" sz="3400" b="0" dirty="0">
                <a:solidFill>
                  <a:schemeClr val="tx1"/>
                </a:solidFill>
                <a:effectLst/>
                <a:latin typeface="Verdana" panose="020B0604030504040204" pitchFamily="34" charset="0"/>
                <a:ea typeface="Verdana" panose="020B0604030504040204" pitchFamily="34" charset="0"/>
              </a:rPr>
              <a:t>The Council will partner with and empower more people with intellectual/developmental disabilities and their families, so they know their rights and can advocate for and receive supports and services</a:t>
            </a:r>
          </a:p>
        </p:txBody>
      </p:sp>
      <p:sp>
        <p:nvSpPr>
          <p:cNvPr id="4" name="TextBox 3">
            <a:extLst>
              <a:ext uri="{FF2B5EF4-FFF2-40B4-BE49-F238E27FC236}">
                <a16:creationId xmlns:a16="http://schemas.microsoft.com/office/drawing/2014/main" id="{ADC33FAE-5FEF-498B-BFCD-C82C5CA25784}"/>
              </a:ext>
            </a:extLst>
          </p:cNvPr>
          <p:cNvSpPr txBox="1"/>
          <p:nvPr/>
        </p:nvSpPr>
        <p:spPr>
          <a:xfrm>
            <a:off x="0" y="603647"/>
            <a:ext cx="9144000" cy="6155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Goal 3: Capacity-Building/Advocacy</a:t>
            </a:r>
          </a:p>
        </p:txBody>
      </p:sp>
    </p:spTree>
    <p:extLst>
      <p:ext uri="{BB962C8B-B14F-4D97-AF65-F5344CB8AC3E}">
        <p14:creationId xmlns:p14="http://schemas.microsoft.com/office/powerpoint/2010/main" val="1927112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32B4F0-2730-4EA8-AF7B-F35892A7E1BD}"/>
              </a:ext>
            </a:extLst>
          </p:cNvPr>
          <p:cNvSpPr>
            <a:spLocks noGrp="1"/>
          </p:cNvSpPr>
          <p:nvPr>
            <p:ph idx="1"/>
          </p:nvPr>
        </p:nvSpPr>
        <p:spPr>
          <a:xfrm>
            <a:off x="228600" y="1447801"/>
            <a:ext cx="8763000" cy="4724399"/>
          </a:xfrm>
        </p:spPr>
        <p:txBody>
          <a:bodyPr>
            <a:normAutofit fontScale="92500"/>
          </a:bodyPr>
          <a:lstStyle/>
          <a:p>
            <a:pPr marL="624078" indent="-514350">
              <a:lnSpc>
                <a:spcPct val="150000"/>
              </a:lnSpc>
              <a:buSzPct val="100000"/>
              <a:buFont typeface="+mj-lt"/>
              <a:buAutoNum type="arabicPeriod"/>
            </a:pPr>
            <a:r>
              <a:rPr lang="en-US" sz="2500" dirty="0">
                <a:latin typeface="Verdana" panose="020B0604030504040204" pitchFamily="34" charset="0"/>
                <a:ea typeface="Verdana" panose="020B0604030504040204" pitchFamily="34" charset="0"/>
              </a:rPr>
              <a:t>Requests for specific topic areas:</a:t>
            </a:r>
          </a:p>
          <a:p>
            <a:pPr marL="1117854" lvl="2" indent="-514350">
              <a:buFont typeface="Wingdings" panose="05000000000000000000" pitchFamily="2" charset="2"/>
              <a:buChar char="q"/>
            </a:pPr>
            <a:r>
              <a:rPr lang="en-US" sz="2500" dirty="0">
                <a:latin typeface="Verdana" panose="020B0604030504040204" pitchFamily="34" charset="0"/>
                <a:ea typeface="Verdana" panose="020B0604030504040204" pitchFamily="34" charset="0"/>
              </a:rPr>
              <a:t>Education</a:t>
            </a:r>
          </a:p>
          <a:p>
            <a:pPr marL="1117854" lvl="2" indent="-514350">
              <a:buFont typeface="Wingdings" panose="05000000000000000000" pitchFamily="2" charset="2"/>
              <a:buChar char="q"/>
            </a:pPr>
            <a:r>
              <a:rPr lang="en-US" sz="2500" dirty="0">
                <a:latin typeface="Verdana" panose="020B0604030504040204" pitchFamily="34" charset="0"/>
                <a:ea typeface="Verdana" panose="020B0604030504040204" pitchFamily="34" charset="0"/>
              </a:rPr>
              <a:t>Self-Determination</a:t>
            </a:r>
          </a:p>
          <a:p>
            <a:pPr marL="1117854" lvl="2" indent="-514350">
              <a:buFont typeface="Wingdings" panose="05000000000000000000" pitchFamily="2" charset="2"/>
              <a:buChar char="q"/>
            </a:pPr>
            <a:r>
              <a:rPr lang="en-US" sz="2500" dirty="0">
                <a:latin typeface="Verdana" panose="020B0604030504040204" pitchFamily="34" charset="0"/>
                <a:ea typeface="Verdana" panose="020B0604030504040204" pitchFamily="34" charset="0"/>
              </a:rPr>
              <a:t>Transition</a:t>
            </a:r>
          </a:p>
          <a:p>
            <a:pPr marL="1117854" lvl="2" indent="-514350">
              <a:buFont typeface="Wingdings" panose="05000000000000000000" pitchFamily="2" charset="2"/>
              <a:buChar char="q"/>
            </a:pPr>
            <a:r>
              <a:rPr lang="en-US" sz="2500" dirty="0">
                <a:latin typeface="Verdana" panose="020B0604030504040204" pitchFamily="34" charset="0"/>
                <a:ea typeface="Verdana" panose="020B0604030504040204" pitchFamily="34" charset="0"/>
              </a:rPr>
              <a:t>Employment</a:t>
            </a:r>
          </a:p>
          <a:p>
            <a:pPr marL="1117854" lvl="2" indent="-514350">
              <a:buFont typeface="Wingdings" panose="05000000000000000000" pitchFamily="2" charset="2"/>
              <a:buChar char="q"/>
            </a:pPr>
            <a:r>
              <a:rPr lang="en-US" sz="2500" dirty="0">
                <a:latin typeface="Verdana" panose="020B0604030504040204" pitchFamily="34" charset="0"/>
                <a:ea typeface="Verdana" panose="020B0604030504040204" pitchFamily="34" charset="0"/>
              </a:rPr>
              <a:t>Regional Center and/or other available services</a:t>
            </a:r>
          </a:p>
          <a:p>
            <a:pPr marL="603504" lvl="2" indent="0">
              <a:buNone/>
            </a:pPr>
            <a:endParaRPr lang="en-US" sz="1300" dirty="0">
              <a:latin typeface="Verdana" panose="020B0604030504040204" pitchFamily="34" charset="0"/>
              <a:ea typeface="Verdana" panose="020B0604030504040204" pitchFamily="34" charset="0"/>
            </a:endParaRPr>
          </a:p>
          <a:p>
            <a:pPr marL="624078" indent="-514350">
              <a:buSzPct val="100000"/>
              <a:buFont typeface="+mj-lt"/>
              <a:buAutoNum type="arabicPeriod"/>
            </a:pPr>
            <a:r>
              <a:rPr lang="en-US" sz="2500" dirty="0">
                <a:latin typeface="Verdana" panose="020B0604030504040204" pitchFamily="34" charset="0"/>
                <a:ea typeface="Verdana" panose="020B0604030504040204" pitchFamily="34" charset="0"/>
              </a:rPr>
              <a:t>Requests to expand the target population of the Disparities/Underserved Population project</a:t>
            </a:r>
            <a:endParaRPr lang="en-US" sz="1050" dirty="0">
              <a:latin typeface="Verdana" panose="020B0604030504040204" pitchFamily="34" charset="0"/>
              <a:ea typeface="Verdana" panose="020B0604030504040204" pitchFamily="34" charset="0"/>
            </a:endParaRPr>
          </a:p>
          <a:p>
            <a:pPr marL="624078" indent="-514350">
              <a:buSzPct val="100000"/>
              <a:buFont typeface="+mj-lt"/>
              <a:buAutoNum type="arabicPeriod"/>
            </a:pPr>
            <a:endParaRPr lang="en-US" sz="1000" dirty="0">
              <a:latin typeface="Verdana" panose="020B0604030504040204" pitchFamily="34" charset="0"/>
              <a:ea typeface="Verdana" panose="020B0604030504040204" pitchFamily="34" charset="0"/>
            </a:endParaRPr>
          </a:p>
          <a:p>
            <a:pPr marL="624078" indent="-514350">
              <a:buSzPct val="100000"/>
              <a:buFont typeface="+mj-lt"/>
              <a:buAutoNum type="arabicPeriod"/>
            </a:pPr>
            <a:r>
              <a:rPr lang="en-US" sz="2500" dirty="0">
                <a:latin typeface="Verdana" panose="020B0604030504040204" pitchFamily="34" charset="0"/>
                <a:ea typeface="Verdana" panose="020B0604030504040204" pitchFamily="34" charset="0"/>
              </a:rPr>
              <a:t>A question regarding the ‘measurability’ of the goal</a:t>
            </a:r>
          </a:p>
          <a:p>
            <a:pPr marL="624078" indent="-514350">
              <a:lnSpc>
                <a:spcPct val="150000"/>
              </a:lnSpc>
              <a:buSzPct val="100000"/>
              <a:buFont typeface="+mj-lt"/>
              <a:buAutoNum type="arabicPeriod"/>
            </a:pPr>
            <a:endParaRPr lang="en-US" sz="2800" dirty="0">
              <a:latin typeface="Verdana" panose="020B0604030504040204" pitchFamily="34" charset="0"/>
              <a:ea typeface="Verdana" panose="020B0604030504040204" pitchFamily="34" charset="0"/>
            </a:endParaRPr>
          </a:p>
          <a:p>
            <a:pPr marL="624078" indent="-514350">
              <a:lnSpc>
                <a:spcPct val="150000"/>
              </a:lnSpc>
              <a:buSzPct val="100000"/>
              <a:buFont typeface="+mj-lt"/>
              <a:buAutoNum type="arabicPeriod"/>
            </a:pPr>
            <a:endParaRPr lang="en-US" sz="2800" dirty="0">
              <a:latin typeface="Verdana" panose="020B0604030504040204" pitchFamily="34" charset="0"/>
              <a:ea typeface="Verdana" panose="020B0604030504040204" pitchFamily="34" charset="0"/>
            </a:endParaRPr>
          </a:p>
          <a:p>
            <a:pPr marL="624078" indent="-514350">
              <a:lnSpc>
                <a:spcPct val="150000"/>
              </a:lnSpc>
              <a:buSzPct val="100000"/>
              <a:buFont typeface="+mj-lt"/>
              <a:buAutoNum type="arabicPeriod"/>
            </a:pPr>
            <a:endParaRPr lang="en-US" sz="2800" dirty="0">
              <a:latin typeface="Verdana" panose="020B0604030504040204" pitchFamily="34" charset="0"/>
              <a:ea typeface="Verdana" panose="020B0604030504040204" pitchFamily="34" charset="0"/>
            </a:endParaRPr>
          </a:p>
        </p:txBody>
      </p:sp>
      <p:sp>
        <p:nvSpPr>
          <p:cNvPr id="3" name="Title 2">
            <a:extLst>
              <a:ext uri="{FF2B5EF4-FFF2-40B4-BE49-F238E27FC236}">
                <a16:creationId xmlns:a16="http://schemas.microsoft.com/office/drawing/2014/main" id="{BF924EB6-86B4-4D7B-AC9E-170F9762DC7B}"/>
              </a:ext>
            </a:extLst>
          </p:cNvPr>
          <p:cNvSpPr>
            <a:spLocks noGrp="1"/>
          </p:cNvSpPr>
          <p:nvPr>
            <p:ph type="title"/>
          </p:nvPr>
        </p:nvSpPr>
        <p:spPr>
          <a:xfrm>
            <a:off x="0" y="312549"/>
            <a:ext cx="9144000" cy="982851"/>
          </a:xfrm>
        </p:spPr>
        <p:txBody>
          <a:bodyPr>
            <a:normAutofit/>
          </a:bodyPr>
          <a:lstStyle/>
          <a:p>
            <a:pPr algn="ctr"/>
            <a:r>
              <a:rPr lang="en-US" sz="4400" dirty="0">
                <a:solidFill>
                  <a:schemeClr val="tx1"/>
                </a:solidFill>
                <a:effectLst/>
                <a:latin typeface="Verdana" panose="020B0604030504040204" pitchFamily="34" charset="0"/>
                <a:ea typeface="Verdana" panose="020B0604030504040204" pitchFamily="34" charset="0"/>
              </a:rPr>
              <a:t>Goal 3: Selected Issues</a:t>
            </a:r>
          </a:p>
        </p:txBody>
      </p:sp>
    </p:spTree>
    <p:extLst>
      <p:ext uri="{BB962C8B-B14F-4D97-AF65-F5344CB8AC3E}">
        <p14:creationId xmlns:p14="http://schemas.microsoft.com/office/powerpoint/2010/main" val="873849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32B4F0-2730-4EA8-AF7B-F35892A7E1BD}"/>
              </a:ext>
            </a:extLst>
          </p:cNvPr>
          <p:cNvSpPr>
            <a:spLocks noGrp="1"/>
          </p:cNvSpPr>
          <p:nvPr>
            <p:ph idx="1"/>
          </p:nvPr>
        </p:nvSpPr>
        <p:spPr>
          <a:xfrm>
            <a:off x="381000" y="1143000"/>
            <a:ext cx="8458200" cy="4914900"/>
          </a:xfrm>
          <a:ln w="57150">
            <a:solidFill>
              <a:srgbClr val="C00000"/>
            </a:solidFill>
          </a:ln>
        </p:spPr>
        <p:txBody>
          <a:bodyPr>
            <a:normAutofit/>
          </a:bodyPr>
          <a:lstStyle/>
          <a:p>
            <a:pPr marL="342900" marR="0" lvl="0" indent="-342900">
              <a:lnSpc>
                <a:spcPct val="115000"/>
              </a:lnSpc>
              <a:spcBef>
                <a:spcPts val="600"/>
              </a:spcBef>
              <a:spcAft>
                <a:spcPts val="600"/>
              </a:spcAft>
              <a:buSzPct val="100000"/>
              <a:buFont typeface="+mj-lt"/>
              <a:buAutoNum type="arabicPeriod"/>
            </a:pPr>
            <a:r>
              <a:rPr lang="en-US" sz="2500" dirty="0">
                <a:solidFill>
                  <a:srgbClr val="000000"/>
                </a:solidFill>
                <a:latin typeface="Verdana" panose="020B0604030504040204" pitchFamily="34" charset="0"/>
                <a:ea typeface="Calibri" panose="020F0502020204030204" pitchFamily="34" charset="0"/>
                <a:cs typeface="Times New Roman" panose="02020603050405020304" pitchFamily="18" charset="0"/>
              </a:rPr>
              <a:t>‘Objective 1: technical assistance’ does not have context; it reads more like providing tech support for the virtual trainings.</a:t>
            </a:r>
          </a:p>
          <a:p>
            <a:pPr marL="342900" marR="0" lvl="0" indent="-342900">
              <a:lnSpc>
                <a:spcPct val="115000"/>
              </a:lnSpc>
              <a:spcBef>
                <a:spcPts val="600"/>
              </a:spcBef>
              <a:spcAft>
                <a:spcPts val="600"/>
              </a:spcAft>
              <a:buSzPct val="100000"/>
              <a:buFont typeface="+mj-lt"/>
              <a:buAutoNum type="arabicPeriod"/>
            </a:pPr>
            <a:r>
              <a:rPr lang="en-US" sz="2500" dirty="0">
                <a:latin typeface="Verdana" panose="020B0604030504040204" pitchFamily="34" charset="0"/>
                <a:ea typeface="Verdana" panose="020B0604030504040204" pitchFamily="34" charset="0"/>
              </a:rPr>
              <a:t>Objective 3: Why only Spanish? This seems very discriminatory. Please widen the breadth of this to all non-native English speakers!“</a:t>
            </a:r>
          </a:p>
          <a:p>
            <a:pPr marL="342900" marR="0" lvl="0" indent="-342900">
              <a:lnSpc>
                <a:spcPct val="115000"/>
              </a:lnSpc>
              <a:spcBef>
                <a:spcPts val="600"/>
              </a:spcBef>
              <a:spcAft>
                <a:spcPts val="600"/>
              </a:spcAft>
              <a:buSzPct val="100000"/>
              <a:buFont typeface="+mj-lt"/>
              <a:buAutoNum type="arabicPeriod"/>
            </a:pPr>
            <a:r>
              <a:rPr lang="en-US" sz="2500" dirty="0">
                <a:latin typeface="Verdana" panose="020B0604030504040204" pitchFamily="34" charset="0"/>
                <a:ea typeface="Verdana" panose="020B0604030504040204" pitchFamily="34" charset="0"/>
              </a:rPr>
              <a:t>Objective 2, how many projects and events did SCDD provide so that we know whether providing 100 projects and events is an increase and by how much? </a:t>
            </a:r>
          </a:p>
        </p:txBody>
      </p:sp>
      <p:sp>
        <p:nvSpPr>
          <p:cNvPr id="3" name="Title 2">
            <a:extLst>
              <a:ext uri="{FF2B5EF4-FFF2-40B4-BE49-F238E27FC236}">
                <a16:creationId xmlns:a16="http://schemas.microsoft.com/office/drawing/2014/main" id="{BF924EB6-86B4-4D7B-AC9E-170F9762DC7B}"/>
              </a:ext>
            </a:extLst>
          </p:cNvPr>
          <p:cNvSpPr>
            <a:spLocks noGrp="1"/>
          </p:cNvSpPr>
          <p:nvPr>
            <p:ph type="title"/>
          </p:nvPr>
        </p:nvSpPr>
        <p:spPr>
          <a:xfrm>
            <a:off x="0" y="7749"/>
            <a:ext cx="9144000" cy="1135251"/>
          </a:xfrm>
        </p:spPr>
        <p:txBody>
          <a:bodyPr>
            <a:normAutofit/>
          </a:bodyPr>
          <a:lstStyle/>
          <a:p>
            <a:pPr algn="ctr"/>
            <a:r>
              <a:rPr lang="en-US" sz="4400" dirty="0">
                <a:solidFill>
                  <a:schemeClr val="tx1"/>
                </a:solidFill>
                <a:effectLst/>
                <a:latin typeface="Verdana" panose="020B0604030504040204" pitchFamily="34" charset="0"/>
                <a:ea typeface="Verdana" panose="020B0604030504040204" pitchFamily="34" charset="0"/>
              </a:rPr>
              <a:t>Goal 3: Selected Issues</a:t>
            </a:r>
          </a:p>
        </p:txBody>
      </p:sp>
    </p:spTree>
    <p:extLst>
      <p:ext uri="{BB962C8B-B14F-4D97-AF65-F5344CB8AC3E}">
        <p14:creationId xmlns:p14="http://schemas.microsoft.com/office/powerpoint/2010/main" val="4918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A3B63-9A95-4FE0-BC9F-ED5C6A1220A4}"/>
              </a:ext>
            </a:extLst>
          </p:cNvPr>
          <p:cNvSpPr>
            <a:spLocks noGrp="1"/>
          </p:cNvSpPr>
          <p:nvPr>
            <p:ph type="ctrTitle"/>
          </p:nvPr>
        </p:nvSpPr>
        <p:spPr>
          <a:xfrm>
            <a:off x="419100" y="533400"/>
            <a:ext cx="8305800" cy="4191000"/>
          </a:xfrm>
        </p:spPr>
        <p:txBody>
          <a:bodyPr>
            <a:normAutofit fontScale="90000"/>
          </a:bodyPr>
          <a:lstStyle/>
          <a:p>
            <a:pPr algn="ctr"/>
            <a:r>
              <a:rPr lang="en-US" b="0" dirty="0">
                <a:solidFill>
                  <a:srgbClr val="C00000"/>
                </a:solidFill>
                <a:effectLst/>
                <a:latin typeface="Verdana" panose="020B0604030504040204" pitchFamily="34" charset="0"/>
                <a:ea typeface="Verdana" panose="020B0604030504040204" pitchFamily="34" charset="0"/>
              </a:rPr>
              <a:t>Based on the staff analysis of all surveys from the Council’s 45-day Public Comment period, there were no substantive changes required or recommended.</a:t>
            </a:r>
          </a:p>
        </p:txBody>
      </p:sp>
    </p:spTree>
    <p:extLst>
      <p:ext uri="{BB962C8B-B14F-4D97-AF65-F5344CB8AC3E}">
        <p14:creationId xmlns:p14="http://schemas.microsoft.com/office/powerpoint/2010/main" val="546295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A3B63-9A95-4FE0-BC9F-ED5C6A1220A4}"/>
              </a:ext>
            </a:extLst>
          </p:cNvPr>
          <p:cNvSpPr>
            <a:spLocks noGrp="1"/>
          </p:cNvSpPr>
          <p:nvPr>
            <p:ph type="ctrTitle"/>
          </p:nvPr>
        </p:nvSpPr>
        <p:spPr>
          <a:xfrm>
            <a:off x="304800" y="533400"/>
            <a:ext cx="8534400" cy="4038600"/>
          </a:xfrm>
        </p:spPr>
        <p:txBody>
          <a:bodyPr>
            <a:noAutofit/>
          </a:bodyPr>
          <a:lstStyle/>
          <a:p>
            <a:pPr algn="ctr"/>
            <a:r>
              <a:rPr lang="en-US" sz="4000" dirty="0">
                <a:solidFill>
                  <a:schemeClr val="tx1"/>
                </a:solidFill>
                <a:effectLst/>
                <a:latin typeface="Verdana" panose="020B0604030504040204" pitchFamily="34" charset="0"/>
                <a:ea typeface="Verdana" panose="020B0604030504040204" pitchFamily="34" charset="0"/>
              </a:rPr>
              <a:t>Staff Recommendation:</a:t>
            </a:r>
            <a:br>
              <a:rPr lang="en-US" sz="4000" dirty="0">
                <a:solidFill>
                  <a:schemeClr val="tx1"/>
                </a:solidFill>
                <a:effectLst/>
                <a:latin typeface="Verdana" panose="020B0604030504040204" pitchFamily="34" charset="0"/>
                <a:ea typeface="Verdana" panose="020B0604030504040204" pitchFamily="34" charset="0"/>
              </a:rPr>
            </a:br>
            <a:br>
              <a:rPr lang="en-US" sz="2000" dirty="0">
                <a:effectLst/>
                <a:latin typeface="Verdana" panose="020B0604030504040204" pitchFamily="34" charset="0"/>
                <a:ea typeface="Verdana" panose="020B0604030504040204" pitchFamily="34" charset="0"/>
              </a:rPr>
            </a:br>
            <a:r>
              <a:rPr lang="en-US" sz="3600" b="0" dirty="0">
                <a:solidFill>
                  <a:schemeClr val="tx1"/>
                </a:solidFill>
                <a:effectLst/>
                <a:latin typeface="Verdana" panose="020B0604030504040204" pitchFamily="34" charset="0"/>
                <a:ea typeface="Verdana" panose="020B0604030504040204" pitchFamily="34" charset="0"/>
              </a:rPr>
              <a:t>SCDD staff recommends that the State Plan Committee approve its proposed 2022-26 State Plan, as written and (previously) submitted to the full Council.</a:t>
            </a:r>
            <a:endParaRPr lang="en-US" sz="3200" b="0" dirty="0">
              <a:solidFill>
                <a:schemeClr val="tx1"/>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453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B937-2169-49F9-A7CA-1DDC3AB3291B}"/>
              </a:ext>
            </a:extLst>
          </p:cNvPr>
          <p:cNvSpPr>
            <a:spLocks noGrp="1"/>
          </p:cNvSpPr>
          <p:nvPr>
            <p:ph type="ctrTitle" idx="4294967295"/>
          </p:nvPr>
        </p:nvSpPr>
        <p:spPr>
          <a:xfrm>
            <a:off x="0" y="228600"/>
            <a:ext cx="8991600" cy="1524000"/>
          </a:xfrm>
        </p:spPr>
        <p:txBody>
          <a:bodyPr>
            <a:normAutofit/>
          </a:bodyPr>
          <a:lstStyle/>
          <a:p>
            <a:pPr algn="ctr">
              <a:lnSpc>
                <a:spcPct val="150000"/>
              </a:lnSpc>
            </a:pPr>
            <a:r>
              <a:rPr lang="en-US" sz="3200" dirty="0">
                <a:solidFill>
                  <a:schemeClr val="tx1"/>
                </a:solidFill>
                <a:effectLst/>
                <a:latin typeface="Verdana" panose="020B0604030504040204" pitchFamily="34" charset="0"/>
                <a:ea typeface="Verdana" panose="020B0604030504040204" pitchFamily="34" charset="0"/>
              </a:rPr>
              <a:t>45-Day Public Comment Period</a:t>
            </a:r>
            <a:br>
              <a:rPr lang="en-US" sz="3200" dirty="0">
                <a:solidFill>
                  <a:schemeClr val="tx1"/>
                </a:solidFill>
                <a:effectLst/>
                <a:latin typeface="Verdana" panose="020B0604030504040204" pitchFamily="34" charset="0"/>
                <a:ea typeface="Verdana" panose="020B0604030504040204" pitchFamily="34" charset="0"/>
              </a:rPr>
            </a:br>
            <a:r>
              <a:rPr lang="en-US" sz="2400" dirty="0">
                <a:solidFill>
                  <a:schemeClr val="tx1"/>
                </a:solidFill>
                <a:effectLst/>
                <a:latin typeface="Verdana" panose="020B0604030504040204" pitchFamily="34" charset="0"/>
                <a:ea typeface="Verdana" panose="020B0604030504040204" pitchFamily="34" charset="0"/>
              </a:rPr>
              <a:t>September 25</a:t>
            </a:r>
            <a:r>
              <a:rPr lang="en-US" sz="2400" baseline="30000" dirty="0">
                <a:solidFill>
                  <a:schemeClr val="tx1"/>
                </a:solidFill>
                <a:effectLst/>
                <a:latin typeface="Verdana" panose="020B0604030504040204" pitchFamily="34" charset="0"/>
                <a:ea typeface="Verdana" panose="020B0604030504040204" pitchFamily="34" charset="0"/>
              </a:rPr>
              <a:t>th</a:t>
            </a:r>
            <a:r>
              <a:rPr lang="en-US" sz="2400" dirty="0">
                <a:solidFill>
                  <a:schemeClr val="tx1"/>
                </a:solidFill>
                <a:effectLst/>
                <a:latin typeface="Verdana" panose="020B0604030504040204" pitchFamily="34" charset="0"/>
                <a:ea typeface="Verdana" panose="020B0604030504040204" pitchFamily="34" charset="0"/>
              </a:rPr>
              <a:t> – November 9</a:t>
            </a:r>
            <a:r>
              <a:rPr lang="en-US" sz="2400" baseline="30000" dirty="0">
                <a:solidFill>
                  <a:schemeClr val="tx1"/>
                </a:solidFill>
                <a:effectLst/>
                <a:latin typeface="Verdana" panose="020B0604030504040204" pitchFamily="34" charset="0"/>
                <a:ea typeface="Verdana" panose="020B0604030504040204" pitchFamily="34" charset="0"/>
              </a:rPr>
              <a:t>th</a:t>
            </a:r>
            <a:r>
              <a:rPr lang="en-US" sz="2400" dirty="0">
                <a:solidFill>
                  <a:schemeClr val="tx1"/>
                </a:solidFill>
                <a:effectLst/>
                <a:latin typeface="Verdana" panose="020B0604030504040204" pitchFamily="34" charset="0"/>
                <a:ea typeface="Verdana" panose="020B0604030504040204" pitchFamily="34" charset="0"/>
              </a:rPr>
              <a:t> </a:t>
            </a:r>
            <a:endParaRPr lang="en-US" sz="3200" dirty="0">
              <a:solidFill>
                <a:schemeClr val="tx1"/>
              </a:solidFill>
              <a:effectLst/>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D62A5D07-F9B0-42F5-9E13-4C3852C421D9}"/>
              </a:ext>
            </a:extLst>
          </p:cNvPr>
          <p:cNvSpPr>
            <a:spLocks noGrp="1"/>
          </p:cNvSpPr>
          <p:nvPr>
            <p:ph type="subTitle" idx="4294967295"/>
          </p:nvPr>
        </p:nvSpPr>
        <p:spPr>
          <a:xfrm>
            <a:off x="152400" y="1981207"/>
            <a:ext cx="8686800" cy="4267193"/>
          </a:xfrm>
        </p:spPr>
        <p:txBody>
          <a:bodyPr>
            <a:normAutofit fontScale="92500"/>
          </a:bodyPr>
          <a:lstStyle/>
          <a:p>
            <a:pPr marL="457200" indent="-457200" algn="l">
              <a:lnSpc>
                <a:spcPct val="150000"/>
              </a:lnSpc>
              <a:buClr>
                <a:schemeClr val="tx2"/>
              </a:buClr>
              <a:buSzPct val="100000"/>
              <a:buFont typeface="Wingdings" panose="05000000000000000000" pitchFamily="2" charset="2"/>
              <a:buChar char="ü"/>
            </a:pPr>
            <a:r>
              <a:rPr lang="en-US" dirty="0">
                <a:latin typeface="Arial" panose="020B0604020202020204" pitchFamily="34" charset="0"/>
                <a:ea typeface="Verdana" panose="020B0604030504040204" pitchFamily="34" charset="0"/>
                <a:cs typeface="Arial" panose="020B0604020202020204" pitchFamily="34" charset="0"/>
              </a:rPr>
              <a:t>Posted 2022-2026 State Plan Goals &amp; Objectives and link for submitting public comment on SCDD website</a:t>
            </a:r>
          </a:p>
          <a:p>
            <a:pPr marL="1152144" lvl="2" indent="-457200">
              <a:lnSpc>
                <a:spcPct val="150000"/>
              </a:lnSpc>
              <a:buClr>
                <a:schemeClr val="tx2"/>
              </a:buClr>
              <a:buFont typeface="Wingdings" panose="05000000000000000000" pitchFamily="2" charset="2"/>
              <a:buChar char="Ø"/>
            </a:pPr>
            <a:r>
              <a:rPr lang="en-US" sz="2700" dirty="0">
                <a:latin typeface="Arial" panose="020B0604020202020204" pitchFamily="34" charset="0"/>
                <a:ea typeface="Verdana" panose="020B0604030504040204" pitchFamily="34" charset="0"/>
                <a:cs typeface="Arial" panose="020B0604020202020204" pitchFamily="34" charset="0"/>
              </a:rPr>
              <a:t>Translated in 17 different languages</a:t>
            </a:r>
          </a:p>
          <a:p>
            <a:pPr marL="1152144" lvl="2" indent="-457200">
              <a:lnSpc>
                <a:spcPct val="150000"/>
              </a:lnSpc>
              <a:buClr>
                <a:schemeClr val="tx2"/>
              </a:buClr>
              <a:buFont typeface="Wingdings" panose="05000000000000000000" pitchFamily="2" charset="2"/>
              <a:buChar char="Ø"/>
            </a:pPr>
            <a:r>
              <a:rPr lang="en-US" sz="2700" dirty="0">
                <a:latin typeface="Arial" panose="020B0604020202020204" pitchFamily="34" charset="0"/>
                <a:ea typeface="Verdana" panose="020B0604030504040204" pitchFamily="34" charset="0"/>
                <a:cs typeface="Arial" panose="020B0604020202020204" pitchFamily="34" charset="0"/>
              </a:rPr>
              <a:t>Plain Language version</a:t>
            </a:r>
          </a:p>
          <a:p>
            <a:pPr marL="658368" indent="-457200">
              <a:lnSpc>
                <a:spcPct val="150000"/>
              </a:lnSpc>
              <a:buClr>
                <a:schemeClr val="tx2"/>
              </a:buClr>
              <a:buSzPct val="100000"/>
              <a:buFont typeface="Wingdings" panose="05000000000000000000" pitchFamily="2" charset="2"/>
              <a:buChar char="ü"/>
            </a:pPr>
            <a:r>
              <a:rPr lang="en-US" dirty="0">
                <a:latin typeface="Arial" panose="020B0604020202020204" pitchFamily="34" charset="0"/>
                <a:ea typeface="Verdana" panose="020B0604030504040204" pitchFamily="34" charset="0"/>
                <a:cs typeface="Arial" panose="020B0604020202020204" pitchFamily="34" charset="0"/>
              </a:rPr>
              <a:t>Public comments submitted through Qualtrics</a:t>
            </a:r>
          </a:p>
          <a:p>
            <a:pPr marL="1152144" lvl="2" indent="-457200">
              <a:lnSpc>
                <a:spcPct val="150000"/>
              </a:lnSpc>
              <a:buClr>
                <a:schemeClr val="tx2"/>
              </a:buClr>
              <a:buFont typeface="Wingdings" panose="05000000000000000000" pitchFamily="2" charset="2"/>
              <a:buChar char="Ø"/>
            </a:pPr>
            <a:r>
              <a:rPr lang="en-US" sz="2700" dirty="0">
                <a:latin typeface="Arial" panose="020B0604020202020204" pitchFamily="34" charset="0"/>
                <a:ea typeface="Verdana" panose="020B0604030504040204" pitchFamily="34" charset="0"/>
                <a:cs typeface="Arial" panose="020B0604020202020204" pitchFamily="34" charset="0"/>
              </a:rPr>
              <a:t>Respondents submitted comments for each goal</a:t>
            </a:r>
          </a:p>
          <a:p>
            <a:pPr lvl="1" algn="l">
              <a:lnSpc>
                <a:spcPct val="150000"/>
              </a:lnSpc>
              <a:buClr>
                <a:schemeClr val="tx2"/>
              </a:buClr>
              <a:buSzPct val="100000"/>
            </a:pPr>
            <a:endParaRPr lang="en-US" sz="2400" b="1" dirty="0">
              <a:latin typeface="Arial" panose="020B0604020202020204" pitchFamily="34" charset="0"/>
              <a:ea typeface="Verdana" panose="020B060403050404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00B92721-4DEF-4D92-928B-55F99E8C058E}"/>
              </a:ext>
              <a:ext uri="{C183D7F6-B498-43B3-948B-1728B52AA6E4}">
                <adec:decorative xmlns:adec="http://schemas.microsoft.com/office/drawing/2017/decorative" val="1"/>
              </a:ext>
            </a:extLst>
          </p:cNvPr>
          <p:cNvCxnSpPr/>
          <p:nvPr/>
        </p:nvCxnSpPr>
        <p:spPr>
          <a:xfrm>
            <a:off x="571500" y="1676400"/>
            <a:ext cx="8001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169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B937-2169-49F9-A7CA-1DDC3AB3291B}"/>
              </a:ext>
            </a:extLst>
          </p:cNvPr>
          <p:cNvSpPr>
            <a:spLocks noGrp="1"/>
          </p:cNvSpPr>
          <p:nvPr>
            <p:ph type="ctrTitle" idx="4294967295"/>
          </p:nvPr>
        </p:nvSpPr>
        <p:spPr>
          <a:xfrm>
            <a:off x="0" y="160338"/>
            <a:ext cx="9144000" cy="2278062"/>
          </a:xfrm>
        </p:spPr>
        <p:txBody>
          <a:bodyPr>
            <a:normAutofit/>
          </a:bodyPr>
          <a:lstStyle/>
          <a:p>
            <a:pPr algn="ctr">
              <a:lnSpc>
                <a:spcPct val="150000"/>
              </a:lnSpc>
            </a:pPr>
            <a:r>
              <a:rPr lang="en-US" sz="3200" dirty="0">
                <a:solidFill>
                  <a:schemeClr val="tx1"/>
                </a:solidFill>
                <a:effectLst/>
                <a:latin typeface="Verdana" panose="020B0604030504040204" pitchFamily="34" charset="0"/>
                <a:ea typeface="Verdana" panose="020B0604030504040204" pitchFamily="34" charset="0"/>
              </a:rPr>
              <a:t>45-Day Public Comment Period</a:t>
            </a:r>
            <a:br>
              <a:rPr lang="en-US" sz="3200" dirty="0">
                <a:solidFill>
                  <a:schemeClr val="tx1"/>
                </a:solidFill>
                <a:effectLst/>
                <a:latin typeface="Verdana" panose="020B0604030504040204" pitchFamily="34" charset="0"/>
                <a:ea typeface="Verdana" panose="020B0604030504040204" pitchFamily="34" charset="0"/>
              </a:rPr>
            </a:br>
            <a:r>
              <a:rPr lang="en-US" sz="2400" dirty="0">
                <a:solidFill>
                  <a:schemeClr val="tx1"/>
                </a:solidFill>
                <a:effectLst/>
                <a:latin typeface="Verdana" panose="020B0604030504040204" pitchFamily="34" charset="0"/>
                <a:ea typeface="Verdana" panose="020B0604030504040204" pitchFamily="34" charset="0"/>
              </a:rPr>
              <a:t>September 25</a:t>
            </a:r>
            <a:r>
              <a:rPr lang="en-US" sz="2400" baseline="30000" dirty="0">
                <a:solidFill>
                  <a:schemeClr val="tx1"/>
                </a:solidFill>
                <a:effectLst/>
                <a:latin typeface="Verdana" panose="020B0604030504040204" pitchFamily="34" charset="0"/>
                <a:ea typeface="Verdana" panose="020B0604030504040204" pitchFamily="34" charset="0"/>
              </a:rPr>
              <a:t>th</a:t>
            </a:r>
            <a:r>
              <a:rPr lang="en-US" sz="2400" dirty="0">
                <a:solidFill>
                  <a:schemeClr val="tx1"/>
                </a:solidFill>
                <a:effectLst/>
                <a:latin typeface="Verdana" panose="020B0604030504040204" pitchFamily="34" charset="0"/>
                <a:ea typeface="Verdana" panose="020B0604030504040204" pitchFamily="34" charset="0"/>
              </a:rPr>
              <a:t> – November 9</a:t>
            </a:r>
            <a:r>
              <a:rPr lang="en-US" sz="2400" baseline="30000" dirty="0">
                <a:solidFill>
                  <a:schemeClr val="tx1"/>
                </a:solidFill>
                <a:effectLst/>
                <a:latin typeface="Verdana" panose="020B0604030504040204" pitchFamily="34" charset="0"/>
                <a:ea typeface="Verdana" panose="020B0604030504040204" pitchFamily="34" charset="0"/>
              </a:rPr>
              <a:t>th</a:t>
            </a:r>
            <a:br>
              <a:rPr lang="en-US" sz="3200" dirty="0">
                <a:solidFill>
                  <a:schemeClr val="tx1"/>
                </a:solidFill>
                <a:effectLst/>
                <a:latin typeface="Verdana" panose="020B0604030504040204" pitchFamily="34" charset="0"/>
                <a:ea typeface="Verdana" panose="020B0604030504040204" pitchFamily="34" charset="0"/>
              </a:rPr>
            </a:br>
            <a:endParaRPr lang="en-US" sz="3200" dirty="0">
              <a:solidFill>
                <a:schemeClr val="tx1"/>
              </a:solidFill>
              <a:effectLst/>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D62A5D07-F9B0-42F5-9E13-4C3852C421D9}"/>
              </a:ext>
            </a:extLst>
          </p:cNvPr>
          <p:cNvSpPr>
            <a:spLocks noGrp="1"/>
          </p:cNvSpPr>
          <p:nvPr>
            <p:ph type="subTitle" idx="4294967295"/>
          </p:nvPr>
        </p:nvSpPr>
        <p:spPr>
          <a:xfrm>
            <a:off x="327025" y="2209803"/>
            <a:ext cx="8435975" cy="3962397"/>
          </a:xfrm>
        </p:spPr>
        <p:txBody>
          <a:bodyPr>
            <a:normAutofit/>
          </a:bodyPr>
          <a:lstStyle/>
          <a:p>
            <a:pPr marL="457200" indent="-457200" algn="l">
              <a:lnSpc>
                <a:spcPct val="150000"/>
              </a:lnSpc>
              <a:spcBef>
                <a:spcPts val="0"/>
              </a:spcBef>
              <a:buClr>
                <a:schemeClr val="tx2"/>
              </a:buClr>
              <a:buSzPct val="100000"/>
              <a:buFont typeface="Wingdings" panose="05000000000000000000" pitchFamily="2" charset="2"/>
              <a:buChar char="ü"/>
            </a:pPr>
            <a:r>
              <a:rPr lang="en-US" sz="3200" b="1" dirty="0">
                <a:latin typeface="Verdana" panose="020B0604030504040204" pitchFamily="34" charset="0"/>
                <a:ea typeface="Verdana" panose="020B0604030504040204" pitchFamily="34" charset="0"/>
              </a:rPr>
              <a:t>46 </a:t>
            </a:r>
            <a:r>
              <a:rPr lang="en-US" sz="3200" dirty="0">
                <a:latin typeface="Verdana" panose="020B0604030504040204" pitchFamily="34" charset="0"/>
                <a:ea typeface="Verdana" panose="020B0604030504040204" pitchFamily="34" charset="0"/>
              </a:rPr>
              <a:t>Survey responses received</a:t>
            </a:r>
          </a:p>
          <a:p>
            <a:pPr marL="1234440" lvl="3" indent="-457200">
              <a:lnSpc>
                <a:spcPct val="150000"/>
              </a:lnSpc>
              <a:spcBef>
                <a:spcPts val="0"/>
              </a:spcBef>
              <a:buClr>
                <a:schemeClr val="tx2"/>
              </a:buClr>
              <a:buFont typeface="Wingdings" panose="05000000000000000000" pitchFamily="2" charset="2"/>
              <a:buChar char="Ø"/>
            </a:pPr>
            <a:r>
              <a:rPr lang="en-US" sz="2800" b="1" dirty="0">
                <a:latin typeface="Verdana" panose="020B0604030504040204" pitchFamily="34" charset="0"/>
                <a:ea typeface="Verdana" panose="020B0604030504040204" pitchFamily="34" charset="0"/>
              </a:rPr>
              <a:t>31 </a:t>
            </a:r>
            <a:r>
              <a:rPr lang="en-US" sz="2800" dirty="0">
                <a:latin typeface="Verdana" panose="020B0604030504040204" pitchFamily="34" charset="0"/>
                <a:ea typeface="Verdana" panose="020B0604030504040204" pitchFamily="34" charset="0"/>
              </a:rPr>
              <a:t>Surveys included comments for one or more goal(s)</a:t>
            </a:r>
            <a:endParaRPr lang="en-US" sz="2800" b="1" dirty="0">
              <a:latin typeface="Verdana" panose="020B0604030504040204" pitchFamily="34" charset="0"/>
              <a:ea typeface="Verdana" panose="020B0604030504040204" pitchFamily="34" charset="0"/>
            </a:endParaRPr>
          </a:p>
          <a:p>
            <a:pPr marL="1234440" lvl="3" indent="-457200">
              <a:lnSpc>
                <a:spcPct val="150000"/>
              </a:lnSpc>
              <a:buClr>
                <a:schemeClr val="tx2"/>
              </a:buClr>
              <a:buFont typeface="Wingdings" panose="05000000000000000000" pitchFamily="2" charset="2"/>
              <a:buChar char="Ø"/>
            </a:pPr>
            <a:r>
              <a:rPr lang="en-US" sz="2800" b="1" dirty="0">
                <a:latin typeface="Verdana" panose="020B0604030504040204" pitchFamily="34" charset="0"/>
                <a:ea typeface="Verdana" panose="020B0604030504040204" pitchFamily="34" charset="0"/>
              </a:rPr>
              <a:t>15</a:t>
            </a:r>
            <a:r>
              <a:rPr lang="en-US" sz="2800" dirty="0">
                <a:latin typeface="Verdana" panose="020B0604030504040204" pitchFamily="34" charset="0"/>
                <a:ea typeface="Verdana" panose="020B0604030504040204" pitchFamily="34" charset="0"/>
              </a:rPr>
              <a:t> Blank surveys</a:t>
            </a:r>
          </a:p>
          <a:p>
            <a:pPr marL="457200" indent="-457200" algn="l">
              <a:lnSpc>
                <a:spcPct val="150000"/>
              </a:lnSpc>
              <a:buClr>
                <a:schemeClr val="tx2"/>
              </a:buClr>
              <a:buSzPct val="100000"/>
              <a:buFont typeface="Wingdings" panose="05000000000000000000" pitchFamily="2" charset="2"/>
              <a:buChar char="Ø"/>
            </a:pPr>
            <a:endParaRPr lang="en-US" sz="2800" dirty="0">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B80CB45F-F9F2-4E42-9EA2-45242C5BEA69}"/>
              </a:ext>
              <a:ext uri="{C183D7F6-B498-43B3-948B-1728B52AA6E4}">
                <adec:decorative xmlns:adec="http://schemas.microsoft.com/office/drawing/2017/decorative" val="1"/>
              </a:ext>
            </a:extLst>
          </p:cNvPr>
          <p:cNvCxnSpPr/>
          <p:nvPr/>
        </p:nvCxnSpPr>
        <p:spPr>
          <a:xfrm>
            <a:off x="571500" y="1752600"/>
            <a:ext cx="8001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77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B937-2169-49F9-A7CA-1DDC3AB3291B}"/>
              </a:ext>
            </a:extLst>
          </p:cNvPr>
          <p:cNvSpPr>
            <a:spLocks noGrp="1"/>
          </p:cNvSpPr>
          <p:nvPr>
            <p:ph type="ctrTitle" idx="4294967295"/>
          </p:nvPr>
        </p:nvSpPr>
        <p:spPr>
          <a:xfrm>
            <a:off x="0" y="350838"/>
            <a:ext cx="8991600" cy="1325562"/>
          </a:xfrm>
        </p:spPr>
        <p:txBody>
          <a:bodyPr>
            <a:normAutofit fontScale="90000"/>
          </a:bodyPr>
          <a:lstStyle/>
          <a:p>
            <a:pPr algn="ctr">
              <a:lnSpc>
                <a:spcPct val="150000"/>
              </a:lnSpc>
            </a:pPr>
            <a:r>
              <a:rPr lang="en-US" sz="4000" dirty="0">
                <a:solidFill>
                  <a:schemeClr val="tx1"/>
                </a:solidFill>
                <a:effectLst/>
                <a:latin typeface="Verdana" panose="020B0604030504040204" pitchFamily="34" charset="0"/>
                <a:ea typeface="Verdana" panose="020B0604030504040204" pitchFamily="34" charset="0"/>
              </a:rPr>
              <a:t>46 Survey Responses</a:t>
            </a:r>
            <a:br>
              <a:rPr lang="en-US" sz="4000" dirty="0">
                <a:solidFill>
                  <a:schemeClr val="tx1"/>
                </a:solidFill>
                <a:effectLst/>
                <a:latin typeface="Verdana" panose="020B0604030504040204" pitchFamily="34" charset="0"/>
                <a:ea typeface="Verdana" panose="020B0604030504040204" pitchFamily="34" charset="0"/>
              </a:rPr>
            </a:br>
            <a:r>
              <a:rPr lang="en-US" sz="2200" b="0" dirty="0">
                <a:solidFill>
                  <a:schemeClr val="tx1"/>
                </a:solidFill>
                <a:effectLst/>
                <a:latin typeface="Verdana" panose="020B0604030504040204" pitchFamily="34" charset="0"/>
                <a:ea typeface="Verdana" panose="020B0604030504040204" pitchFamily="34" charset="0"/>
              </a:rPr>
              <a:t>(The survey included three comment boxes, one for each goal area)</a:t>
            </a:r>
            <a:endParaRPr lang="en-US" sz="4000" b="0" dirty="0">
              <a:solidFill>
                <a:schemeClr val="tx1"/>
              </a:solidFill>
              <a:effectLst/>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D62A5D07-F9B0-42F5-9E13-4C3852C421D9}"/>
              </a:ext>
            </a:extLst>
          </p:cNvPr>
          <p:cNvSpPr>
            <a:spLocks noGrp="1"/>
          </p:cNvSpPr>
          <p:nvPr>
            <p:ph type="subTitle" idx="4294967295"/>
          </p:nvPr>
        </p:nvSpPr>
        <p:spPr>
          <a:xfrm>
            <a:off x="762000" y="2362200"/>
            <a:ext cx="7772400" cy="3048000"/>
          </a:xfrm>
        </p:spPr>
        <p:txBody>
          <a:bodyPr>
            <a:noAutofit/>
          </a:bodyPr>
          <a:lstStyle/>
          <a:p>
            <a:pPr marL="457200" indent="-457200">
              <a:buClr>
                <a:schemeClr val="tx2"/>
              </a:buClr>
              <a:buSzPct val="100000"/>
              <a:buFont typeface="Wingdings" panose="05000000000000000000" pitchFamily="2" charset="2"/>
              <a:buChar char="Ø"/>
            </a:pPr>
            <a:r>
              <a:rPr lang="en-US" b="1" dirty="0">
                <a:latin typeface="Verdana" panose="020B0604030504040204" pitchFamily="34" charset="0"/>
                <a:ea typeface="Verdana" panose="020B0604030504040204" pitchFamily="34" charset="0"/>
              </a:rPr>
              <a:t>17 </a:t>
            </a:r>
            <a:r>
              <a:rPr lang="en-US" dirty="0">
                <a:latin typeface="Verdana" panose="020B0604030504040204" pitchFamily="34" charset="0"/>
                <a:ea typeface="Verdana" panose="020B0604030504040204" pitchFamily="34" charset="0"/>
              </a:rPr>
              <a:t>Positive/approving comments</a:t>
            </a:r>
          </a:p>
          <a:p>
            <a:pPr marL="457200" indent="-457200">
              <a:buClr>
                <a:schemeClr val="tx2"/>
              </a:buClr>
              <a:buSzPct val="100000"/>
              <a:buFont typeface="Wingdings" panose="05000000000000000000" pitchFamily="2" charset="2"/>
              <a:buChar char="Ø"/>
            </a:pPr>
            <a:endParaRPr lang="en-US" sz="1050" dirty="0">
              <a:latin typeface="Verdana" panose="020B0604030504040204" pitchFamily="34" charset="0"/>
              <a:ea typeface="Verdana" panose="020B0604030504040204" pitchFamily="34" charset="0"/>
            </a:endParaRPr>
          </a:p>
          <a:p>
            <a:pPr marL="457200" indent="-457200">
              <a:buClr>
                <a:schemeClr val="tx2"/>
              </a:buClr>
              <a:buSzPct val="100000"/>
              <a:buFont typeface="Wingdings" panose="05000000000000000000" pitchFamily="2" charset="2"/>
              <a:buChar char="Ø"/>
            </a:pPr>
            <a:r>
              <a:rPr lang="en-US" b="1" dirty="0">
                <a:latin typeface="Verdana" panose="020B0604030504040204" pitchFamily="34" charset="0"/>
                <a:ea typeface="Verdana" panose="020B0604030504040204" pitchFamily="34" charset="0"/>
              </a:rPr>
              <a:t>49</a:t>
            </a:r>
            <a:r>
              <a:rPr lang="en-US" dirty="0">
                <a:latin typeface="Verdana" panose="020B0604030504040204" pitchFamily="34" charset="0"/>
                <a:ea typeface="Verdana" panose="020B0604030504040204" pitchFamily="34" charset="0"/>
              </a:rPr>
              <a:t> Neutral observations/questions or 	  	 suggestions </a:t>
            </a:r>
          </a:p>
          <a:p>
            <a:pPr marL="457200" indent="-457200">
              <a:buClr>
                <a:schemeClr val="tx2"/>
              </a:buClr>
              <a:buSzPct val="100000"/>
              <a:buFont typeface="Wingdings" panose="05000000000000000000" pitchFamily="2" charset="2"/>
              <a:buChar char="Ø"/>
            </a:pPr>
            <a:endParaRPr lang="en-US" sz="1050" dirty="0">
              <a:latin typeface="Verdana" panose="020B0604030504040204" pitchFamily="34" charset="0"/>
              <a:ea typeface="Verdana" panose="020B0604030504040204" pitchFamily="34" charset="0"/>
            </a:endParaRPr>
          </a:p>
          <a:p>
            <a:pPr marL="457200" indent="-457200">
              <a:buClr>
                <a:schemeClr val="tx2"/>
              </a:buClr>
              <a:buSzPct val="100000"/>
              <a:buFont typeface="Wingdings" panose="05000000000000000000" pitchFamily="2" charset="2"/>
              <a:buChar char="Ø"/>
            </a:pPr>
            <a:r>
              <a:rPr lang="en-US" b="1" dirty="0">
                <a:latin typeface="Verdana" panose="020B0604030504040204" pitchFamily="34" charset="0"/>
                <a:ea typeface="Verdana" panose="020B0604030504040204" pitchFamily="34" charset="0"/>
              </a:rPr>
              <a:t>14</a:t>
            </a:r>
            <a:r>
              <a:rPr lang="en-US" dirty="0">
                <a:latin typeface="Verdana" panose="020B0604030504040204" pitchFamily="34" charset="0"/>
                <a:ea typeface="Verdana" panose="020B0604030504040204" pitchFamily="34" charset="0"/>
              </a:rPr>
              <a:t> Critical observations, questions or 	  	  comments</a:t>
            </a:r>
          </a:p>
          <a:p>
            <a:pPr marL="457200" indent="-457200">
              <a:buClr>
                <a:schemeClr val="tx2"/>
              </a:buClr>
              <a:buSzPct val="100000"/>
              <a:buFont typeface="Wingdings" panose="05000000000000000000" pitchFamily="2" charset="2"/>
              <a:buChar char="Ø"/>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2791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4BBB-71D0-46B4-B9FB-464D2E4D30D7}"/>
              </a:ext>
            </a:extLst>
          </p:cNvPr>
          <p:cNvSpPr>
            <a:spLocks noGrp="1"/>
          </p:cNvSpPr>
          <p:nvPr>
            <p:ph type="ctrTitle"/>
          </p:nvPr>
        </p:nvSpPr>
        <p:spPr>
          <a:xfrm>
            <a:off x="0" y="1752600"/>
            <a:ext cx="9144000" cy="3048000"/>
          </a:xfrm>
        </p:spPr>
        <p:txBody>
          <a:bodyPr>
            <a:noAutofit/>
          </a:bodyPr>
          <a:lstStyle/>
          <a:p>
            <a:pPr algn="ctr"/>
            <a:r>
              <a:rPr lang="en-US" sz="4000" b="0" dirty="0">
                <a:solidFill>
                  <a:schemeClr val="tx1"/>
                </a:solidFill>
                <a:effectLst/>
                <a:latin typeface="Verdana" panose="020B0604030504040204" pitchFamily="34" charset="0"/>
                <a:ea typeface="Verdana" panose="020B0604030504040204" pitchFamily="34" charset="0"/>
              </a:rPr>
              <a:t>The Council will empower people with intellectual/developmental disabilities to become strong self-advocates, peer trainers and community leaders.</a:t>
            </a:r>
          </a:p>
        </p:txBody>
      </p:sp>
      <p:sp>
        <p:nvSpPr>
          <p:cNvPr id="4" name="TextBox 3">
            <a:extLst>
              <a:ext uri="{FF2B5EF4-FFF2-40B4-BE49-F238E27FC236}">
                <a16:creationId xmlns:a16="http://schemas.microsoft.com/office/drawing/2014/main" id="{ADC33FAE-5FEF-498B-BFCD-C82C5CA25784}"/>
              </a:ext>
            </a:extLst>
          </p:cNvPr>
          <p:cNvSpPr txBox="1"/>
          <p:nvPr/>
        </p:nvSpPr>
        <p:spPr>
          <a:xfrm>
            <a:off x="0" y="540603"/>
            <a:ext cx="9144000" cy="830997"/>
          </a:xfrm>
          <a:prstGeom prst="rect">
            <a:avLst/>
          </a:prstGeom>
          <a:noFill/>
        </p:spPr>
        <p:txBody>
          <a:bodyPr wrap="square" rtlCol="0">
            <a:spAutoFit/>
          </a:bodyPr>
          <a:lstStyle/>
          <a:p>
            <a:pPr algn="ctr"/>
            <a:r>
              <a:rPr lang="en-US" sz="4800" b="1" dirty="0">
                <a:latin typeface="Verdana" panose="020B0604030504040204" pitchFamily="34" charset="0"/>
                <a:ea typeface="Verdana" panose="020B0604030504040204" pitchFamily="34" charset="0"/>
              </a:rPr>
              <a:t>Goal 1: Self-Advocacy</a:t>
            </a:r>
          </a:p>
        </p:txBody>
      </p:sp>
    </p:spTree>
    <p:extLst>
      <p:ext uri="{BB962C8B-B14F-4D97-AF65-F5344CB8AC3E}">
        <p14:creationId xmlns:p14="http://schemas.microsoft.com/office/powerpoint/2010/main" val="403405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32B4F0-2730-4EA8-AF7B-F35892A7E1BD}"/>
              </a:ext>
            </a:extLst>
          </p:cNvPr>
          <p:cNvSpPr>
            <a:spLocks noGrp="1"/>
          </p:cNvSpPr>
          <p:nvPr>
            <p:ph idx="1"/>
          </p:nvPr>
        </p:nvSpPr>
        <p:spPr>
          <a:xfrm>
            <a:off x="228600" y="1150749"/>
            <a:ext cx="8915400" cy="5250051"/>
          </a:xfrm>
        </p:spPr>
        <p:txBody>
          <a:bodyPr>
            <a:normAutofit/>
          </a:bodyPr>
          <a:lstStyle/>
          <a:p>
            <a:pPr marL="624078" indent="-514350">
              <a:lnSpc>
                <a:spcPct val="150000"/>
              </a:lnSpc>
              <a:buSzPct val="100000"/>
              <a:buFont typeface="+mj-lt"/>
              <a:buAutoNum type="arabicPeriod"/>
            </a:pPr>
            <a:r>
              <a:rPr lang="en-US" sz="2800" dirty="0">
                <a:latin typeface="Verdana" panose="020B0604030504040204" pitchFamily="34" charset="0"/>
                <a:ea typeface="Verdana" panose="020B0604030504040204" pitchFamily="34" charset="0"/>
              </a:rPr>
              <a:t>Outreach to rural, underserved counties</a:t>
            </a:r>
          </a:p>
          <a:p>
            <a:pPr marL="624078" indent="-514350">
              <a:lnSpc>
                <a:spcPct val="150000"/>
              </a:lnSpc>
              <a:buSzPct val="100000"/>
              <a:buFont typeface="+mj-lt"/>
              <a:buAutoNum type="arabicPeriod"/>
            </a:pPr>
            <a:r>
              <a:rPr lang="en-US" sz="2800" dirty="0">
                <a:latin typeface="Verdana" panose="020B0604030504040204" pitchFamily="34" charset="0"/>
                <a:ea typeface="Verdana" panose="020B0604030504040204" pitchFamily="34" charset="0"/>
              </a:rPr>
              <a:t>Financial assistance for assistive technology</a:t>
            </a:r>
          </a:p>
          <a:p>
            <a:pPr marL="624078" indent="-514350">
              <a:lnSpc>
                <a:spcPct val="150000"/>
              </a:lnSpc>
              <a:buSzPct val="100000"/>
              <a:buFont typeface="+mj-lt"/>
              <a:buAutoNum type="arabicPeriod"/>
            </a:pPr>
            <a:r>
              <a:rPr lang="en-US" sz="2800" dirty="0">
                <a:latin typeface="Verdana" panose="020B0604030504040204" pitchFamily="34" charset="0"/>
                <a:ea typeface="Verdana" panose="020B0604030504040204" pitchFamily="34" charset="0"/>
              </a:rPr>
              <a:t>Paying self-advocates as trainers</a:t>
            </a:r>
          </a:p>
          <a:p>
            <a:pPr marL="624078" indent="-514350">
              <a:lnSpc>
                <a:spcPct val="150000"/>
              </a:lnSpc>
              <a:buSzPct val="100000"/>
              <a:buFont typeface="+mj-lt"/>
              <a:buAutoNum type="arabicPeriod"/>
            </a:pPr>
            <a:r>
              <a:rPr lang="en-US" sz="2800" dirty="0">
                <a:latin typeface="Verdana" panose="020B0604030504040204" pitchFamily="34" charset="0"/>
                <a:ea typeface="Verdana" panose="020B0604030504040204" pitchFamily="34" charset="0"/>
              </a:rPr>
              <a:t>Choose activities that are important to self-advocates and underserved populations</a:t>
            </a:r>
          </a:p>
          <a:p>
            <a:pPr marL="624078" indent="-514350">
              <a:lnSpc>
                <a:spcPct val="150000"/>
              </a:lnSpc>
              <a:buSzPct val="100000"/>
              <a:buFont typeface="+mj-lt"/>
              <a:buAutoNum type="arabicPeriod"/>
            </a:pPr>
            <a:r>
              <a:rPr lang="en-US" sz="2800" dirty="0">
                <a:latin typeface="Verdana" panose="020B0604030504040204" pitchFamily="34" charset="0"/>
                <a:ea typeface="Verdana" panose="020B0604030504040204" pitchFamily="34" charset="0"/>
              </a:rPr>
              <a:t>Suggestions about collaborative partners and/or specific therapeutic models</a:t>
            </a:r>
          </a:p>
          <a:p>
            <a:pPr marL="624078" indent="-514350">
              <a:lnSpc>
                <a:spcPct val="150000"/>
              </a:lnSpc>
              <a:buSzPct val="100000"/>
              <a:buFont typeface="+mj-lt"/>
              <a:buAutoNum type="arabicPeriod"/>
            </a:pPr>
            <a:endParaRPr lang="en-US" sz="2800" dirty="0">
              <a:latin typeface="Verdana" panose="020B0604030504040204" pitchFamily="34" charset="0"/>
              <a:ea typeface="Verdana" panose="020B0604030504040204" pitchFamily="34" charset="0"/>
            </a:endParaRPr>
          </a:p>
          <a:p>
            <a:pPr marL="624078" indent="-514350">
              <a:lnSpc>
                <a:spcPct val="150000"/>
              </a:lnSpc>
              <a:buSzPct val="100000"/>
              <a:buFont typeface="+mj-lt"/>
              <a:buAutoNum type="arabicPeriod"/>
            </a:pPr>
            <a:endParaRPr lang="en-US" sz="2800" dirty="0">
              <a:latin typeface="Verdana" panose="020B0604030504040204" pitchFamily="34" charset="0"/>
              <a:ea typeface="Verdana" panose="020B0604030504040204" pitchFamily="34" charset="0"/>
            </a:endParaRPr>
          </a:p>
        </p:txBody>
      </p:sp>
      <p:sp>
        <p:nvSpPr>
          <p:cNvPr id="3" name="Title 2">
            <a:extLst>
              <a:ext uri="{FF2B5EF4-FFF2-40B4-BE49-F238E27FC236}">
                <a16:creationId xmlns:a16="http://schemas.microsoft.com/office/drawing/2014/main" id="{BF924EB6-86B4-4D7B-AC9E-170F9762DC7B}"/>
              </a:ext>
            </a:extLst>
          </p:cNvPr>
          <p:cNvSpPr>
            <a:spLocks noGrp="1"/>
          </p:cNvSpPr>
          <p:nvPr>
            <p:ph type="title"/>
          </p:nvPr>
        </p:nvSpPr>
        <p:spPr>
          <a:xfrm>
            <a:off x="0" y="76200"/>
            <a:ext cx="9144000" cy="1143000"/>
          </a:xfrm>
        </p:spPr>
        <p:txBody>
          <a:bodyPr>
            <a:normAutofit/>
          </a:bodyPr>
          <a:lstStyle/>
          <a:p>
            <a:pPr algn="ctr"/>
            <a:r>
              <a:rPr lang="en-US" sz="4400" dirty="0">
                <a:solidFill>
                  <a:schemeClr val="tx1"/>
                </a:solidFill>
                <a:effectLst/>
                <a:latin typeface="Verdana" panose="020B0604030504040204" pitchFamily="34" charset="0"/>
                <a:ea typeface="Verdana" panose="020B0604030504040204" pitchFamily="34" charset="0"/>
              </a:rPr>
              <a:t>Goal 1: Selected Issues</a:t>
            </a:r>
          </a:p>
        </p:txBody>
      </p:sp>
    </p:spTree>
    <p:extLst>
      <p:ext uri="{BB962C8B-B14F-4D97-AF65-F5344CB8AC3E}">
        <p14:creationId xmlns:p14="http://schemas.microsoft.com/office/powerpoint/2010/main" val="3647742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32B4F0-2730-4EA8-AF7B-F35892A7E1BD}"/>
              </a:ext>
            </a:extLst>
          </p:cNvPr>
          <p:cNvSpPr>
            <a:spLocks noGrp="1"/>
          </p:cNvSpPr>
          <p:nvPr>
            <p:ph idx="1"/>
          </p:nvPr>
        </p:nvSpPr>
        <p:spPr>
          <a:xfrm>
            <a:off x="609600" y="1524000"/>
            <a:ext cx="7924800" cy="3886200"/>
          </a:xfrm>
          <a:ln w="57150">
            <a:solidFill>
              <a:srgbClr val="C00000"/>
            </a:solidFill>
          </a:ln>
        </p:spPr>
        <p:txBody>
          <a:bodyPr>
            <a:normAutofit/>
          </a:bodyPr>
          <a:lstStyle/>
          <a:p>
            <a:pPr marL="0" marR="0" lvl="0" indent="0">
              <a:lnSpc>
                <a:spcPct val="115000"/>
              </a:lnSpc>
              <a:spcBef>
                <a:spcPts val="600"/>
              </a:spcBef>
              <a:spcAft>
                <a:spcPts val="600"/>
              </a:spcAft>
              <a:buSzPct val="100000"/>
              <a:buNone/>
            </a:pPr>
            <a:endParaRPr lang="en-US" sz="14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770382" lvl="1" indent="-514350">
              <a:lnSpc>
                <a:spcPct val="115000"/>
              </a:lnSpc>
              <a:spcBef>
                <a:spcPts val="600"/>
              </a:spcBef>
              <a:spcAft>
                <a:spcPts val="600"/>
              </a:spcAft>
              <a:buSzPct val="100000"/>
              <a:buFont typeface="+mj-lt"/>
              <a:buAutoNum type="arabicPeriod"/>
            </a:pPr>
            <a:r>
              <a:rPr lang="en-US" sz="2800" dirty="0">
                <a:solidFill>
                  <a:srgbClr val="000000"/>
                </a:solidFill>
                <a:latin typeface="Verdana" panose="020B0604030504040204" pitchFamily="34" charset="0"/>
                <a:ea typeface="Calibri" panose="020F0502020204030204" pitchFamily="34" charset="0"/>
                <a:cs typeface="Times New Roman" panose="02020603050405020304" pitchFamily="18" charset="0"/>
              </a:rPr>
              <a:t>I can definitely tell that this one isn't   written in plain language.</a:t>
            </a:r>
            <a:endParaRPr lang="en-US" sz="8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600"/>
              </a:spcBef>
              <a:spcAft>
                <a:spcPts val="600"/>
              </a:spcAft>
              <a:buSzPct val="100000"/>
              <a:buFont typeface="+mj-lt"/>
              <a:buAutoNum type="arabicPeriod"/>
            </a:pPr>
            <a:endParaRPr lang="en-US" sz="11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770382" lvl="1" indent="-514350">
              <a:lnSpc>
                <a:spcPct val="115000"/>
              </a:lnSpc>
              <a:spcBef>
                <a:spcPts val="600"/>
              </a:spcBef>
              <a:spcAft>
                <a:spcPts val="600"/>
              </a:spcAft>
              <a:buSzPct val="100000"/>
              <a:buFont typeface="+mj-lt"/>
              <a:buAutoNum type="arabicPeriod" startAt="2"/>
            </a:pPr>
            <a:r>
              <a:rPr lang="en-US" sz="2800" dirty="0">
                <a:latin typeface="Verdana" panose="020B0604030504040204" pitchFamily="34" charset="0"/>
                <a:ea typeface="Calibri" panose="020F0502020204030204" pitchFamily="34" charset="0"/>
                <a:cs typeface="Times New Roman" panose="02020603050405020304" pitchFamily="18" charset="0"/>
              </a:rPr>
              <a:t>How does this goal relate to the Deaf community? The word "deaf" does not appear in the State Plan.</a:t>
            </a:r>
            <a:endParaRPr lang="en-US" sz="2800" dirty="0">
              <a:latin typeface="Verdana" panose="020B0604030504040204" pitchFamily="34" charset="0"/>
              <a:ea typeface="Verdana" panose="020B0604030504040204" pitchFamily="34" charset="0"/>
            </a:endParaRPr>
          </a:p>
        </p:txBody>
      </p:sp>
      <p:sp>
        <p:nvSpPr>
          <p:cNvPr id="3" name="Title 2">
            <a:extLst>
              <a:ext uri="{FF2B5EF4-FFF2-40B4-BE49-F238E27FC236}">
                <a16:creationId xmlns:a16="http://schemas.microsoft.com/office/drawing/2014/main" id="{BF924EB6-86B4-4D7B-AC9E-170F9762DC7B}"/>
              </a:ext>
            </a:extLst>
          </p:cNvPr>
          <p:cNvSpPr>
            <a:spLocks noGrp="1"/>
          </p:cNvSpPr>
          <p:nvPr>
            <p:ph type="title"/>
          </p:nvPr>
        </p:nvSpPr>
        <p:spPr>
          <a:xfrm>
            <a:off x="0" y="76200"/>
            <a:ext cx="9144000" cy="1143000"/>
          </a:xfrm>
        </p:spPr>
        <p:txBody>
          <a:bodyPr>
            <a:normAutofit/>
          </a:bodyPr>
          <a:lstStyle/>
          <a:p>
            <a:pPr algn="ctr"/>
            <a:r>
              <a:rPr lang="en-US" sz="4400" dirty="0">
                <a:solidFill>
                  <a:schemeClr val="tx1"/>
                </a:solidFill>
                <a:effectLst/>
                <a:latin typeface="Verdana" panose="020B0604030504040204" pitchFamily="34" charset="0"/>
                <a:ea typeface="Verdana" panose="020B0604030504040204" pitchFamily="34" charset="0"/>
              </a:rPr>
              <a:t>Goal 1: Selected Issues</a:t>
            </a:r>
          </a:p>
        </p:txBody>
      </p:sp>
    </p:spTree>
    <p:extLst>
      <p:ext uri="{BB962C8B-B14F-4D97-AF65-F5344CB8AC3E}">
        <p14:creationId xmlns:p14="http://schemas.microsoft.com/office/powerpoint/2010/main" val="174355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4BBB-71D0-46B4-B9FB-464D2E4D30D7}"/>
              </a:ext>
            </a:extLst>
          </p:cNvPr>
          <p:cNvSpPr>
            <a:spLocks noGrp="1"/>
          </p:cNvSpPr>
          <p:nvPr>
            <p:ph type="ctrTitle"/>
          </p:nvPr>
        </p:nvSpPr>
        <p:spPr>
          <a:xfrm>
            <a:off x="304800" y="1295400"/>
            <a:ext cx="8686800" cy="3657599"/>
          </a:xfrm>
        </p:spPr>
        <p:txBody>
          <a:bodyPr>
            <a:noAutofit/>
          </a:bodyPr>
          <a:lstStyle/>
          <a:p>
            <a:pPr algn="ctr"/>
            <a:r>
              <a:rPr lang="en-US" sz="3200" b="0" dirty="0">
                <a:solidFill>
                  <a:schemeClr val="tx1"/>
                </a:solidFill>
                <a:effectLst/>
                <a:latin typeface="Verdana" panose="020B0604030504040204" pitchFamily="34" charset="0"/>
                <a:ea typeface="Verdana" panose="020B0604030504040204" pitchFamily="34" charset="0"/>
              </a:rPr>
              <a:t>The Council will lead in partnership with family/self-advocates and others to protect and enhance civil rights and improve community-based systems to be more fully </a:t>
            </a:r>
            <a:r>
              <a:rPr lang="en-US" sz="3400" b="0" dirty="0">
                <a:solidFill>
                  <a:schemeClr val="tx1"/>
                </a:solidFill>
                <a:effectLst/>
                <a:latin typeface="Verdana" panose="020B0604030504040204" pitchFamily="34" charset="0"/>
                <a:ea typeface="Verdana" panose="020B0604030504040204" pitchFamily="34" charset="0"/>
              </a:rPr>
              <a:t>inclusive</a:t>
            </a:r>
            <a:r>
              <a:rPr lang="en-US" sz="3200" b="0" dirty="0">
                <a:solidFill>
                  <a:schemeClr val="tx1"/>
                </a:solidFill>
                <a:effectLst/>
                <a:latin typeface="Verdana" panose="020B0604030504040204" pitchFamily="34" charset="0"/>
                <a:ea typeface="Verdana" panose="020B0604030504040204" pitchFamily="34" charset="0"/>
              </a:rPr>
              <a:t> and supportive of people with intellectual/developmental disabilities and their families.</a:t>
            </a:r>
          </a:p>
        </p:txBody>
      </p:sp>
      <p:sp>
        <p:nvSpPr>
          <p:cNvPr id="4" name="TextBox 3">
            <a:extLst>
              <a:ext uri="{FF2B5EF4-FFF2-40B4-BE49-F238E27FC236}">
                <a16:creationId xmlns:a16="http://schemas.microsoft.com/office/drawing/2014/main" id="{ADC33FAE-5FEF-498B-BFCD-C82C5CA25784}"/>
              </a:ext>
            </a:extLst>
          </p:cNvPr>
          <p:cNvSpPr txBox="1"/>
          <p:nvPr/>
        </p:nvSpPr>
        <p:spPr>
          <a:xfrm>
            <a:off x="0" y="572869"/>
            <a:ext cx="9144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Goal 2: Systems Change/Advocacy</a:t>
            </a:r>
          </a:p>
        </p:txBody>
      </p:sp>
    </p:spTree>
    <p:extLst>
      <p:ext uri="{BB962C8B-B14F-4D97-AF65-F5344CB8AC3E}">
        <p14:creationId xmlns:p14="http://schemas.microsoft.com/office/powerpoint/2010/main" val="272936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32B4F0-2730-4EA8-AF7B-F35892A7E1BD}"/>
              </a:ext>
            </a:extLst>
          </p:cNvPr>
          <p:cNvSpPr>
            <a:spLocks noGrp="1"/>
          </p:cNvSpPr>
          <p:nvPr>
            <p:ph idx="1"/>
          </p:nvPr>
        </p:nvSpPr>
        <p:spPr>
          <a:xfrm>
            <a:off x="228600" y="1066800"/>
            <a:ext cx="8534400" cy="5173851"/>
          </a:xfrm>
        </p:spPr>
        <p:txBody>
          <a:bodyPr>
            <a:normAutofit fontScale="85000" lnSpcReduction="20000"/>
          </a:bodyPr>
          <a:lstStyle/>
          <a:p>
            <a:pPr marL="624078" indent="-514350">
              <a:spcBef>
                <a:spcPts val="1200"/>
              </a:spcBef>
              <a:spcAft>
                <a:spcPts val="1200"/>
              </a:spcAft>
              <a:buSzPct val="100000"/>
              <a:buFont typeface="+mj-lt"/>
              <a:buAutoNum type="arabicPeriod"/>
            </a:pPr>
            <a:r>
              <a:rPr lang="en-US" sz="2800" dirty="0">
                <a:latin typeface="Verdana" panose="020B0604030504040204" pitchFamily="34" charset="0"/>
                <a:ea typeface="Verdana" panose="020B0604030504040204" pitchFamily="34" charset="0"/>
              </a:rPr>
              <a:t>Concerns about the capacity of peer trainers and activity participants</a:t>
            </a:r>
          </a:p>
          <a:p>
            <a:pPr marL="624078" indent="-514350">
              <a:spcBef>
                <a:spcPts val="1200"/>
              </a:spcBef>
              <a:spcAft>
                <a:spcPts val="1200"/>
              </a:spcAft>
              <a:buSzPct val="100000"/>
              <a:buFont typeface="+mj-lt"/>
              <a:buAutoNum type="arabicPeriod"/>
            </a:pPr>
            <a:r>
              <a:rPr lang="en-US" sz="2800" dirty="0">
                <a:latin typeface="Verdana" panose="020B0604030504040204" pitchFamily="34" charset="0"/>
                <a:ea typeface="Verdana" panose="020B0604030504040204" pitchFamily="34" charset="0"/>
              </a:rPr>
              <a:t>Reimbursement of legal fees for families in litigation with regional centers (RC)</a:t>
            </a:r>
          </a:p>
          <a:p>
            <a:pPr marL="624078" indent="-514350">
              <a:spcBef>
                <a:spcPts val="1200"/>
              </a:spcBef>
              <a:spcAft>
                <a:spcPts val="1200"/>
              </a:spcAft>
              <a:buSzPct val="100000"/>
              <a:buFont typeface="+mj-lt"/>
              <a:buAutoNum type="arabicPeriod"/>
            </a:pPr>
            <a:r>
              <a:rPr lang="en-US" sz="2800" dirty="0">
                <a:latin typeface="Verdana" panose="020B0604030504040204" pitchFamily="34" charset="0"/>
                <a:ea typeface="Verdana" panose="020B0604030504040204" pitchFamily="34" charset="0"/>
              </a:rPr>
              <a:t>Focus on:</a:t>
            </a:r>
          </a:p>
          <a:p>
            <a:pPr lvl="2">
              <a:lnSpc>
                <a:spcPct val="120000"/>
              </a:lnSpc>
              <a:spcBef>
                <a:spcPts val="1200"/>
              </a:spcBef>
              <a:spcAft>
                <a:spcPts val="1200"/>
              </a:spcAft>
              <a:buFont typeface="Wingdings" panose="05000000000000000000" pitchFamily="2" charset="2"/>
              <a:buChar char="Ø"/>
            </a:pPr>
            <a:r>
              <a:rPr lang="en-US" sz="2800" dirty="0">
                <a:latin typeface="Verdana" panose="020B0604030504040204" pitchFamily="34" charset="0"/>
                <a:ea typeface="Verdana" panose="020B0604030504040204" pitchFamily="34" charset="0"/>
              </a:rPr>
              <a:t>Employment</a:t>
            </a:r>
          </a:p>
          <a:p>
            <a:pPr lvl="2">
              <a:lnSpc>
                <a:spcPct val="120000"/>
              </a:lnSpc>
              <a:spcBef>
                <a:spcPts val="1200"/>
              </a:spcBef>
              <a:spcAft>
                <a:spcPts val="1200"/>
              </a:spcAft>
              <a:buFont typeface="Wingdings" panose="05000000000000000000" pitchFamily="2" charset="2"/>
              <a:buChar char="Ø"/>
            </a:pPr>
            <a:r>
              <a:rPr lang="en-US" sz="2800" dirty="0">
                <a:latin typeface="Verdana" panose="020B0604030504040204" pitchFamily="34" charset="0"/>
                <a:ea typeface="Verdana" panose="020B0604030504040204" pitchFamily="34" charset="0"/>
              </a:rPr>
              <a:t>Housing</a:t>
            </a:r>
          </a:p>
          <a:p>
            <a:pPr lvl="2">
              <a:lnSpc>
                <a:spcPct val="120000"/>
              </a:lnSpc>
              <a:spcBef>
                <a:spcPts val="1200"/>
              </a:spcBef>
              <a:spcAft>
                <a:spcPts val="1200"/>
              </a:spcAft>
              <a:buFont typeface="Wingdings" panose="05000000000000000000" pitchFamily="2" charset="2"/>
              <a:buChar char="Ø"/>
            </a:pPr>
            <a:r>
              <a:rPr lang="en-US" sz="2800" dirty="0">
                <a:latin typeface="Verdana" panose="020B0604030504040204" pitchFamily="34" charset="0"/>
                <a:ea typeface="Verdana" panose="020B0604030504040204" pitchFamily="34" charset="0"/>
              </a:rPr>
              <a:t>Law Enforcement training</a:t>
            </a:r>
          </a:p>
          <a:p>
            <a:pPr lvl="2">
              <a:lnSpc>
                <a:spcPct val="120000"/>
              </a:lnSpc>
              <a:spcBef>
                <a:spcPts val="1200"/>
              </a:spcBef>
              <a:spcAft>
                <a:spcPts val="1200"/>
              </a:spcAft>
              <a:buFont typeface="Wingdings" panose="05000000000000000000" pitchFamily="2" charset="2"/>
              <a:buChar char="Ø"/>
            </a:pPr>
            <a:r>
              <a:rPr lang="en-US" sz="2800" dirty="0">
                <a:latin typeface="Verdana" panose="020B0604030504040204" pitchFamily="34" charset="0"/>
                <a:ea typeface="Verdana" panose="020B0604030504040204" pitchFamily="34" charset="0"/>
              </a:rPr>
              <a:t>Access to service disparities (RC)</a:t>
            </a:r>
          </a:p>
          <a:p>
            <a:pPr marL="624078" indent="-514350">
              <a:spcBef>
                <a:spcPts val="1200"/>
              </a:spcBef>
              <a:spcAft>
                <a:spcPts val="1200"/>
              </a:spcAft>
              <a:buSzPct val="100000"/>
              <a:buFont typeface="+mj-lt"/>
              <a:buAutoNum type="arabicPeriod"/>
            </a:pPr>
            <a:endParaRPr lang="en-US" sz="2800" dirty="0">
              <a:latin typeface="Verdana" panose="020B0604030504040204" pitchFamily="34" charset="0"/>
              <a:ea typeface="Verdana" panose="020B0604030504040204" pitchFamily="34" charset="0"/>
            </a:endParaRPr>
          </a:p>
          <a:p>
            <a:pPr marL="624078" indent="-514350">
              <a:lnSpc>
                <a:spcPct val="150000"/>
              </a:lnSpc>
              <a:spcBef>
                <a:spcPts val="1200"/>
              </a:spcBef>
              <a:spcAft>
                <a:spcPts val="1200"/>
              </a:spcAft>
              <a:buSzPct val="100000"/>
              <a:buFont typeface="+mj-lt"/>
              <a:buAutoNum type="arabicPeriod"/>
            </a:pPr>
            <a:endParaRPr lang="en-US" sz="2800" dirty="0">
              <a:latin typeface="Verdana" panose="020B0604030504040204" pitchFamily="34" charset="0"/>
              <a:ea typeface="Verdana" panose="020B0604030504040204" pitchFamily="34" charset="0"/>
            </a:endParaRPr>
          </a:p>
          <a:p>
            <a:pPr marL="624078" indent="-514350">
              <a:lnSpc>
                <a:spcPct val="150000"/>
              </a:lnSpc>
              <a:spcBef>
                <a:spcPts val="1200"/>
              </a:spcBef>
              <a:spcAft>
                <a:spcPts val="1200"/>
              </a:spcAft>
              <a:buSzPct val="100000"/>
              <a:buFont typeface="+mj-lt"/>
              <a:buAutoNum type="arabicPeriod"/>
            </a:pPr>
            <a:endParaRPr lang="en-US" sz="2800" dirty="0">
              <a:latin typeface="Verdana" panose="020B0604030504040204" pitchFamily="34" charset="0"/>
              <a:ea typeface="Verdana" panose="020B0604030504040204" pitchFamily="34" charset="0"/>
            </a:endParaRPr>
          </a:p>
          <a:p>
            <a:pPr marL="624078" indent="-514350">
              <a:lnSpc>
                <a:spcPct val="150000"/>
              </a:lnSpc>
              <a:spcBef>
                <a:spcPts val="1200"/>
              </a:spcBef>
              <a:spcAft>
                <a:spcPts val="1200"/>
              </a:spcAft>
              <a:buSzPct val="100000"/>
              <a:buFont typeface="+mj-lt"/>
              <a:buAutoNum type="arabicPeriod"/>
            </a:pPr>
            <a:endParaRPr lang="en-US" sz="2800" dirty="0">
              <a:latin typeface="Verdana" panose="020B0604030504040204" pitchFamily="34" charset="0"/>
              <a:ea typeface="Verdana" panose="020B0604030504040204" pitchFamily="34" charset="0"/>
            </a:endParaRPr>
          </a:p>
        </p:txBody>
      </p:sp>
      <p:sp>
        <p:nvSpPr>
          <p:cNvPr id="3" name="Title 2">
            <a:extLst>
              <a:ext uri="{FF2B5EF4-FFF2-40B4-BE49-F238E27FC236}">
                <a16:creationId xmlns:a16="http://schemas.microsoft.com/office/drawing/2014/main" id="{BF924EB6-86B4-4D7B-AC9E-170F9762DC7B}"/>
              </a:ext>
            </a:extLst>
          </p:cNvPr>
          <p:cNvSpPr>
            <a:spLocks noGrp="1"/>
          </p:cNvSpPr>
          <p:nvPr>
            <p:ph type="title"/>
          </p:nvPr>
        </p:nvSpPr>
        <p:spPr>
          <a:xfrm>
            <a:off x="0" y="7749"/>
            <a:ext cx="9144000" cy="1059051"/>
          </a:xfrm>
        </p:spPr>
        <p:txBody>
          <a:bodyPr>
            <a:normAutofit/>
          </a:bodyPr>
          <a:lstStyle/>
          <a:p>
            <a:pPr algn="ctr"/>
            <a:r>
              <a:rPr lang="en-US" sz="4800" dirty="0">
                <a:solidFill>
                  <a:schemeClr val="tx1"/>
                </a:solidFill>
                <a:effectLst/>
                <a:latin typeface="Verdana" panose="020B0604030504040204" pitchFamily="34" charset="0"/>
                <a:ea typeface="Verdana" panose="020B0604030504040204" pitchFamily="34" charset="0"/>
              </a:rPr>
              <a:t>Goal 2: Selected Issues</a:t>
            </a:r>
          </a:p>
        </p:txBody>
      </p:sp>
    </p:spTree>
    <p:extLst>
      <p:ext uri="{BB962C8B-B14F-4D97-AF65-F5344CB8AC3E}">
        <p14:creationId xmlns:p14="http://schemas.microsoft.com/office/powerpoint/2010/main" val="926297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CDD">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21671</TotalTime>
  <Words>1488</Words>
  <Application>Microsoft Office PowerPoint</Application>
  <PresentationFormat>On-screen Show (4:3)</PresentationFormat>
  <Paragraphs>114</Paragraphs>
  <Slides>15</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Lucida Sans Unicode</vt:lpstr>
      <vt:lpstr>Verdana</vt:lpstr>
      <vt:lpstr>Wingdings</vt:lpstr>
      <vt:lpstr>Wingdings 2</vt:lpstr>
      <vt:lpstr>Wingdings 3</vt:lpstr>
      <vt:lpstr>Concourse</vt:lpstr>
      <vt:lpstr>2022-2026 State Plan</vt:lpstr>
      <vt:lpstr>45-Day Public Comment Period September 25th – November 9th </vt:lpstr>
      <vt:lpstr>45-Day Public Comment Period September 25th – November 9th </vt:lpstr>
      <vt:lpstr>46 Survey Responses (The survey included three comment boxes, one for each goal area)</vt:lpstr>
      <vt:lpstr>The Council will empower people with intellectual/developmental disabilities to become strong self-advocates, peer trainers and community leaders.</vt:lpstr>
      <vt:lpstr>Goal 1: Selected Issues</vt:lpstr>
      <vt:lpstr>Goal 1: Selected Issues</vt:lpstr>
      <vt:lpstr>The Council will lead in partnership with family/self-advocates and others to protect and enhance civil rights and improve community-based systems to be more fully inclusive and supportive of people with intellectual/developmental disabilities and their families.</vt:lpstr>
      <vt:lpstr>Goal 2: Selected Issues</vt:lpstr>
      <vt:lpstr>Goal 2: Selected Issues</vt:lpstr>
      <vt:lpstr>The Council will partner with and empower more people with intellectual/developmental disabilities and their families, so they know their rights and can advocate for and receive supports and services</vt:lpstr>
      <vt:lpstr>Goal 3: Selected Issues</vt:lpstr>
      <vt:lpstr>Goal 3: Selected Issues</vt:lpstr>
      <vt:lpstr>Based on the staff analysis of all surveys from the Council’s 45-day Public Comment period, there were no substantive changes required or recommended.</vt:lpstr>
      <vt:lpstr>Staff Recommendation:  SCDD staff recommends that the State Plan Committee approve its proposed 2022-26 State Plan, as written and (previously) submitted to the full Council.</vt:lpstr>
    </vt:vector>
  </TitlesOfParts>
  <Company>CDSS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SCDD Accessible PowerPoint Presentation Template</dc:title>
  <dc:creator>Michael McNulty</dc:creator>
  <cp:lastModifiedBy>Endres, Charlotte@SCDD</cp:lastModifiedBy>
  <cp:revision>693</cp:revision>
  <cp:lastPrinted>2020-01-06T17:39:10Z</cp:lastPrinted>
  <dcterms:created xsi:type="dcterms:W3CDTF">2017-01-11T17:46:09Z</dcterms:created>
  <dcterms:modified xsi:type="dcterms:W3CDTF">2020-11-16T18:30:41Z</dcterms:modified>
</cp:coreProperties>
</file>