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53" r:id="rId2"/>
    <p:sldId id="394" r:id="rId3"/>
    <p:sldId id="416" r:id="rId4"/>
    <p:sldId id="418" r:id="rId5"/>
    <p:sldId id="419" r:id="rId6"/>
    <p:sldId id="421" r:id="rId7"/>
    <p:sldId id="422" r:id="rId8"/>
    <p:sldId id="423" r:id="rId9"/>
    <p:sldId id="424" r:id="rId10"/>
    <p:sldId id="425" r:id="rId11"/>
    <p:sldId id="426" r:id="rId12"/>
    <p:sldId id="427" r:id="rId13"/>
    <p:sldId id="429" r:id="rId14"/>
    <p:sldId id="411" r:id="rId15"/>
    <p:sldId id="428" r:id="rId16"/>
    <p:sldId id="417" r:id="rId17"/>
    <p:sldId id="36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256774-C5C9-4450-9577-920A1ADEF9E5}">
          <p14:sldIdLst>
            <p14:sldId id="353"/>
            <p14:sldId id="394"/>
            <p14:sldId id="416"/>
            <p14:sldId id="418"/>
            <p14:sldId id="419"/>
            <p14:sldId id="421"/>
            <p14:sldId id="422"/>
            <p14:sldId id="423"/>
            <p14:sldId id="424"/>
            <p14:sldId id="425"/>
            <p14:sldId id="426"/>
            <p14:sldId id="427"/>
            <p14:sldId id="429"/>
            <p14:sldId id="411"/>
            <p14:sldId id="428"/>
            <p14:sldId id="417"/>
            <p14:sldId id="3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ruthers, Aaron@SCDD" initials="CA" lastIdx="1" clrIdx="0">
    <p:extLst>
      <p:ext uri="{19B8F6BF-5375-455C-9EA6-DF929625EA0E}">
        <p15:presenceInfo xmlns:p15="http://schemas.microsoft.com/office/powerpoint/2012/main" userId="S::aaron.carruthers@scdd.ca.gov::4903f1cc-62ec-426e-bd73-747c5eb7ce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8" d="100"/>
          <a:sy n="58" d="100"/>
        </p:scale>
        <p:origin x="816"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In-Reach</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Proactive reaching into communities to identify need </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Inform</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Provide the information people need (or create it)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Advocate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Took what we learned and advocated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State building standards are out of compliance with ADA </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Joined DRC effort by signing letter to bring CA building codes into compliance with ADA, and ensure accessibility for people with disabilities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State Architect agreed to changes to increase affordable accessible housing development across the state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a:t>LA Unified announced distance learning, other districts likely </a:t>
          </a:r>
          <a:endParaRPr lang="en-US" dirty="0"/>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Joint letter with DRC to Governor &amp; Superintendent on principles for reopening</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LA Unified announced distance learning, other districts likely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AD118259-83B0-4103-A09A-698B2ACDA2B6}">
      <dgm:prSet phldrT="[Text]"/>
      <dgm:spPr/>
      <dgm:t>
        <a:bodyPr/>
        <a:lstStyle/>
        <a:p>
          <a:r>
            <a:rPr lang="en-US" dirty="0"/>
            <a:t> Covers distance learning accountability, data tracking, universal design for learning for all students, and compensatory education</a:t>
          </a:r>
        </a:p>
      </dgm:t>
    </dgm:pt>
    <dgm:pt modelId="{AF17DF76-60CD-4F18-8780-E7D20BF2449D}" type="parTrans" cxnId="{C6906216-1A3C-4BF5-B42C-4DBE289BCAD6}">
      <dgm:prSet/>
      <dgm:spPr/>
      <dgm:t>
        <a:bodyPr/>
        <a:lstStyle/>
        <a:p>
          <a:endParaRPr lang="en-US"/>
        </a:p>
      </dgm:t>
    </dgm:pt>
    <dgm:pt modelId="{CD5347E2-8FBA-4C42-BC43-5652BD84674F}" type="sibTrans" cxnId="{C6906216-1A3C-4BF5-B42C-4DBE289BCAD6}">
      <dgm:prSet/>
      <dgm:spPr/>
      <dgm:t>
        <a:bodyPr/>
        <a:lstStyle/>
        <a:p>
          <a:endParaRPr lang="en-US"/>
        </a:p>
      </dgm:t>
    </dgm:pt>
    <dgm:pt modelId="{4C9C9380-3263-4B55-8DB6-407A7F25FB29}">
      <dgm:prSet phldrT="[Text]"/>
      <dgm:spPr/>
      <dgm:t>
        <a:bodyPr/>
        <a:lstStyle/>
        <a:p>
          <a:r>
            <a:rPr lang="en-US" dirty="0"/>
            <a:t>Pending </a:t>
          </a:r>
        </a:p>
      </dgm:t>
    </dgm:pt>
    <dgm:pt modelId="{CD1A4D1E-52A7-4EDB-AF7D-5A17EFA2A8BA}" type="parTrans" cxnId="{4A19DF25-9B4C-462F-802A-24FBB2B011A1}">
      <dgm:prSet/>
      <dgm:spPr/>
      <dgm:t>
        <a:bodyPr/>
        <a:lstStyle/>
        <a:p>
          <a:endParaRPr lang="en-US"/>
        </a:p>
      </dgm:t>
    </dgm:pt>
    <dgm:pt modelId="{7F30701A-8064-489C-8FA1-4F66BE40B90F}" type="sibTrans" cxnId="{4A19DF25-9B4C-462F-802A-24FBB2B011A1}">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1" presId="urn:microsoft.com/office/officeart/2005/8/layout/vList5"/>
    <dgm:cxn modelId="{C6906216-1A3C-4BF5-B42C-4DBE289BCAD6}" srcId="{A881C193-1409-48A4-A6B3-547C95B20B5D}" destId="{AD118259-83B0-4103-A09A-698B2ACDA2B6}" srcOrd="1" destOrd="0" parTransId="{AF17DF76-60CD-4F18-8780-E7D20BF2449D}" sibTransId="{CD5347E2-8FBA-4C42-BC43-5652BD84674F}"/>
    <dgm:cxn modelId="{4AD91D17-F142-478A-8745-55917BF6EFE9}" srcId="{A881C193-1409-48A4-A6B3-547C95B20B5D}" destId="{2C854FC7-38EF-44EC-945C-14E4B0E52D3B}" srcOrd="0" destOrd="0" parTransId="{2D1620B6-9C10-4D38-9805-5D672A4F033F}" sibTransId="{EA3D9F98-9869-4344-BE4D-125B6A200B5A}"/>
    <dgm:cxn modelId="{AC27A51A-1669-4114-B669-3203C1B81A5C}" type="presOf" srcId="{AD118259-83B0-4103-A09A-698B2ACDA2B6}" destId="{CD9E1833-65B9-428B-BCD2-EA9DD1870A3E}" srcOrd="0" destOrd="1" presId="urn:microsoft.com/office/officeart/2005/8/layout/vList5"/>
    <dgm:cxn modelId="{4A19DF25-9B4C-462F-802A-24FBB2B011A1}" srcId="{887463B0-7D24-49A9-B37A-2FE35385A26A}" destId="{4C9C9380-3263-4B55-8DB6-407A7F25FB29}" srcOrd="0" destOrd="0" parTransId="{CD1A4D1E-52A7-4EDB-AF7D-5A17EFA2A8BA}" sibTransId="{7F30701A-8064-489C-8FA1-4F66BE40B90F}"/>
    <dgm:cxn modelId="{D841A230-C236-469F-8C9F-999B0D48309B}" type="presOf" srcId="{4C9C9380-3263-4B55-8DB6-407A7F25FB29}" destId="{368AE6B4-3ED7-41D7-8576-47ADADAEF3D2}" srcOrd="0" destOrd="0" presId="urn:microsoft.com/office/officeart/2005/8/layout/vList5"/>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1"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Transition from Early Intervention to Special Education is difficult, especially during COVID</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Joined the CA </a:t>
          </a:r>
          <a:r>
            <a:rPr lang="en-US" dirty="0" err="1"/>
            <a:t>Dpt</a:t>
          </a:r>
          <a:r>
            <a:rPr lang="en-US" dirty="0"/>
            <a:t> of Education Part C and Part B Workgroup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Pending</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D93F7C38-9326-42CC-B1BA-D77C1ABEA1AE}">
      <dgm:prSet phldrT="[Text]"/>
      <dgm:spPr/>
      <dgm:t>
        <a:bodyPr/>
        <a:lstStyle/>
        <a:p>
          <a:r>
            <a:rPr lang="en-US" dirty="0"/>
            <a:t>June 2020: DDS waived requirements to transition out of early intervention services at 3</a:t>
          </a:r>
          <a:r>
            <a:rPr lang="en-US" baseline="30000" dirty="0"/>
            <a:t>rd</a:t>
          </a:r>
          <a:r>
            <a:rPr lang="en-US" dirty="0"/>
            <a:t> birthday during COVID</a:t>
          </a:r>
        </a:p>
      </dgm:t>
    </dgm:pt>
    <dgm:pt modelId="{4FB75612-C9F6-4EC3-BB2B-548643357162}" type="parTrans" cxnId="{E64B0E64-64D8-4E35-8FA1-68B5E49E2326}">
      <dgm:prSet/>
      <dgm:spPr/>
      <dgm:t>
        <a:bodyPr/>
        <a:lstStyle/>
        <a:p>
          <a:endParaRPr lang="en-US"/>
        </a:p>
      </dgm:t>
    </dgm:pt>
    <dgm:pt modelId="{E93C48D4-8F2E-4DD7-A817-F9017851ECF3}" type="sibTrans" cxnId="{E64B0E64-64D8-4E35-8FA1-68B5E49E2326}">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E64B0E64-64D8-4E35-8FA1-68B5E49E2326}" srcId="{887463B0-7D24-49A9-B37A-2FE35385A26A}" destId="{D93F7C38-9326-42CC-B1BA-D77C1ABEA1AE}" srcOrd="1" destOrd="0" parTransId="{4FB75612-C9F6-4EC3-BB2B-548643357162}" sibTransId="{E93C48D4-8F2E-4DD7-A817-F9017851ECF3}"/>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0756E2E5-1759-4817-9B70-4D1EC7B52FAE}" type="presOf" srcId="{D93F7C38-9326-42CC-B1BA-D77C1ABEA1AE}" destId="{368AE6B4-3ED7-41D7-8576-47ADADAEF3D2}" srcOrd="0" destOrd="1" presId="urn:microsoft.com/office/officeart/2005/8/layout/vList5"/>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custT="1"/>
      <dgm:spPr/>
      <dgm:t>
        <a:bodyPr/>
        <a:lstStyle/>
        <a:p>
          <a:r>
            <a:rPr lang="en-US" sz="3200" dirty="0"/>
            <a:t>State Plan Activity </a:t>
          </a:r>
        </a:p>
        <a:p>
          <a:r>
            <a:rPr lang="en-US" sz="1600" dirty="0"/>
            <a:t>April – May 2020</a:t>
          </a:r>
        </a:p>
        <a:p>
          <a:endParaRPr lang="en-US" sz="2400" dirty="0"/>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C098B461-1E11-48A2-BF1C-4A249C7142F2}">
      <dgm:prSet/>
      <dgm:spPr/>
      <dgm:t>
        <a:bodyPr/>
        <a:lstStyle/>
        <a:p>
          <a:r>
            <a:rPr lang="en-US" dirty="0"/>
            <a:t>560,407 Californians received information, technical assistance, trainings*</a:t>
          </a:r>
        </a:p>
      </dgm:t>
    </dgm:pt>
    <dgm:pt modelId="{5A5F0A9B-1533-4AD9-8E1B-A5047AFC0487}" type="parTrans" cxnId="{44CDCAA1-5C7F-4E08-B062-21149271170A}">
      <dgm:prSet/>
      <dgm:spPr/>
      <dgm:t>
        <a:bodyPr/>
        <a:lstStyle/>
        <a:p>
          <a:endParaRPr lang="en-US"/>
        </a:p>
      </dgm:t>
    </dgm:pt>
    <dgm:pt modelId="{7A69969F-6347-4C54-A459-5F2E29E4E8BD}" type="sibTrans" cxnId="{44CDCAA1-5C7F-4E08-B062-21149271170A}">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1">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1">
        <dgm:presLayoutVars>
          <dgm:bulletEnabled val="1"/>
        </dgm:presLayoutVars>
      </dgm:prSet>
      <dgm:spPr/>
    </dgm:pt>
  </dgm:ptLst>
  <dgm:cxnLst>
    <dgm:cxn modelId="{BF911A13-0EBB-4E6F-B2C2-27A020BEF68F}" type="presOf" srcId="{405E6A2D-F31B-47D5-9D10-37FE8C7CC1DB}" destId="{4796CDE8-2D07-4AD7-A81F-CBDEA42DEDC3}" srcOrd="0" destOrd="0" presId="urn:microsoft.com/office/officeart/2005/8/layout/vList5"/>
    <dgm:cxn modelId="{7FAB6C1C-5096-4467-B2EE-B4FEAC34C2D2}" type="presOf" srcId="{C098B461-1E11-48A2-BF1C-4A249C7142F2}" destId="{7D6D91BE-0CBB-487E-A00D-36A984CB298A}" srcOrd="0" destOrd="0" presId="urn:microsoft.com/office/officeart/2005/8/layout/vList5"/>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44CDCAA1-5C7F-4E08-B062-21149271170A}" srcId="{1A1D033A-1782-42EC-A384-6B3BFB8FCD94}" destId="{C098B461-1E11-48A2-BF1C-4A249C7142F2}" srcOrd="0" destOrd="0" parTransId="{5A5F0A9B-1533-4AD9-8E1B-A5047AFC0487}" sibTransId="{7A69969F-6347-4C54-A459-5F2E29E4E8BD}"/>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custT="1"/>
      <dgm:spPr/>
      <dgm:t>
        <a:bodyPr/>
        <a:lstStyle/>
        <a:p>
          <a:r>
            <a:rPr lang="en-US" sz="3200" dirty="0"/>
            <a:t>State Budget </a:t>
          </a:r>
        </a:p>
        <a:p>
          <a:r>
            <a:rPr lang="en-US" sz="1600" dirty="0"/>
            <a:t>July 2020 – June 2021</a:t>
          </a:r>
        </a:p>
        <a:p>
          <a:endParaRPr lang="en-US" sz="2400" dirty="0"/>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C098B461-1E11-48A2-BF1C-4A249C7142F2}">
      <dgm:prSet/>
      <dgm:spPr/>
      <dgm:t>
        <a:bodyPr/>
        <a:lstStyle/>
        <a:p>
          <a:r>
            <a:rPr lang="en-US" dirty="0"/>
            <a:t>Governor and Legislature agreed to a budget that funds IDD services</a:t>
          </a:r>
        </a:p>
      </dgm:t>
    </dgm:pt>
    <dgm:pt modelId="{5A5F0A9B-1533-4AD9-8E1B-A5047AFC0487}" type="parTrans" cxnId="{44CDCAA1-5C7F-4E08-B062-21149271170A}">
      <dgm:prSet/>
      <dgm:spPr/>
      <dgm:t>
        <a:bodyPr/>
        <a:lstStyle/>
        <a:p>
          <a:endParaRPr lang="en-US"/>
        </a:p>
      </dgm:t>
    </dgm:pt>
    <dgm:pt modelId="{7A69969F-6347-4C54-A459-5F2E29E4E8BD}" type="sibTrans" cxnId="{44CDCAA1-5C7F-4E08-B062-21149271170A}">
      <dgm:prSet/>
      <dgm:spPr/>
      <dgm:t>
        <a:bodyPr/>
        <a:lstStyle/>
        <a:p>
          <a:endParaRPr lang="en-US"/>
        </a:p>
      </dgm:t>
    </dgm:pt>
    <dgm:pt modelId="{899AD909-A2B3-4282-B2C5-5C7ED5B50B73}">
      <dgm:prSet/>
      <dgm:spPr/>
      <dgm:t>
        <a:bodyPr/>
        <a:lstStyle/>
        <a:p>
          <a:r>
            <a:rPr lang="en-US" dirty="0"/>
            <a:t>Council urged to prioritize safety, preserve essential in-person services, promote person-empowered service models &amp; HCBS compliant services, reduce disparities in services </a:t>
          </a:r>
        </a:p>
      </dgm:t>
    </dgm:pt>
    <dgm:pt modelId="{27B09345-53F2-4D85-84FF-B49A99F6BCBF}" type="parTrans" cxnId="{F3709E23-DC2F-4061-BDAE-9C58810711B3}">
      <dgm:prSet/>
      <dgm:spPr/>
      <dgm:t>
        <a:bodyPr/>
        <a:lstStyle/>
        <a:p>
          <a:endParaRPr lang="en-US"/>
        </a:p>
      </dgm:t>
    </dgm:pt>
    <dgm:pt modelId="{AB47B064-6DDB-491E-B12D-EA94541373B1}" type="sibTrans" cxnId="{F3709E23-DC2F-4061-BDAE-9C58810711B3}">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1">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1">
        <dgm:presLayoutVars>
          <dgm:bulletEnabled val="1"/>
        </dgm:presLayoutVars>
      </dgm:prSet>
      <dgm:spPr/>
    </dgm:pt>
  </dgm:ptLst>
  <dgm:cxnLst>
    <dgm:cxn modelId="{BF911A13-0EBB-4E6F-B2C2-27A020BEF68F}" type="presOf" srcId="{405E6A2D-F31B-47D5-9D10-37FE8C7CC1DB}" destId="{4796CDE8-2D07-4AD7-A81F-CBDEA42DEDC3}" srcOrd="0" destOrd="0" presId="urn:microsoft.com/office/officeart/2005/8/layout/vList5"/>
    <dgm:cxn modelId="{7FAB6C1C-5096-4467-B2EE-B4FEAC34C2D2}" type="presOf" srcId="{C098B461-1E11-48A2-BF1C-4A249C7142F2}" destId="{7D6D91BE-0CBB-487E-A00D-36A984CB298A}" srcOrd="0" destOrd="0" presId="urn:microsoft.com/office/officeart/2005/8/layout/vList5"/>
    <dgm:cxn modelId="{F3709E23-DC2F-4061-BDAE-9C58810711B3}" srcId="{1A1D033A-1782-42EC-A384-6B3BFB8FCD94}" destId="{899AD909-A2B3-4282-B2C5-5C7ED5B50B73}" srcOrd="1" destOrd="0" parTransId="{27B09345-53F2-4D85-84FF-B49A99F6BCBF}" sibTransId="{AB47B064-6DDB-491E-B12D-EA94541373B1}"/>
    <dgm:cxn modelId="{EFC24650-8906-40D2-8FF5-C1F97C259FD2}" type="presOf" srcId="{899AD909-A2B3-4282-B2C5-5C7ED5B50B73}" destId="{7D6D91BE-0CBB-487E-A00D-36A984CB298A}" srcOrd="0" destOrd="1" presId="urn:microsoft.com/office/officeart/2005/8/layout/vList5"/>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44CDCAA1-5C7F-4E08-B062-21149271170A}" srcId="{1A1D033A-1782-42EC-A384-6B3BFB8FCD94}" destId="{C098B461-1E11-48A2-BF1C-4A249C7142F2}" srcOrd="0" destOrd="0" parTransId="{5A5F0A9B-1533-4AD9-8E1B-A5047AFC0487}" sibTransId="{7A69969F-6347-4C54-A459-5F2E29E4E8BD}"/>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custT="1"/>
      <dgm:spPr/>
      <dgm:t>
        <a:bodyPr/>
        <a:lstStyle/>
        <a:p>
          <a:r>
            <a:rPr lang="en-US" sz="3200" dirty="0"/>
            <a:t>Admin Update</a:t>
          </a:r>
        </a:p>
        <a:p>
          <a:r>
            <a:rPr lang="en-US" sz="1600" dirty="0"/>
            <a:t>June – July 2020</a:t>
          </a:r>
        </a:p>
        <a:p>
          <a:endParaRPr lang="en-US" sz="2400" dirty="0"/>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C098B461-1E11-48A2-BF1C-4A249C7142F2}">
      <dgm:prSet/>
      <dgm:spPr/>
      <dgm:t>
        <a:bodyPr/>
        <a:lstStyle/>
        <a:p>
          <a:r>
            <a:rPr lang="en-US" dirty="0"/>
            <a:t>SCDD budget remains strong</a:t>
          </a:r>
        </a:p>
      </dgm:t>
    </dgm:pt>
    <dgm:pt modelId="{5A5F0A9B-1533-4AD9-8E1B-A5047AFC0487}" type="parTrans" cxnId="{44CDCAA1-5C7F-4E08-B062-21149271170A}">
      <dgm:prSet/>
      <dgm:spPr/>
      <dgm:t>
        <a:bodyPr/>
        <a:lstStyle/>
        <a:p>
          <a:endParaRPr lang="en-US"/>
        </a:p>
      </dgm:t>
    </dgm:pt>
    <dgm:pt modelId="{7A69969F-6347-4C54-A459-5F2E29E4E8BD}" type="sibTrans" cxnId="{44CDCAA1-5C7F-4E08-B062-21149271170A}">
      <dgm:prSet/>
      <dgm:spPr/>
      <dgm:t>
        <a:bodyPr/>
        <a:lstStyle/>
        <a:p>
          <a:endParaRPr lang="en-US"/>
        </a:p>
      </dgm:t>
    </dgm:pt>
    <dgm:pt modelId="{EACE208B-0F84-490B-9525-588CFE786BD9}">
      <dgm:prSet/>
      <dgm:spPr/>
      <dgm:t>
        <a:bodyPr/>
        <a:lstStyle/>
        <a:p>
          <a:r>
            <a:rPr lang="en-US" dirty="0"/>
            <a:t>Recruiting for Deputy Director</a:t>
          </a:r>
        </a:p>
      </dgm:t>
    </dgm:pt>
    <dgm:pt modelId="{E441350C-7B5D-4C83-BB66-57A01641AA54}" type="parTrans" cxnId="{C3666901-CD7D-4F9F-B127-82D6BA41889B}">
      <dgm:prSet/>
      <dgm:spPr/>
      <dgm:t>
        <a:bodyPr/>
        <a:lstStyle/>
        <a:p>
          <a:endParaRPr lang="en-US"/>
        </a:p>
      </dgm:t>
    </dgm:pt>
    <dgm:pt modelId="{8D300C45-9865-4026-9015-AA2917AC20ED}" type="sibTrans" cxnId="{C3666901-CD7D-4F9F-B127-82D6BA41889B}">
      <dgm:prSet/>
      <dgm:spPr/>
      <dgm:t>
        <a:bodyPr/>
        <a:lstStyle/>
        <a:p>
          <a:endParaRPr lang="en-US"/>
        </a:p>
      </dgm:t>
    </dgm:pt>
    <dgm:pt modelId="{F68FCFDA-7DE5-45C3-921D-1A11C1ACA5CE}">
      <dgm:prSet/>
      <dgm:spPr/>
      <dgm:t>
        <a:bodyPr/>
        <a:lstStyle/>
        <a:p>
          <a:r>
            <a:rPr lang="en-US" dirty="0"/>
            <a:t>Said goodbye to Legal Counsel</a:t>
          </a:r>
        </a:p>
      </dgm:t>
    </dgm:pt>
    <dgm:pt modelId="{5904A6FD-8488-4905-8F74-7582AB766F4B}" type="parTrans" cxnId="{0A17160E-EF93-42DF-919E-3A41CCCEBC30}">
      <dgm:prSet/>
      <dgm:spPr/>
      <dgm:t>
        <a:bodyPr/>
        <a:lstStyle/>
        <a:p>
          <a:endParaRPr lang="en-US"/>
        </a:p>
      </dgm:t>
    </dgm:pt>
    <dgm:pt modelId="{66F197A4-EF18-4DAC-8C99-AB1E1E1C17B7}" type="sibTrans" cxnId="{0A17160E-EF93-42DF-919E-3A41CCCEBC30}">
      <dgm:prSet/>
      <dgm:spPr/>
      <dgm:t>
        <a:bodyPr/>
        <a:lstStyle/>
        <a:p>
          <a:endParaRPr lang="en-US"/>
        </a:p>
      </dgm:t>
    </dgm:pt>
    <dgm:pt modelId="{4DA2F278-8E95-4722-98AC-FB744101AE0D}">
      <dgm:prSet/>
      <dgm:spPr/>
      <dgm:t>
        <a:bodyPr/>
        <a:lstStyle/>
        <a:p>
          <a:r>
            <a:rPr lang="en-US" dirty="0"/>
            <a:t>Completed project to increase bandwidth in each regional office</a:t>
          </a:r>
        </a:p>
      </dgm:t>
    </dgm:pt>
    <dgm:pt modelId="{18BE4158-8F26-4CDA-9144-FD8E8BEBEBDD}" type="parTrans" cxnId="{F1DBC699-4A3A-4173-822E-D54A7E32EE3B}">
      <dgm:prSet/>
      <dgm:spPr/>
      <dgm:t>
        <a:bodyPr/>
        <a:lstStyle/>
        <a:p>
          <a:endParaRPr lang="en-US"/>
        </a:p>
      </dgm:t>
    </dgm:pt>
    <dgm:pt modelId="{454FD2E5-DC56-490E-AB77-1992575D9A77}" type="sibTrans" cxnId="{F1DBC699-4A3A-4173-822E-D54A7E32EE3B}">
      <dgm:prSet/>
      <dgm:spPr/>
      <dgm:t>
        <a:bodyPr/>
        <a:lstStyle/>
        <a:p>
          <a:endParaRPr lang="en-US"/>
        </a:p>
      </dgm:t>
    </dgm:pt>
    <dgm:pt modelId="{BB6082CA-1D8D-4999-B2DA-CC1599A637B3}">
      <dgm:prSet/>
      <dgm:spPr/>
      <dgm:t>
        <a:bodyPr/>
        <a:lstStyle/>
        <a:p>
          <a:r>
            <a:rPr lang="en-US" dirty="0"/>
            <a:t>Looked at ways to save on leases at 4 sites</a:t>
          </a:r>
        </a:p>
      </dgm:t>
    </dgm:pt>
    <dgm:pt modelId="{7124F4A2-424D-497F-94BE-F23D379CBEB9}" type="parTrans" cxnId="{4BE43913-8929-41E9-8969-446E57B4D38F}">
      <dgm:prSet/>
      <dgm:spPr/>
      <dgm:t>
        <a:bodyPr/>
        <a:lstStyle/>
        <a:p>
          <a:endParaRPr lang="en-US"/>
        </a:p>
      </dgm:t>
    </dgm:pt>
    <dgm:pt modelId="{5474F073-4E46-439F-B972-EC9FFB57DB69}" type="sibTrans" cxnId="{4BE43913-8929-41E9-8969-446E57B4D38F}">
      <dgm:prSet/>
      <dgm:spPr/>
      <dgm:t>
        <a:bodyPr/>
        <a:lstStyle/>
        <a:p>
          <a:endParaRPr lang="en-US"/>
        </a:p>
      </dgm:t>
    </dgm:pt>
    <dgm:pt modelId="{98967D1B-A284-439A-BDFD-7FF34E019E8D}">
      <dgm:prSet/>
      <dgm:spPr/>
      <dgm:t>
        <a:bodyPr/>
        <a:lstStyle/>
        <a:p>
          <a:r>
            <a:rPr lang="en-US" dirty="0"/>
            <a:t>QA exceeded collection of survey responses for Adult Family and Family Guardian surveys</a:t>
          </a:r>
        </a:p>
      </dgm:t>
    </dgm:pt>
    <dgm:pt modelId="{7FE0DBC4-B656-4E04-8B1B-D88E60D0F614}" type="parTrans" cxnId="{B9F3BC4D-AA20-4A81-957A-36B0753595A1}">
      <dgm:prSet/>
      <dgm:spPr/>
      <dgm:t>
        <a:bodyPr/>
        <a:lstStyle/>
        <a:p>
          <a:endParaRPr lang="en-US"/>
        </a:p>
      </dgm:t>
    </dgm:pt>
    <dgm:pt modelId="{28EEBDBF-0796-4FFB-B0A7-B9113998EEBC}" type="sibTrans" cxnId="{B9F3BC4D-AA20-4A81-957A-36B0753595A1}">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1">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1">
        <dgm:presLayoutVars>
          <dgm:bulletEnabled val="1"/>
        </dgm:presLayoutVars>
      </dgm:prSet>
      <dgm:spPr/>
    </dgm:pt>
  </dgm:ptLst>
  <dgm:cxnLst>
    <dgm:cxn modelId="{C3666901-CD7D-4F9F-B127-82D6BA41889B}" srcId="{1A1D033A-1782-42EC-A384-6B3BFB8FCD94}" destId="{EACE208B-0F84-490B-9525-588CFE786BD9}" srcOrd="1" destOrd="0" parTransId="{E441350C-7B5D-4C83-BB66-57A01641AA54}" sibTransId="{8D300C45-9865-4026-9015-AA2917AC20ED}"/>
    <dgm:cxn modelId="{0A17160E-EF93-42DF-919E-3A41CCCEBC30}" srcId="{1A1D033A-1782-42EC-A384-6B3BFB8FCD94}" destId="{F68FCFDA-7DE5-45C3-921D-1A11C1ACA5CE}" srcOrd="2" destOrd="0" parTransId="{5904A6FD-8488-4905-8F74-7582AB766F4B}" sibTransId="{66F197A4-EF18-4DAC-8C99-AB1E1E1C17B7}"/>
    <dgm:cxn modelId="{BF911A13-0EBB-4E6F-B2C2-27A020BEF68F}" type="presOf" srcId="{405E6A2D-F31B-47D5-9D10-37FE8C7CC1DB}" destId="{4796CDE8-2D07-4AD7-A81F-CBDEA42DEDC3}" srcOrd="0" destOrd="0" presId="urn:microsoft.com/office/officeart/2005/8/layout/vList5"/>
    <dgm:cxn modelId="{4BE43913-8929-41E9-8969-446E57B4D38F}" srcId="{1A1D033A-1782-42EC-A384-6B3BFB8FCD94}" destId="{BB6082CA-1D8D-4999-B2DA-CC1599A637B3}" srcOrd="4" destOrd="0" parTransId="{7124F4A2-424D-497F-94BE-F23D379CBEB9}" sibTransId="{5474F073-4E46-439F-B972-EC9FFB57DB69}"/>
    <dgm:cxn modelId="{02BC9918-3F0D-40FA-8DCB-34273027520C}" type="presOf" srcId="{BB6082CA-1D8D-4999-B2DA-CC1599A637B3}" destId="{7D6D91BE-0CBB-487E-A00D-36A984CB298A}" srcOrd="0" destOrd="4" presId="urn:microsoft.com/office/officeart/2005/8/layout/vList5"/>
    <dgm:cxn modelId="{7FAB6C1C-5096-4467-B2EE-B4FEAC34C2D2}" type="presOf" srcId="{C098B461-1E11-48A2-BF1C-4A249C7142F2}" destId="{7D6D91BE-0CBB-487E-A00D-36A984CB298A}" srcOrd="0" destOrd="0" presId="urn:microsoft.com/office/officeart/2005/8/layout/vList5"/>
    <dgm:cxn modelId="{B123BD3E-93B0-4E5A-8841-294B3C30D391}" type="presOf" srcId="{EACE208B-0F84-490B-9525-588CFE786BD9}" destId="{7D6D91BE-0CBB-487E-A00D-36A984CB298A}" srcOrd="0" destOrd="1" presId="urn:microsoft.com/office/officeart/2005/8/layout/vList5"/>
    <dgm:cxn modelId="{B9F3BC4D-AA20-4A81-957A-36B0753595A1}" srcId="{1A1D033A-1782-42EC-A384-6B3BFB8FCD94}" destId="{98967D1B-A284-439A-BDFD-7FF34E019E8D}" srcOrd="5" destOrd="0" parTransId="{7FE0DBC4-B656-4E04-8B1B-D88E60D0F614}" sibTransId="{28EEBDBF-0796-4FFB-B0A7-B9113998EEBC}"/>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BDA77286-2D4F-4900-995A-24F5E21394F8}" type="presOf" srcId="{98967D1B-A284-439A-BDFD-7FF34E019E8D}" destId="{7D6D91BE-0CBB-487E-A00D-36A984CB298A}" srcOrd="0" destOrd="5" presId="urn:microsoft.com/office/officeart/2005/8/layout/vList5"/>
    <dgm:cxn modelId="{F1DBC699-4A3A-4173-822E-D54A7E32EE3B}" srcId="{1A1D033A-1782-42EC-A384-6B3BFB8FCD94}" destId="{4DA2F278-8E95-4722-98AC-FB744101AE0D}" srcOrd="3" destOrd="0" parTransId="{18BE4158-8F26-4CDA-9144-FD8E8BEBEBDD}" sibTransId="{454FD2E5-DC56-490E-AB77-1992575D9A77}"/>
    <dgm:cxn modelId="{44CDCAA1-5C7F-4E08-B062-21149271170A}" srcId="{1A1D033A-1782-42EC-A384-6B3BFB8FCD94}" destId="{C098B461-1E11-48A2-BF1C-4A249C7142F2}" srcOrd="0" destOrd="0" parTransId="{5A5F0A9B-1533-4AD9-8E1B-A5047AFC0487}" sibTransId="{7A69969F-6347-4C54-A459-5F2E29E4E8BD}"/>
    <dgm:cxn modelId="{B76F9DB4-FAB2-4B5D-8D6D-C8527248CB6B}" type="presOf" srcId="{F68FCFDA-7DE5-45C3-921D-1A11C1ACA5CE}" destId="{7D6D91BE-0CBB-487E-A00D-36A984CB298A}" srcOrd="0" destOrd="2" presId="urn:microsoft.com/office/officeart/2005/8/layout/vList5"/>
    <dgm:cxn modelId="{6A8110F7-3CD3-4801-A8AF-AF133E995606}" type="presOf" srcId="{4DA2F278-8E95-4722-98AC-FB744101AE0D}" destId="{7D6D91BE-0CBB-487E-A00D-36A984CB298A}" srcOrd="0" destOrd="3" presId="urn:microsoft.com/office/officeart/2005/8/layout/vList5"/>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Look for opportunities based on community in-reach and state advocacy </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Actions in the community</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Actions lead to results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DBA57467-7ADA-43C4-87E5-A030630BD2C0}">
      <dgm:prSet phldrT="[Text]"/>
      <dgm:spPr/>
      <dgm:t>
        <a:bodyPr/>
        <a:lstStyle/>
        <a:p>
          <a:r>
            <a:rPr lang="en-US" dirty="0"/>
            <a:t>Policy changes </a:t>
          </a:r>
        </a:p>
      </dgm:t>
    </dgm:pt>
    <dgm:pt modelId="{6BC32D15-05A0-4AB7-95DA-E907C30DD6F3}" type="parTrans" cxnId="{EA0DEDE6-5A83-4B71-89CD-7F6E6D25DAA1}">
      <dgm:prSet/>
      <dgm:spPr/>
      <dgm:t>
        <a:bodyPr/>
        <a:lstStyle/>
        <a:p>
          <a:endParaRPr lang="en-US"/>
        </a:p>
      </dgm:t>
    </dgm:pt>
    <dgm:pt modelId="{35599FBB-CAA9-4474-A122-5B20BA29564E}" type="sibTrans" cxnId="{EA0DEDE6-5A83-4B71-89CD-7F6E6D25DAA1}">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DC94CAAC-4792-4371-B7F7-41BF940D5FE0}" type="presOf" srcId="{DBA57467-7ADA-43C4-87E5-A030630BD2C0}" destId="{CD9E1833-65B9-428B-BCD2-EA9DD1870A3E}" srcOrd="0" destOrd="1"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EA0DEDE6-5A83-4B71-89CD-7F6E6D25DAA1}" srcId="{A881C193-1409-48A4-A6B3-547C95B20B5D}" destId="{DBA57467-7ADA-43C4-87E5-A030630BD2C0}" srcOrd="1" destOrd="0" parTransId="{6BC32D15-05A0-4AB7-95DA-E907C30DD6F3}" sibTransId="{35599FBB-CAA9-4474-A122-5B20BA29564E}"/>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People with IDD, families, and providers could get PPE if there was a positive COVID test result. But need PPE for prevention</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May 2020: Submitted letter asking for PPE for policy allowing PPE as prevention</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May 2020: </a:t>
          </a:r>
          <a:r>
            <a:rPr lang="en-US" dirty="0" err="1"/>
            <a:t>IHSS</a:t>
          </a:r>
          <a:r>
            <a:rPr lang="en-US" dirty="0"/>
            <a:t> issued All Counties Letter stating PPE be available to providers “upon request”</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62BE8A6B-08B5-41DC-BE16-037D318E0EA5}">
      <dgm:prSet phldrT="[Text]"/>
      <dgm:spPr/>
      <dgm:t>
        <a:bodyPr/>
        <a:lstStyle/>
        <a:p>
          <a:r>
            <a:rPr lang="en-US" dirty="0"/>
            <a:t>Letter joined by over 350 organizations </a:t>
          </a:r>
        </a:p>
      </dgm:t>
    </dgm:pt>
    <dgm:pt modelId="{550D2D2A-AA80-4B1D-A397-A795D7CC6DE6}" type="parTrans" cxnId="{ADCF5AF6-2A82-4BA3-975B-06FCDCF2EB51}">
      <dgm:prSet/>
      <dgm:spPr/>
      <dgm:t>
        <a:bodyPr/>
        <a:lstStyle/>
        <a:p>
          <a:endParaRPr lang="en-US"/>
        </a:p>
      </dgm:t>
    </dgm:pt>
    <dgm:pt modelId="{628B23D6-2C17-493E-96A7-615381864698}" type="sibTrans" cxnId="{ADCF5AF6-2A82-4BA3-975B-06FCDCF2EB51}">
      <dgm:prSet/>
      <dgm:spPr/>
      <dgm:t>
        <a:bodyPr/>
        <a:lstStyle/>
        <a:p>
          <a:endParaRPr lang="en-US"/>
        </a:p>
      </dgm:t>
    </dgm:pt>
    <dgm:pt modelId="{CAB5AD91-222A-4E8E-893B-6A30C7845C4C}">
      <dgm:prSet phldrT="[Text]"/>
      <dgm:spPr/>
      <dgm:t>
        <a:bodyPr/>
        <a:lstStyle/>
        <a:p>
          <a:r>
            <a:rPr lang="en-US" dirty="0"/>
            <a:t>June 2020: DDS issued guidance that PPE “available, when requested”  </a:t>
          </a:r>
        </a:p>
      </dgm:t>
    </dgm:pt>
    <dgm:pt modelId="{E352522F-BE3E-41F3-8964-2CD3C701A643}" type="parTrans" cxnId="{6667531F-636D-4AC7-8C55-4E40B29BC7A2}">
      <dgm:prSet/>
      <dgm:spPr/>
      <dgm:t>
        <a:bodyPr/>
        <a:lstStyle/>
        <a:p>
          <a:endParaRPr lang="en-US"/>
        </a:p>
      </dgm:t>
    </dgm:pt>
    <dgm:pt modelId="{7765A4F7-1F09-4BB5-B472-9F3986152E1E}" type="sibTrans" cxnId="{6667531F-636D-4AC7-8C55-4E40B29BC7A2}">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6667531F-636D-4AC7-8C55-4E40B29BC7A2}" srcId="{887463B0-7D24-49A9-B37A-2FE35385A26A}" destId="{CAB5AD91-222A-4E8E-893B-6A30C7845C4C}" srcOrd="1" destOrd="0" parTransId="{E352522F-BE3E-41F3-8964-2CD3C701A643}" sibTransId="{7765A4F7-1F09-4BB5-B472-9F3986152E1E}"/>
    <dgm:cxn modelId="{6C163A26-B92D-4915-B7B4-B3F8F11221CF}" type="presOf" srcId="{CAB5AD91-222A-4E8E-893B-6A30C7845C4C}" destId="{368AE6B4-3ED7-41D7-8576-47ADADAEF3D2}" srcOrd="0" destOrd="1" presId="urn:microsoft.com/office/officeart/2005/8/layout/vList5"/>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A00CC57D-2D10-4688-9FF9-AAD5990FA96F}" type="presOf" srcId="{62BE8A6B-08B5-41DC-BE16-037D318E0EA5}" destId="{CD9E1833-65B9-428B-BCD2-EA9DD1870A3E}" srcOrd="0" destOrd="1"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ADCF5AF6-2A82-4BA3-975B-06FCDCF2EB51}" srcId="{A881C193-1409-48A4-A6B3-547C95B20B5D}" destId="{62BE8A6B-08B5-41DC-BE16-037D318E0EA5}" srcOrd="1" destOrd="0" parTransId="{550D2D2A-AA80-4B1D-A397-A795D7CC6DE6}" sibTransId="{628B23D6-2C17-493E-96A7-615381864698}"/>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Governor's Office of Emergency Services access to State supply of PPE  </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Through partnership with CalOES, SCDD distributed PPE</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27.5 million pieces of PPE ordered or distributed</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CAB5AD91-222A-4E8E-893B-6A30C7845C4C}">
      <dgm:prSet phldrT="[Text]"/>
      <dgm:spPr/>
      <dgm:t>
        <a:bodyPr/>
        <a:lstStyle/>
        <a:p>
          <a:r>
            <a:rPr lang="en-US" dirty="0"/>
            <a:t>Joined with 250 community partners on distribution</a:t>
          </a:r>
        </a:p>
      </dgm:t>
    </dgm:pt>
    <dgm:pt modelId="{E352522F-BE3E-41F3-8964-2CD3C701A643}" type="parTrans" cxnId="{6667531F-636D-4AC7-8C55-4E40B29BC7A2}">
      <dgm:prSet/>
      <dgm:spPr/>
      <dgm:t>
        <a:bodyPr/>
        <a:lstStyle/>
        <a:p>
          <a:endParaRPr lang="en-US"/>
        </a:p>
      </dgm:t>
    </dgm:pt>
    <dgm:pt modelId="{7765A4F7-1F09-4BB5-B472-9F3986152E1E}" type="sibTrans" cxnId="{6667531F-636D-4AC7-8C55-4E40B29BC7A2}">
      <dgm:prSet/>
      <dgm:spPr/>
      <dgm:t>
        <a:bodyPr/>
        <a:lstStyle/>
        <a:p>
          <a:endParaRPr lang="en-US"/>
        </a:p>
      </dgm:t>
    </dgm:pt>
    <dgm:pt modelId="{6D8ABFF2-0A00-4630-A520-5B0FD292663D}">
      <dgm:prSet phldrT="[Text]"/>
      <dgm:spPr/>
      <dgm:t>
        <a:bodyPr/>
        <a:lstStyle/>
        <a:p>
          <a:r>
            <a:rPr lang="en-US" dirty="0"/>
            <a:t>Placed orders for paper masks, cloth masks, face shields, sanitizer, gloves  </a:t>
          </a:r>
        </a:p>
      </dgm:t>
    </dgm:pt>
    <dgm:pt modelId="{94526105-8C58-4A3C-98FC-FDA10CC94322}" type="parTrans" cxnId="{282C09CF-B7F5-4857-8753-63F0EF4FDBC7}">
      <dgm:prSet/>
      <dgm:spPr/>
      <dgm:t>
        <a:bodyPr/>
        <a:lstStyle/>
        <a:p>
          <a:endParaRPr lang="en-US"/>
        </a:p>
      </dgm:t>
    </dgm:pt>
    <dgm:pt modelId="{8EBC78F7-080B-4548-A502-6A93C33F059C}" type="sibTrans" cxnId="{282C09CF-B7F5-4857-8753-63F0EF4FDBC7}">
      <dgm:prSet/>
      <dgm:spPr/>
      <dgm:t>
        <a:bodyPr/>
        <a:lstStyle/>
        <a:p>
          <a:endParaRPr lang="en-US"/>
        </a:p>
      </dgm:t>
    </dgm:pt>
    <dgm:pt modelId="{EC9DA80B-9113-4755-AE82-A27D3227A986}">
      <dgm:prSet phldrT="[Text]"/>
      <dgm:spPr/>
      <dgm:t>
        <a:bodyPr/>
        <a:lstStyle/>
        <a:p>
          <a:r>
            <a:rPr lang="en-US" dirty="0"/>
            <a:t>To people with IDD, families, and providers  </a:t>
          </a:r>
        </a:p>
      </dgm:t>
    </dgm:pt>
    <dgm:pt modelId="{3B75272C-7B75-4C33-B6C9-2B32FB9E032C}" type="parTrans" cxnId="{242D6897-580E-4B8E-9BE6-E4AAE0CCD6ED}">
      <dgm:prSet/>
      <dgm:spPr/>
      <dgm:t>
        <a:bodyPr/>
        <a:lstStyle/>
        <a:p>
          <a:endParaRPr lang="en-US"/>
        </a:p>
      </dgm:t>
    </dgm:pt>
    <dgm:pt modelId="{E5CC6D33-5FD6-4455-97C2-03952F2342AB}" type="sibTrans" cxnId="{242D6897-580E-4B8E-9BE6-E4AAE0CCD6ED}">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6667531F-636D-4AC7-8C55-4E40B29BC7A2}" srcId="{887463B0-7D24-49A9-B37A-2FE35385A26A}" destId="{CAB5AD91-222A-4E8E-893B-6A30C7845C4C}" srcOrd="2" destOrd="0" parTransId="{E352522F-BE3E-41F3-8964-2CD3C701A643}" sibTransId="{7765A4F7-1F09-4BB5-B472-9F3986152E1E}"/>
    <dgm:cxn modelId="{6C163A26-B92D-4915-B7B4-B3F8F11221CF}" type="presOf" srcId="{CAB5AD91-222A-4E8E-893B-6A30C7845C4C}" destId="{368AE6B4-3ED7-41D7-8576-47ADADAEF3D2}" srcOrd="0" destOrd="2" presId="urn:microsoft.com/office/officeart/2005/8/layout/vList5"/>
    <dgm:cxn modelId="{CA567E4E-4635-4BD5-851A-C30EE9FDBF1D}" srcId="{405E6A2D-F31B-47D5-9D10-37FE8C7CC1DB}" destId="{887463B0-7D24-49A9-B37A-2FE35385A26A}" srcOrd="2" destOrd="0" parTransId="{14D337B8-57C8-4DAB-A983-07C1630E016C}" sibTransId="{9ABC2DE8-3760-41D1-9E5E-4B179A67CFB7}"/>
    <dgm:cxn modelId="{DDB99D75-B3C0-419B-A006-37A00DFCEFB2}" type="presOf" srcId="{EC9DA80B-9113-4755-AE82-A27D3227A986}" destId="{368AE6B4-3ED7-41D7-8576-47ADADAEF3D2}" srcOrd="0" destOrd="1" presId="urn:microsoft.com/office/officeart/2005/8/layout/vList5"/>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242D6897-580E-4B8E-9BE6-E4AAE0CCD6ED}" srcId="{887463B0-7D24-49A9-B37A-2FE35385A26A}" destId="{EC9DA80B-9113-4755-AE82-A27D3227A986}" srcOrd="1" destOrd="0" parTransId="{3B75272C-7B75-4C33-B6C9-2B32FB9E032C}" sibTransId="{E5CC6D33-5FD6-4455-97C2-03952F2342AB}"/>
    <dgm:cxn modelId="{EC008497-1E82-4955-AF5E-8E3CD3D2D880}" type="presOf" srcId="{6FEBBBAB-63CB-4B4B-8D22-1081CC7E9B63}" destId="{7D6D91BE-0CBB-487E-A00D-36A984CB298A}" srcOrd="0" destOrd="0" presId="urn:microsoft.com/office/officeart/2005/8/layout/vList5"/>
    <dgm:cxn modelId="{282C09CF-B7F5-4857-8753-63F0EF4FDBC7}" srcId="{A881C193-1409-48A4-A6B3-547C95B20B5D}" destId="{6D8ABFF2-0A00-4630-A520-5B0FD292663D}" srcOrd="1" destOrd="0" parTransId="{94526105-8C58-4A3C-98FC-FDA10CC94322}" sibTransId="{8EBC78F7-080B-4548-A502-6A93C33F059C}"/>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3B1AB8E2-9184-4D16-8B1B-C995386515DF}" type="presOf" srcId="{6D8ABFF2-0A00-4630-A520-5B0FD292663D}" destId="{CD9E1833-65B9-428B-BCD2-EA9DD1870A3E}" srcOrd="0" destOrd="1" presId="urn:microsoft.com/office/officeart/2005/8/layout/vList5"/>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People with IDD express loneliness from physical isolation, reports of increased gaps in service, possible increase in abuse </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Public tips for creating community and reducing isolation during COVID</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Partnership with the Governor’s Office of Cal Volunteers led to “Neighbors” Public Awareness Campaign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People need an easy way to communicate with health care professionals</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Partnered with the Governor’s </a:t>
          </a:r>
          <a:r>
            <a:rPr lang="en-US" dirty="0" err="1"/>
            <a:t>Listos</a:t>
          </a:r>
          <a:r>
            <a:rPr lang="en-US" dirty="0"/>
            <a:t> Office to create Health Profile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Fillable, strengths-based social/medical health form launched with Governor and DSS</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F76515F1-8B20-46B5-90CA-BA221CAE694E}">
      <dgm:prSet phldrT="[Text]"/>
      <dgm:spPr/>
      <dgm:t>
        <a:bodyPr/>
        <a:lstStyle/>
        <a:p>
          <a:r>
            <a:rPr lang="en-US" dirty="0"/>
            <a:t>Can be used for communicating with law enforcement</a:t>
          </a:r>
        </a:p>
      </dgm:t>
    </dgm:pt>
    <dgm:pt modelId="{BE22486A-3B2D-4CC9-BE0F-419E31AAAB21}" type="parTrans" cxnId="{E252EA60-77D6-48AB-8BB8-DD7804C53C62}">
      <dgm:prSet/>
      <dgm:spPr/>
      <dgm:t>
        <a:bodyPr/>
        <a:lstStyle/>
        <a:p>
          <a:endParaRPr lang="en-US"/>
        </a:p>
      </dgm:t>
    </dgm:pt>
    <dgm:pt modelId="{070C045E-371F-4D48-86B2-3DBA804BFCF7}" type="sibTrans" cxnId="{E252EA60-77D6-48AB-8BB8-DD7804C53C62}">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E252EA60-77D6-48AB-8BB8-DD7804C53C62}" srcId="{887463B0-7D24-49A9-B37A-2FE35385A26A}" destId="{F76515F1-8B20-46B5-90CA-BA221CAE694E}" srcOrd="1" destOrd="0" parTransId="{BE22486A-3B2D-4CC9-BE0F-419E31AAAB21}" sibTransId="{070C045E-371F-4D48-86B2-3DBA804BFCF7}"/>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2B076959-76FE-4087-9784-61F6B00BF699}" type="presOf" srcId="{F76515F1-8B20-46B5-90CA-BA221CAE694E}" destId="{368AE6B4-3ED7-41D7-8576-47ADADAEF3D2}" srcOrd="0" destOrd="1"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People with </a:t>
          </a:r>
          <a:r>
            <a:rPr lang="en-US" dirty="0" err="1"/>
            <a:t>IDD’s</a:t>
          </a:r>
          <a:r>
            <a:rPr lang="en-US" dirty="0"/>
            <a:t> pre-existing conditions mean harder hit by COVID</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Urge Governor and CA </a:t>
          </a:r>
          <a:r>
            <a:rPr lang="en-US" dirty="0" err="1"/>
            <a:t>Dpt</a:t>
          </a:r>
          <a:r>
            <a:rPr lang="en-US" dirty="0"/>
            <a:t> of Public Health to collect data on people with IDD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June 2020: </a:t>
          </a:r>
          <a:r>
            <a:rPr lang="en-US" dirty="0" err="1"/>
            <a:t>CDPH</a:t>
          </a:r>
          <a:r>
            <a:rPr lang="en-US" dirty="0"/>
            <a:t> includes disability in State’s COVID surveillance </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584682A1-40B3-45A8-829A-6E01925117DB}">
      <dgm:prSet phldrT="[Text]"/>
      <dgm:spPr/>
      <dgm:t>
        <a:bodyPr/>
        <a:lstStyle/>
        <a:p>
          <a:r>
            <a:rPr lang="en-US" dirty="0"/>
            <a:t>Will use for crossmatching and retrospective analyses</a:t>
          </a:r>
        </a:p>
      </dgm:t>
    </dgm:pt>
    <dgm:pt modelId="{97A8A037-5149-49F4-B8F1-C26A2B74B3EF}" type="parTrans" cxnId="{10EED79F-5A58-4789-BAFE-45608A83BDC3}">
      <dgm:prSet/>
      <dgm:spPr/>
      <dgm:t>
        <a:bodyPr/>
        <a:lstStyle/>
        <a:p>
          <a:endParaRPr lang="en-US"/>
        </a:p>
      </dgm:t>
    </dgm:pt>
    <dgm:pt modelId="{CD88B312-CC6D-41F0-B6FA-1C69F30413F6}" type="sibTrans" cxnId="{10EED79F-5A58-4789-BAFE-45608A83BDC3}">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A99A0884-FC73-4A1F-8AE5-2E09F2BC454D}" type="presOf" srcId="{584682A1-40B3-45A8-829A-6E01925117DB}" destId="{368AE6B4-3ED7-41D7-8576-47ADADAEF3D2}" srcOrd="0" destOrd="1"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10EED79F-5A58-4789-BAFE-45608A83BDC3}" srcId="{887463B0-7D24-49A9-B37A-2FE35385A26A}" destId="{584682A1-40B3-45A8-829A-6E01925117DB}" srcOrd="1" destOrd="0" parTransId="{97A8A037-5149-49F4-B8F1-C26A2B74B3EF}" sibTransId="{CD88B312-CC6D-41F0-B6FA-1C69F30413F6}"/>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The paid internship program for people with IDD who want to be a State employee set to expire</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Advocated an extension of the sunset </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Included in the SB 1265 (Senate Human Services) Omnibus Bill</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5E6A2D-F31B-47D5-9D10-37FE8C7CC1D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A1D033A-1782-42EC-A384-6B3BFB8FCD94}">
      <dgm:prSet phldrT="[Text]"/>
      <dgm:spPr/>
      <dgm:t>
        <a:bodyPr/>
        <a:lstStyle/>
        <a:p>
          <a:r>
            <a:rPr lang="en-US" dirty="0"/>
            <a:t>Opportunity</a:t>
          </a:r>
        </a:p>
      </dgm:t>
    </dgm:pt>
    <dgm:pt modelId="{F211801B-5A57-4657-8E9B-767838A41A7D}" type="parTrans" cxnId="{EF039158-7790-4187-AAAE-434F0CB541D7}">
      <dgm:prSet/>
      <dgm:spPr/>
      <dgm:t>
        <a:bodyPr/>
        <a:lstStyle/>
        <a:p>
          <a:endParaRPr lang="en-US"/>
        </a:p>
      </dgm:t>
    </dgm:pt>
    <dgm:pt modelId="{863F4213-E4BA-4C69-9BAD-8669947DAA2B}" type="sibTrans" cxnId="{EF039158-7790-4187-AAAE-434F0CB541D7}">
      <dgm:prSet/>
      <dgm:spPr/>
      <dgm:t>
        <a:bodyPr/>
        <a:lstStyle/>
        <a:p>
          <a:endParaRPr lang="en-US"/>
        </a:p>
      </dgm:t>
    </dgm:pt>
    <dgm:pt modelId="{6FEBBBAB-63CB-4B4B-8D22-1081CC7E9B63}">
      <dgm:prSet phldrT="[Text]"/>
      <dgm:spPr/>
      <dgm:t>
        <a:bodyPr/>
        <a:lstStyle/>
        <a:p>
          <a:r>
            <a:rPr lang="en-US" dirty="0"/>
            <a:t>Housing bond funds effectively cut out developing housing for people with IDD</a:t>
          </a:r>
        </a:p>
      </dgm:t>
    </dgm:pt>
    <dgm:pt modelId="{48091EC1-3AA1-4BB9-A650-18E9B17A1662}" type="parTrans" cxnId="{5B0F7FE8-FCF6-4D18-8FC3-0A9CF4461A29}">
      <dgm:prSet/>
      <dgm:spPr/>
      <dgm:t>
        <a:bodyPr/>
        <a:lstStyle/>
        <a:p>
          <a:endParaRPr lang="en-US"/>
        </a:p>
      </dgm:t>
    </dgm:pt>
    <dgm:pt modelId="{98979D53-961D-4D88-8EA1-FDD5561224D6}" type="sibTrans" cxnId="{5B0F7FE8-FCF6-4D18-8FC3-0A9CF4461A29}">
      <dgm:prSet/>
      <dgm:spPr/>
      <dgm:t>
        <a:bodyPr/>
        <a:lstStyle/>
        <a:p>
          <a:endParaRPr lang="en-US"/>
        </a:p>
      </dgm:t>
    </dgm:pt>
    <dgm:pt modelId="{A881C193-1409-48A4-A6B3-547C95B20B5D}">
      <dgm:prSet phldrT="[Text]"/>
      <dgm:spPr/>
      <dgm:t>
        <a:bodyPr/>
        <a:lstStyle/>
        <a:p>
          <a:r>
            <a:rPr lang="en-US" dirty="0"/>
            <a:t>Action </a:t>
          </a:r>
        </a:p>
      </dgm:t>
    </dgm:pt>
    <dgm:pt modelId="{E1FA3C66-68C0-479C-A0AE-AD4B4A982F95}" type="parTrans" cxnId="{C0C593DE-DADE-4079-B2A2-F6EC7B859BED}">
      <dgm:prSet/>
      <dgm:spPr/>
      <dgm:t>
        <a:bodyPr/>
        <a:lstStyle/>
        <a:p>
          <a:endParaRPr lang="en-US"/>
        </a:p>
      </dgm:t>
    </dgm:pt>
    <dgm:pt modelId="{3994AD7F-2262-4316-95F1-FBA67394C138}" type="sibTrans" cxnId="{C0C593DE-DADE-4079-B2A2-F6EC7B859BED}">
      <dgm:prSet/>
      <dgm:spPr/>
      <dgm:t>
        <a:bodyPr/>
        <a:lstStyle/>
        <a:p>
          <a:endParaRPr lang="en-US"/>
        </a:p>
      </dgm:t>
    </dgm:pt>
    <dgm:pt modelId="{2C854FC7-38EF-44EC-945C-14E4B0E52D3B}">
      <dgm:prSet phldrT="[Text]"/>
      <dgm:spPr/>
      <dgm:t>
        <a:bodyPr/>
        <a:lstStyle/>
        <a:p>
          <a:r>
            <a:rPr lang="en-US" dirty="0"/>
            <a:t>Organized grassroots comments for an open regulations period</a:t>
          </a:r>
        </a:p>
      </dgm:t>
    </dgm:pt>
    <dgm:pt modelId="{2D1620B6-9C10-4D38-9805-5D672A4F033F}" type="parTrans" cxnId="{4AD91D17-F142-478A-8745-55917BF6EFE9}">
      <dgm:prSet/>
      <dgm:spPr/>
      <dgm:t>
        <a:bodyPr/>
        <a:lstStyle/>
        <a:p>
          <a:endParaRPr lang="en-US"/>
        </a:p>
      </dgm:t>
    </dgm:pt>
    <dgm:pt modelId="{EA3D9F98-9869-4344-BE4D-125B6A200B5A}" type="sibTrans" cxnId="{4AD91D17-F142-478A-8745-55917BF6EFE9}">
      <dgm:prSet/>
      <dgm:spPr/>
      <dgm:t>
        <a:bodyPr/>
        <a:lstStyle/>
        <a:p>
          <a:endParaRPr lang="en-US"/>
        </a:p>
      </dgm:t>
    </dgm:pt>
    <dgm:pt modelId="{887463B0-7D24-49A9-B37A-2FE35385A26A}">
      <dgm:prSet phldrT="[Text]"/>
      <dgm:spPr/>
      <dgm:t>
        <a:bodyPr/>
        <a:lstStyle/>
        <a:p>
          <a:r>
            <a:rPr lang="en-US" dirty="0"/>
            <a:t>Outcome</a:t>
          </a:r>
        </a:p>
      </dgm:t>
    </dgm:pt>
    <dgm:pt modelId="{14D337B8-57C8-4DAB-A983-07C1630E016C}" type="parTrans" cxnId="{CA567E4E-4635-4BD5-851A-C30EE9FDBF1D}">
      <dgm:prSet/>
      <dgm:spPr/>
      <dgm:t>
        <a:bodyPr/>
        <a:lstStyle/>
        <a:p>
          <a:endParaRPr lang="en-US"/>
        </a:p>
      </dgm:t>
    </dgm:pt>
    <dgm:pt modelId="{9ABC2DE8-3760-41D1-9E5E-4B179A67CFB7}" type="sibTrans" cxnId="{CA567E4E-4635-4BD5-851A-C30EE9FDBF1D}">
      <dgm:prSet/>
      <dgm:spPr/>
      <dgm:t>
        <a:bodyPr/>
        <a:lstStyle/>
        <a:p>
          <a:endParaRPr lang="en-US"/>
        </a:p>
      </dgm:t>
    </dgm:pt>
    <dgm:pt modelId="{49C1CA39-AA14-428C-87B8-47B4D8C06A1F}">
      <dgm:prSet phldrT="[Text]"/>
      <dgm:spPr/>
      <dgm:t>
        <a:bodyPr/>
        <a:lstStyle/>
        <a:p>
          <a:r>
            <a:rPr lang="en-US" dirty="0"/>
            <a:t>Triggered the </a:t>
          </a:r>
          <a:r>
            <a:rPr lang="en-US" dirty="0" err="1"/>
            <a:t>Dpt</a:t>
          </a:r>
          <a:r>
            <a:rPr lang="en-US" dirty="0"/>
            <a:t> of Housing and Community Development to hold community listening sessions</a:t>
          </a:r>
        </a:p>
      </dgm:t>
    </dgm:pt>
    <dgm:pt modelId="{FA8036F4-5464-448D-8B6F-6C0C787320AB}" type="sibTrans" cxnId="{40C46197-C2E4-48AE-827C-988D075D65DC}">
      <dgm:prSet/>
      <dgm:spPr/>
      <dgm:t>
        <a:bodyPr/>
        <a:lstStyle/>
        <a:p>
          <a:endParaRPr lang="en-US"/>
        </a:p>
      </dgm:t>
    </dgm:pt>
    <dgm:pt modelId="{F2EA7EDE-41F9-4704-B81F-C56950B75B64}" type="parTrans" cxnId="{40C46197-C2E4-48AE-827C-988D075D65DC}">
      <dgm:prSet/>
      <dgm:spPr/>
      <dgm:t>
        <a:bodyPr/>
        <a:lstStyle/>
        <a:p>
          <a:endParaRPr lang="en-US"/>
        </a:p>
      </dgm:t>
    </dgm:pt>
    <dgm:pt modelId="{49818B15-EDF9-4859-BB58-D36E7BE7F975}">
      <dgm:prSet phldrT="[Text]"/>
      <dgm:spPr/>
      <dgm:t>
        <a:bodyPr/>
        <a:lstStyle/>
        <a:p>
          <a:r>
            <a:rPr lang="en-US" dirty="0"/>
            <a:t>Revised scoring criteria to be announced </a:t>
          </a:r>
        </a:p>
      </dgm:t>
    </dgm:pt>
    <dgm:pt modelId="{B265C4AD-EADC-4D82-8879-9CE01AD0CC53}" type="parTrans" cxnId="{460A3B7F-1C3C-41CC-AD5D-C84ECD6E0957}">
      <dgm:prSet/>
      <dgm:spPr/>
      <dgm:t>
        <a:bodyPr/>
        <a:lstStyle/>
        <a:p>
          <a:endParaRPr lang="en-US"/>
        </a:p>
      </dgm:t>
    </dgm:pt>
    <dgm:pt modelId="{B3B32EB3-2006-4B75-8540-6E9361D0F5D5}" type="sibTrans" cxnId="{460A3B7F-1C3C-41CC-AD5D-C84ECD6E0957}">
      <dgm:prSet/>
      <dgm:spPr/>
      <dgm:t>
        <a:bodyPr/>
        <a:lstStyle/>
        <a:p>
          <a:endParaRPr lang="en-US"/>
        </a:p>
      </dgm:t>
    </dgm:pt>
    <dgm:pt modelId="{975985FF-5639-4210-984B-20099F30F65C}">
      <dgm:prSet phldrT="[Text]"/>
      <dgm:spPr/>
      <dgm:t>
        <a:bodyPr/>
        <a:lstStyle/>
        <a:p>
          <a:r>
            <a:rPr lang="en-US" dirty="0"/>
            <a:t>SCDD advocates provided over 100 individual comments out of 300 total received.  </a:t>
          </a:r>
        </a:p>
      </dgm:t>
    </dgm:pt>
    <dgm:pt modelId="{9AD8EF78-E7DF-4CBB-BB69-8F2D7C3CB662}" type="parTrans" cxnId="{3691871E-3B5C-4777-8C40-6A867E41D871}">
      <dgm:prSet/>
      <dgm:spPr/>
      <dgm:t>
        <a:bodyPr/>
        <a:lstStyle/>
        <a:p>
          <a:endParaRPr lang="en-US"/>
        </a:p>
      </dgm:t>
    </dgm:pt>
    <dgm:pt modelId="{B7F8D88A-7C5D-47BD-8E67-A5B2834E1912}" type="sibTrans" cxnId="{3691871E-3B5C-4777-8C40-6A867E41D871}">
      <dgm:prSet/>
      <dgm:spPr/>
      <dgm:t>
        <a:bodyPr/>
        <a:lstStyle/>
        <a:p>
          <a:endParaRPr lang="en-US"/>
        </a:p>
      </dgm:t>
    </dgm:pt>
    <dgm:pt modelId="{4796CDE8-2D07-4AD7-A81F-CBDEA42DEDC3}" type="pres">
      <dgm:prSet presAssocID="{405E6A2D-F31B-47D5-9D10-37FE8C7CC1DB}" presName="Name0" presStyleCnt="0">
        <dgm:presLayoutVars>
          <dgm:dir/>
          <dgm:animLvl val="lvl"/>
          <dgm:resizeHandles val="exact"/>
        </dgm:presLayoutVars>
      </dgm:prSet>
      <dgm:spPr/>
    </dgm:pt>
    <dgm:pt modelId="{BDA0B350-5FB8-41BF-89B0-921B1AC939D6}" type="pres">
      <dgm:prSet presAssocID="{1A1D033A-1782-42EC-A384-6B3BFB8FCD94}" presName="linNode" presStyleCnt="0"/>
      <dgm:spPr/>
    </dgm:pt>
    <dgm:pt modelId="{D0A39471-91EC-4FF2-A507-162AE29B7931}" type="pres">
      <dgm:prSet presAssocID="{1A1D033A-1782-42EC-A384-6B3BFB8FCD94}" presName="parentText" presStyleLbl="node1" presStyleIdx="0" presStyleCnt="3">
        <dgm:presLayoutVars>
          <dgm:chMax val="1"/>
          <dgm:bulletEnabled val="1"/>
        </dgm:presLayoutVars>
      </dgm:prSet>
      <dgm:spPr/>
    </dgm:pt>
    <dgm:pt modelId="{7D6D91BE-0CBB-487E-A00D-36A984CB298A}" type="pres">
      <dgm:prSet presAssocID="{1A1D033A-1782-42EC-A384-6B3BFB8FCD94}" presName="descendantText" presStyleLbl="alignAccFollowNode1" presStyleIdx="0" presStyleCnt="3">
        <dgm:presLayoutVars>
          <dgm:bulletEnabled val="1"/>
        </dgm:presLayoutVars>
      </dgm:prSet>
      <dgm:spPr/>
    </dgm:pt>
    <dgm:pt modelId="{A27E1F54-6EC5-40F5-8587-66AFECD0BEE0}" type="pres">
      <dgm:prSet presAssocID="{863F4213-E4BA-4C69-9BAD-8669947DAA2B}" presName="sp" presStyleCnt="0"/>
      <dgm:spPr/>
    </dgm:pt>
    <dgm:pt modelId="{54ADA5F1-C5A8-4C4A-ABE2-20BF732F22D2}" type="pres">
      <dgm:prSet presAssocID="{A881C193-1409-48A4-A6B3-547C95B20B5D}" presName="linNode" presStyleCnt="0"/>
      <dgm:spPr/>
    </dgm:pt>
    <dgm:pt modelId="{37F5E4C1-1104-4366-AA04-78DF75B4B5D6}" type="pres">
      <dgm:prSet presAssocID="{A881C193-1409-48A4-A6B3-547C95B20B5D}" presName="parentText" presStyleLbl="node1" presStyleIdx="1" presStyleCnt="3">
        <dgm:presLayoutVars>
          <dgm:chMax val="1"/>
          <dgm:bulletEnabled val="1"/>
        </dgm:presLayoutVars>
      </dgm:prSet>
      <dgm:spPr/>
    </dgm:pt>
    <dgm:pt modelId="{CD9E1833-65B9-428B-BCD2-EA9DD1870A3E}" type="pres">
      <dgm:prSet presAssocID="{A881C193-1409-48A4-A6B3-547C95B20B5D}" presName="descendantText" presStyleLbl="alignAccFollowNode1" presStyleIdx="1" presStyleCnt="3">
        <dgm:presLayoutVars>
          <dgm:bulletEnabled val="1"/>
        </dgm:presLayoutVars>
      </dgm:prSet>
      <dgm:spPr/>
    </dgm:pt>
    <dgm:pt modelId="{329EA89D-D526-41C7-97FA-2C3D6740B233}" type="pres">
      <dgm:prSet presAssocID="{3994AD7F-2262-4316-95F1-FBA67394C138}" presName="sp" presStyleCnt="0"/>
      <dgm:spPr/>
    </dgm:pt>
    <dgm:pt modelId="{9B108EFB-281B-43E7-808F-A5EBDF05E8AC}" type="pres">
      <dgm:prSet presAssocID="{887463B0-7D24-49A9-B37A-2FE35385A26A}" presName="linNode" presStyleCnt="0"/>
      <dgm:spPr/>
    </dgm:pt>
    <dgm:pt modelId="{B098426E-68A8-4F25-AB2C-B842A67494C9}" type="pres">
      <dgm:prSet presAssocID="{887463B0-7D24-49A9-B37A-2FE35385A26A}" presName="parentText" presStyleLbl="node1" presStyleIdx="2" presStyleCnt="3">
        <dgm:presLayoutVars>
          <dgm:chMax val="1"/>
          <dgm:bulletEnabled val="1"/>
        </dgm:presLayoutVars>
      </dgm:prSet>
      <dgm:spPr/>
    </dgm:pt>
    <dgm:pt modelId="{368AE6B4-3ED7-41D7-8576-47ADADAEF3D2}" type="pres">
      <dgm:prSet presAssocID="{887463B0-7D24-49A9-B37A-2FE35385A26A}" presName="descendantText" presStyleLbl="alignAccFollowNode1" presStyleIdx="2" presStyleCnt="3">
        <dgm:presLayoutVars>
          <dgm:bulletEnabled val="1"/>
        </dgm:presLayoutVars>
      </dgm:prSet>
      <dgm:spPr/>
    </dgm:pt>
  </dgm:ptLst>
  <dgm:cxnLst>
    <dgm:cxn modelId="{AA3FB40A-CAF2-4F87-AD07-1D9B5E4ACC9B}" type="presOf" srcId="{887463B0-7D24-49A9-B37A-2FE35385A26A}" destId="{B098426E-68A8-4F25-AB2C-B842A67494C9}" srcOrd="0" destOrd="0" presId="urn:microsoft.com/office/officeart/2005/8/layout/vList5"/>
    <dgm:cxn modelId="{BF911A13-0EBB-4E6F-B2C2-27A020BEF68F}" type="presOf" srcId="{405E6A2D-F31B-47D5-9D10-37FE8C7CC1DB}" destId="{4796CDE8-2D07-4AD7-A81F-CBDEA42DEDC3}" srcOrd="0" destOrd="0" presId="urn:microsoft.com/office/officeart/2005/8/layout/vList5"/>
    <dgm:cxn modelId="{17A56215-E91A-436F-A27C-3A5981ACB6E9}" type="presOf" srcId="{49C1CA39-AA14-428C-87B8-47B4D8C06A1F}" destId="{368AE6B4-3ED7-41D7-8576-47ADADAEF3D2}" srcOrd="0" destOrd="0" presId="urn:microsoft.com/office/officeart/2005/8/layout/vList5"/>
    <dgm:cxn modelId="{4AD91D17-F142-478A-8745-55917BF6EFE9}" srcId="{A881C193-1409-48A4-A6B3-547C95B20B5D}" destId="{2C854FC7-38EF-44EC-945C-14E4B0E52D3B}" srcOrd="0" destOrd="0" parTransId="{2D1620B6-9C10-4D38-9805-5D672A4F033F}" sibTransId="{EA3D9F98-9869-4344-BE4D-125B6A200B5A}"/>
    <dgm:cxn modelId="{3691871E-3B5C-4777-8C40-6A867E41D871}" srcId="{A881C193-1409-48A4-A6B3-547C95B20B5D}" destId="{975985FF-5639-4210-984B-20099F30F65C}" srcOrd="1" destOrd="0" parTransId="{9AD8EF78-E7DF-4CBB-BB69-8F2D7C3CB662}" sibTransId="{B7F8D88A-7C5D-47BD-8E67-A5B2834E1912}"/>
    <dgm:cxn modelId="{CA567E4E-4635-4BD5-851A-C30EE9FDBF1D}" srcId="{405E6A2D-F31B-47D5-9D10-37FE8C7CC1DB}" destId="{887463B0-7D24-49A9-B37A-2FE35385A26A}" srcOrd="2" destOrd="0" parTransId="{14D337B8-57C8-4DAB-A983-07C1630E016C}" sibTransId="{9ABC2DE8-3760-41D1-9E5E-4B179A67CFB7}"/>
    <dgm:cxn modelId="{EF039158-7790-4187-AAAE-434F0CB541D7}" srcId="{405E6A2D-F31B-47D5-9D10-37FE8C7CC1DB}" destId="{1A1D033A-1782-42EC-A384-6B3BFB8FCD94}" srcOrd="0" destOrd="0" parTransId="{F211801B-5A57-4657-8E9B-767838A41A7D}" sibTransId="{863F4213-E4BA-4C69-9BAD-8669947DAA2B}"/>
    <dgm:cxn modelId="{DADF1779-4E4E-41A4-A539-AB3606368D42}" type="presOf" srcId="{1A1D033A-1782-42EC-A384-6B3BFB8FCD94}" destId="{D0A39471-91EC-4FF2-A507-162AE29B7931}" srcOrd="0" destOrd="0" presId="urn:microsoft.com/office/officeart/2005/8/layout/vList5"/>
    <dgm:cxn modelId="{71403A7B-7DF3-4CD4-BA34-50B0DE9F3F9E}" type="presOf" srcId="{2C854FC7-38EF-44EC-945C-14E4B0E52D3B}" destId="{CD9E1833-65B9-428B-BCD2-EA9DD1870A3E}" srcOrd="0" destOrd="0" presId="urn:microsoft.com/office/officeart/2005/8/layout/vList5"/>
    <dgm:cxn modelId="{C347F07C-ABE6-419A-80CD-2CBF2EEBBF50}" type="presOf" srcId="{49818B15-EDF9-4859-BB58-D36E7BE7F975}" destId="{368AE6B4-3ED7-41D7-8576-47ADADAEF3D2}" srcOrd="0" destOrd="1" presId="urn:microsoft.com/office/officeart/2005/8/layout/vList5"/>
    <dgm:cxn modelId="{460A3B7F-1C3C-41CC-AD5D-C84ECD6E0957}" srcId="{887463B0-7D24-49A9-B37A-2FE35385A26A}" destId="{49818B15-EDF9-4859-BB58-D36E7BE7F975}" srcOrd="1" destOrd="0" parTransId="{B265C4AD-EADC-4D82-8879-9CE01AD0CC53}" sibTransId="{B3B32EB3-2006-4B75-8540-6E9361D0F5D5}"/>
    <dgm:cxn modelId="{40C46197-C2E4-48AE-827C-988D075D65DC}" srcId="{887463B0-7D24-49A9-B37A-2FE35385A26A}" destId="{49C1CA39-AA14-428C-87B8-47B4D8C06A1F}" srcOrd="0" destOrd="0" parTransId="{F2EA7EDE-41F9-4704-B81F-C56950B75B64}" sibTransId="{FA8036F4-5464-448D-8B6F-6C0C787320AB}"/>
    <dgm:cxn modelId="{EC008497-1E82-4955-AF5E-8E3CD3D2D880}" type="presOf" srcId="{6FEBBBAB-63CB-4B4B-8D22-1081CC7E9B63}" destId="{7D6D91BE-0CBB-487E-A00D-36A984CB298A}" srcOrd="0" destOrd="0" presId="urn:microsoft.com/office/officeart/2005/8/layout/vList5"/>
    <dgm:cxn modelId="{780E33CF-36C4-4827-9E92-2411AAE69976}" type="presOf" srcId="{A881C193-1409-48A4-A6B3-547C95B20B5D}" destId="{37F5E4C1-1104-4366-AA04-78DF75B4B5D6}" srcOrd="0" destOrd="0" presId="urn:microsoft.com/office/officeart/2005/8/layout/vList5"/>
    <dgm:cxn modelId="{98DF21D0-9C34-431D-A877-136C8CD873B9}" type="presOf" srcId="{975985FF-5639-4210-984B-20099F30F65C}" destId="{CD9E1833-65B9-428B-BCD2-EA9DD1870A3E}" srcOrd="0" destOrd="1" presId="urn:microsoft.com/office/officeart/2005/8/layout/vList5"/>
    <dgm:cxn modelId="{C0C593DE-DADE-4079-B2A2-F6EC7B859BED}" srcId="{405E6A2D-F31B-47D5-9D10-37FE8C7CC1DB}" destId="{A881C193-1409-48A4-A6B3-547C95B20B5D}" srcOrd="1" destOrd="0" parTransId="{E1FA3C66-68C0-479C-A0AE-AD4B4A982F95}" sibTransId="{3994AD7F-2262-4316-95F1-FBA67394C138}"/>
    <dgm:cxn modelId="{5B0F7FE8-FCF6-4D18-8FC3-0A9CF4461A29}" srcId="{1A1D033A-1782-42EC-A384-6B3BFB8FCD94}" destId="{6FEBBBAB-63CB-4B4B-8D22-1081CC7E9B63}" srcOrd="0" destOrd="0" parTransId="{48091EC1-3AA1-4BB9-A650-18E9B17A1662}" sibTransId="{98979D53-961D-4D88-8EA1-FDD5561224D6}"/>
    <dgm:cxn modelId="{35189C1B-9213-4F94-B02E-7D06BA08722D}" type="presParOf" srcId="{4796CDE8-2D07-4AD7-A81F-CBDEA42DEDC3}" destId="{BDA0B350-5FB8-41BF-89B0-921B1AC939D6}" srcOrd="0" destOrd="0" presId="urn:microsoft.com/office/officeart/2005/8/layout/vList5"/>
    <dgm:cxn modelId="{FC1F0170-9007-4C46-91CE-E7D6F79516E3}" type="presParOf" srcId="{BDA0B350-5FB8-41BF-89B0-921B1AC939D6}" destId="{D0A39471-91EC-4FF2-A507-162AE29B7931}" srcOrd="0" destOrd="0" presId="urn:microsoft.com/office/officeart/2005/8/layout/vList5"/>
    <dgm:cxn modelId="{2C3B9FB4-AEBF-45EA-9ADC-D9D206C195A6}" type="presParOf" srcId="{BDA0B350-5FB8-41BF-89B0-921B1AC939D6}" destId="{7D6D91BE-0CBB-487E-A00D-36A984CB298A}" srcOrd="1" destOrd="0" presId="urn:microsoft.com/office/officeart/2005/8/layout/vList5"/>
    <dgm:cxn modelId="{EE0B1EEC-E0AB-4502-BEEA-D5755063CA00}" type="presParOf" srcId="{4796CDE8-2D07-4AD7-A81F-CBDEA42DEDC3}" destId="{A27E1F54-6EC5-40F5-8587-66AFECD0BEE0}" srcOrd="1" destOrd="0" presId="urn:microsoft.com/office/officeart/2005/8/layout/vList5"/>
    <dgm:cxn modelId="{CDF99AF2-3741-4E47-A5A6-A98A59DF3601}" type="presParOf" srcId="{4796CDE8-2D07-4AD7-A81F-CBDEA42DEDC3}" destId="{54ADA5F1-C5A8-4C4A-ABE2-20BF732F22D2}" srcOrd="2" destOrd="0" presId="urn:microsoft.com/office/officeart/2005/8/layout/vList5"/>
    <dgm:cxn modelId="{3BDAD2CF-A9A1-457D-B0AB-E875D0C1362B}" type="presParOf" srcId="{54ADA5F1-C5A8-4C4A-ABE2-20BF732F22D2}" destId="{37F5E4C1-1104-4366-AA04-78DF75B4B5D6}" srcOrd="0" destOrd="0" presId="urn:microsoft.com/office/officeart/2005/8/layout/vList5"/>
    <dgm:cxn modelId="{19E00017-4EB8-4785-ABC8-DD61DE5DED26}" type="presParOf" srcId="{54ADA5F1-C5A8-4C4A-ABE2-20BF732F22D2}" destId="{CD9E1833-65B9-428B-BCD2-EA9DD1870A3E}" srcOrd="1" destOrd="0" presId="urn:microsoft.com/office/officeart/2005/8/layout/vList5"/>
    <dgm:cxn modelId="{B69CBD67-B804-48C2-A4A8-98037AD6CD93}" type="presParOf" srcId="{4796CDE8-2D07-4AD7-A81F-CBDEA42DEDC3}" destId="{329EA89D-D526-41C7-97FA-2C3D6740B233}" srcOrd="3" destOrd="0" presId="urn:microsoft.com/office/officeart/2005/8/layout/vList5"/>
    <dgm:cxn modelId="{659C7FB7-FF16-4E11-BA07-9A69ECFA8F31}" type="presParOf" srcId="{4796CDE8-2D07-4AD7-A81F-CBDEA42DEDC3}" destId="{9B108EFB-281B-43E7-808F-A5EBDF05E8AC}" srcOrd="4" destOrd="0" presId="urn:microsoft.com/office/officeart/2005/8/layout/vList5"/>
    <dgm:cxn modelId="{115A36BB-1E86-45BF-BE0C-67AFAA16EDB1}" type="presParOf" srcId="{9B108EFB-281B-43E7-808F-A5EBDF05E8AC}" destId="{B098426E-68A8-4F25-AB2C-B842A67494C9}" srcOrd="0" destOrd="0" presId="urn:microsoft.com/office/officeart/2005/8/layout/vList5"/>
    <dgm:cxn modelId="{F975DD2B-902B-4F1E-AEF8-66482B71974C}" type="presParOf" srcId="{9B108EFB-281B-43E7-808F-A5EBDF05E8AC}" destId="{368AE6B4-3ED7-41D7-8576-47ADADAEF3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Proactive reaching into communities to identify need </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In-Reach</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Provide the information people need (or create it)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Inform</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Took what we learned and advocated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Advocate</a:t>
          </a:r>
        </a:p>
      </dsp:txBody>
      <dsp:txXfrm>
        <a:off x="63934" y="2816262"/>
        <a:ext cx="2779924" cy="11818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State building standards are out of compliance with ADA </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Joined DRC effort by signing letter to bring CA building codes into compliance with ADA, and ensure accessibility for people with disabilities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State Architect agreed to changes to increase affordable accessible housing development across the state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LA Unified announced distance learning, other districts likely </a:t>
          </a:r>
          <a:endParaRPr lang="en-US" sz="1200" kern="1200" dirty="0"/>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Joint letter with DRC to Governor &amp; Superintendent on principles for reopening</a:t>
          </a:r>
        </a:p>
        <a:p>
          <a:pPr marL="114300" lvl="1" indent="-114300" algn="l" defTabSz="533400">
            <a:lnSpc>
              <a:spcPct val="90000"/>
            </a:lnSpc>
            <a:spcBef>
              <a:spcPct val="0"/>
            </a:spcBef>
            <a:spcAft>
              <a:spcPct val="15000"/>
            </a:spcAft>
            <a:buChar char="•"/>
          </a:pPr>
          <a:r>
            <a:rPr lang="en-US" sz="1200" kern="1200" dirty="0"/>
            <a:t> Covers distance learning accountability, data tracking, universal design for learning for all students, and compensatory education</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Pending </a:t>
          </a:r>
        </a:p>
        <a:p>
          <a:pPr marL="114300" lvl="1" indent="-114300" algn="l" defTabSz="533400">
            <a:lnSpc>
              <a:spcPct val="90000"/>
            </a:lnSpc>
            <a:spcBef>
              <a:spcPct val="0"/>
            </a:spcBef>
            <a:spcAft>
              <a:spcPct val="15000"/>
            </a:spcAft>
            <a:buChar char="•"/>
          </a:pPr>
          <a:r>
            <a:rPr lang="en-US" sz="1200" kern="1200" dirty="0"/>
            <a:t>LA Unified announced distance learning, other districts likely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Transition from Early Intervention to Special Education is difficult, especially during COVID</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Joined the CA </a:t>
          </a:r>
          <a:r>
            <a:rPr lang="en-US" sz="1400" kern="1200" dirty="0" err="1"/>
            <a:t>Dpt</a:t>
          </a:r>
          <a:r>
            <a:rPr lang="en-US" sz="1400" kern="1200" dirty="0"/>
            <a:t> of Education Part C and Part B Workgroup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Pending</a:t>
          </a:r>
        </a:p>
        <a:p>
          <a:pPr marL="114300" lvl="1" indent="-114300" algn="l" defTabSz="622300">
            <a:lnSpc>
              <a:spcPct val="90000"/>
            </a:lnSpc>
            <a:spcBef>
              <a:spcPct val="0"/>
            </a:spcBef>
            <a:spcAft>
              <a:spcPct val="15000"/>
            </a:spcAft>
            <a:buChar char="•"/>
          </a:pPr>
          <a:r>
            <a:rPr lang="en-US" sz="1400" kern="1200" dirty="0"/>
            <a:t>June 2020: DDS waived requirements to transition out of early intervention services at 3</a:t>
          </a:r>
          <a:r>
            <a:rPr lang="en-US" sz="1400" kern="1200" baseline="30000" dirty="0"/>
            <a:t>rd</a:t>
          </a:r>
          <a:r>
            <a:rPr lang="en-US" sz="1400" kern="1200" dirty="0"/>
            <a:t> birthday during COVID</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3866895" y="-552704"/>
          <a:ext cx="325120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a:t>560,407 Californians received information, technical assistance, trainings*</a:t>
          </a:r>
        </a:p>
      </dsp:txBody>
      <dsp:txXfrm rot="-5400000">
        <a:off x="2907792" y="565110"/>
        <a:ext cx="5010697" cy="2933778"/>
      </dsp:txXfrm>
    </dsp:sp>
    <dsp:sp modelId="{D0A39471-91EC-4FF2-A507-162AE29B7931}">
      <dsp:nvSpPr>
        <dsp:cNvPr id="0" name=""/>
        <dsp:cNvSpPr/>
      </dsp:nvSpPr>
      <dsp:spPr>
        <a:xfrm>
          <a:off x="0" y="0"/>
          <a:ext cx="2907792" cy="4064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State Plan Activity </a:t>
          </a:r>
        </a:p>
        <a:p>
          <a:pPr marL="0" lvl="0" indent="0" algn="ctr" defTabSz="1422400">
            <a:lnSpc>
              <a:spcPct val="90000"/>
            </a:lnSpc>
            <a:spcBef>
              <a:spcPct val="0"/>
            </a:spcBef>
            <a:spcAft>
              <a:spcPct val="35000"/>
            </a:spcAft>
            <a:buNone/>
          </a:pPr>
          <a:r>
            <a:rPr lang="en-US" sz="1600" kern="1200" dirty="0"/>
            <a:t>April – May 2020</a:t>
          </a:r>
        </a:p>
        <a:p>
          <a:pPr marL="0" lvl="0" indent="0" algn="ctr" defTabSz="1422400">
            <a:lnSpc>
              <a:spcPct val="90000"/>
            </a:lnSpc>
            <a:spcBef>
              <a:spcPct val="0"/>
            </a:spcBef>
            <a:spcAft>
              <a:spcPct val="35000"/>
            </a:spcAft>
            <a:buNone/>
          </a:pPr>
          <a:endParaRPr lang="en-US" sz="2400" kern="1200" dirty="0"/>
        </a:p>
      </dsp:txBody>
      <dsp:txXfrm>
        <a:off x="141947" y="141947"/>
        <a:ext cx="2623898" cy="37801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3866895" y="-552704"/>
          <a:ext cx="325120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Governor and Legislature agreed to a budget that funds IDD services</a:t>
          </a:r>
        </a:p>
        <a:p>
          <a:pPr marL="171450" lvl="1" indent="-171450" algn="l" defTabSz="844550">
            <a:lnSpc>
              <a:spcPct val="90000"/>
            </a:lnSpc>
            <a:spcBef>
              <a:spcPct val="0"/>
            </a:spcBef>
            <a:spcAft>
              <a:spcPct val="15000"/>
            </a:spcAft>
            <a:buChar char="•"/>
          </a:pPr>
          <a:r>
            <a:rPr lang="en-US" sz="1900" kern="1200" dirty="0"/>
            <a:t>Council urged to prioritize safety, preserve essential in-person services, promote person-empowered service models &amp; HCBS compliant services, reduce disparities in services </a:t>
          </a:r>
        </a:p>
      </dsp:txBody>
      <dsp:txXfrm rot="-5400000">
        <a:off x="2907792" y="565110"/>
        <a:ext cx="5010697" cy="2933778"/>
      </dsp:txXfrm>
    </dsp:sp>
    <dsp:sp modelId="{D0A39471-91EC-4FF2-A507-162AE29B7931}">
      <dsp:nvSpPr>
        <dsp:cNvPr id="0" name=""/>
        <dsp:cNvSpPr/>
      </dsp:nvSpPr>
      <dsp:spPr>
        <a:xfrm>
          <a:off x="0" y="0"/>
          <a:ext cx="2907792" cy="4064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State Budget </a:t>
          </a:r>
        </a:p>
        <a:p>
          <a:pPr marL="0" lvl="0" indent="0" algn="ctr" defTabSz="1422400">
            <a:lnSpc>
              <a:spcPct val="90000"/>
            </a:lnSpc>
            <a:spcBef>
              <a:spcPct val="0"/>
            </a:spcBef>
            <a:spcAft>
              <a:spcPct val="35000"/>
            </a:spcAft>
            <a:buNone/>
          </a:pPr>
          <a:r>
            <a:rPr lang="en-US" sz="1600" kern="1200" dirty="0"/>
            <a:t>July 2020 – June 2021</a:t>
          </a:r>
        </a:p>
        <a:p>
          <a:pPr marL="0" lvl="0" indent="0" algn="ctr" defTabSz="1422400">
            <a:lnSpc>
              <a:spcPct val="90000"/>
            </a:lnSpc>
            <a:spcBef>
              <a:spcPct val="0"/>
            </a:spcBef>
            <a:spcAft>
              <a:spcPct val="35000"/>
            </a:spcAft>
            <a:buNone/>
          </a:pPr>
          <a:endParaRPr lang="en-US" sz="2400" kern="1200" dirty="0"/>
        </a:p>
      </dsp:txBody>
      <dsp:txXfrm>
        <a:off x="141947" y="141947"/>
        <a:ext cx="2623898" cy="37801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3866895" y="-552704"/>
          <a:ext cx="325120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SCDD budget remains strong</a:t>
          </a:r>
        </a:p>
        <a:p>
          <a:pPr marL="171450" lvl="1" indent="-171450" algn="l" defTabSz="711200">
            <a:lnSpc>
              <a:spcPct val="90000"/>
            </a:lnSpc>
            <a:spcBef>
              <a:spcPct val="0"/>
            </a:spcBef>
            <a:spcAft>
              <a:spcPct val="15000"/>
            </a:spcAft>
            <a:buChar char="•"/>
          </a:pPr>
          <a:r>
            <a:rPr lang="en-US" sz="1600" kern="1200" dirty="0"/>
            <a:t>Recruiting for Deputy Director</a:t>
          </a:r>
        </a:p>
        <a:p>
          <a:pPr marL="171450" lvl="1" indent="-171450" algn="l" defTabSz="711200">
            <a:lnSpc>
              <a:spcPct val="90000"/>
            </a:lnSpc>
            <a:spcBef>
              <a:spcPct val="0"/>
            </a:spcBef>
            <a:spcAft>
              <a:spcPct val="15000"/>
            </a:spcAft>
            <a:buChar char="•"/>
          </a:pPr>
          <a:r>
            <a:rPr lang="en-US" sz="1600" kern="1200" dirty="0"/>
            <a:t>Said goodbye to Legal Counsel</a:t>
          </a:r>
        </a:p>
        <a:p>
          <a:pPr marL="171450" lvl="1" indent="-171450" algn="l" defTabSz="711200">
            <a:lnSpc>
              <a:spcPct val="90000"/>
            </a:lnSpc>
            <a:spcBef>
              <a:spcPct val="0"/>
            </a:spcBef>
            <a:spcAft>
              <a:spcPct val="15000"/>
            </a:spcAft>
            <a:buChar char="•"/>
          </a:pPr>
          <a:r>
            <a:rPr lang="en-US" sz="1600" kern="1200" dirty="0"/>
            <a:t>Completed project to increase bandwidth in each regional office</a:t>
          </a:r>
        </a:p>
        <a:p>
          <a:pPr marL="171450" lvl="1" indent="-171450" algn="l" defTabSz="711200">
            <a:lnSpc>
              <a:spcPct val="90000"/>
            </a:lnSpc>
            <a:spcBef>
              <a:spcPct val="0"/>
            </a:spcBef>
            <a:spcAft>
              <a:spcPct val="15000"/>
            </a:spcAft>
            <a:buChar char="•"/>
          </a:pPr>
          <a:r>
            <a:rPr lang="en-US" sz="1600" kern="1200" dirty="0"/>
            <a:t>Looked at ways to save on leases at 4 sites</a:t>
          </a:r>
        </a:p>
        <a:p>
          <a:pPr marL="171450" lvl="1" indent="-171450" algn="l" defTabSz="711200">
            <a:lnSpc>
              <a:spcPct val="90000"/>
            </a:lnSpc>
            <a:spcBef>
              <a:spcPct val="0"/>
            </a:spcBef>
            <a:spcAft>
              <a:spcPct val="15000"/>
            </a:spcAft>
            <a:buChar char="•"/>
          </a:pPr>
          <a:r>
            <a:rPr lang="en-US" sz="1600" kern="1200" dirty="0"/>
            <a:t>QA exceeded collection of survey responses for Adult Family and Family Guardian surveys</a:t>
          </a:r>
        </a:p>
      </dsp:txBody>
      <dsp:txXfrm rot="-5400000">
        <a:off x="2907792" y="565110"/>
        <a:ext cx="5010697" cy="2933778"/>
      </dsp:txXfrm>
    </dsp:sp>
    <dsp:sp modelId="{D0A39471-91EC-4FF2-A507-162AE29B7931}">
      <dsp:nvSpPr>
        <dsp:cNvPr id="0" name=""/>
        <dsp:cNvSpPr/>
      </dsp:nvSpPr>
      <dsp:spPr>
        <a:xfrm>
          <a:off x="0" y="0"/>
          <a:ext cx="2907792" cy="4064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Admin Update</a:t>
          </a:r>
        </a:p>
        <a:p>
          <a:pPr marL="0" lvl="0" indent="0" algn="ctr" defTabSz="1422400">
            <a:lnSpc>
              <a:spcPct val="90000"/>
            </a:lnSpc>
            <a:spcBef>
              <a:spcPct val="0"/>
            </a:spcBef>
            <a:spcAft>
              <a:spcPct val="35000"/>
            </a:spcAft>
            <a:buNone/>
          </a:pPr>
          <a:r>
            <a:rPr lang="en-US" sz="1600" kern="1200" dirty="0"/>
            <a:t>June – July 2020</a:t>
          </a:r>
        </a:p>
        <a:p>
          <a:pPr marL="0" lvl="0" indent="0" algn="ctr" defTabSz="1422400">
            <a:lnSpc>
              <a:spcPct val="90000"/>
            </a:lnSpc>
            <a:spcBef>
              <a:spcPct val="0"/>
            </a:spcBef>
            <a:spcAft>
              <a:spcPct val="35000"/>
            </a:spcAft>
            <a:buNone/>
          </a:pPr>
          <a:endParaRPr lang="en-US" sz="2400" kern="1200" dirty="0"/>
        </a:p>
      </dsp:txBody>
      <dsp:txXfrm>
        <a:off x="141947" y="141947"/>
        <a:ext cx="2623898" cy="37801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Look for opportunities based on community in-reach and state advocacy </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Actions in the community</a:t>
          </a:r>
        </a:p>
        <a:p>
          <a:pPr marL="171450" lvl="1" indent="-171450" algn="l" defTabSz="844550">
            <a:lnSpc>
              <a:spcPct val="90000"/>
            </a:lnSpc>
            <a:spcBef>
              <a:spcPct val="0"/>
            </a:spcBef>
            <a:spcAft>
              <a:spcPct val="15000"/>
            </a:spcAft>
            <a:buChar char="•"/>
          </a:pPr>
          <a:r>
            <a:rPr lang="en-US" sz="1900" kern="1200" dirty="0"/>
            <a:t>Policy changes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Actions lead to results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People with IDD, families, and providers could get PPE if there was a positive COVID test result. But need PPE for prevention</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May 2020: Submitted letter asking for PPE for policy allowing PPE as prevention</a:t>
          </a:r>
        </a:p>
        <a:p>
          <a:pPr marL="114300" lvl="1" indent="-114300" algn="l" defTabSz="533400">
            <a:lnSpc>
              <a:spcPct val="90000"/>
            </a:lnSpc>
            <a:spcBef>
              <a:spcPct val="0"/>
            </a:spcBef>
            <a:spcAft>
              <a:spcPct val="15000"/>
            </a:spcAft>
            <a:buChar char="•"/>
          </a:pPr>
          <a:r>
            <a:rPr lang="en-US" sz="1200" kern="1200" dirty="0"/>
            <a:t>Letter joined by over 350 organizations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May 2020: </a:t>
          </a:r>
          <a:r>
            <a:rPr lang="en-US" sz="1200" kern="1200" dirty="0" err="1"/>
            <a:t>IHSS</a:t>
          </a:r>
          <a:r>
            <a:rPr lang="en-US" sz="1200" kern="1200" dirty="0"/>
            <a:t> issued All Counties Letter stating PPE be available to providers “upon request”</a:t>
          </a:r>
        </a:p>
        <a:p>
          <a:pPr marL="114300" lvl="1" indent="-114300" algn="l" defTabSz="533400">
            <a:lnSpc>
              <a:spcPct val="90000"/>
            </a:lnSpc>
            <a:spcBef>
              <a:spcPct val="0"/>
            </a:spcBef>
            <a:spcAft>
              <a:spcPct val="15000"/>
            </a:spcAft>
            <a:buChar char="•"/>
          </a:pPr>
          <a:r>
            <a:rPr lang="en-US" sz="1200" kern="1200" dirty="0"/>
            <a:t>June 2020: DDS issued guidance that PPE “available, when requested”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Governor's Office of Emergency Services access to State supply of PPE  </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Through partnership with CalOES, SCDD distributed PPE</a:t>
          </a:r>
        </a:p>
        <a:p>
          <a:pPr marL="114300" lvl="1" indent="-114300" algn="l" defTabSz="622300">
            <a:lnSpc>
              <a:spcPct val="90000"/>
            </a:lnSpc>
            <a:spcBef>
              <a:spcPct val="0"/>
            </a:spcBef>
            <a:spcAft>
              <a:spcPct val="15000"/>
            </a:spcAft>
            <a:buChar char="•"/>
          </a:pPr>
          <a:r>
            <a:rPr lang="en-US" sz="1400" kern="1200" dirty="0"/>
            <a:t>Placed orders for paper masks, cloth masks, face shields, sanitizer, gloves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27.5 million pieces of PPE ordered or distributed</a:t>
          </a:r>
        </a:p>
        <a:p>
          <a:pPr marL="114300" lvl="1" indent="-114300" algn="l" defTabSz="622300">
            <a:lnSpc>
              <a:spcPct val="90000"/>
            </a:lnSpc>
            <a:spcBef>
              <a:spcPct val="0"/>
            </a:spcBef>
            <a:spcAft>
              <a:spcPct val="15000"/>
            </a:spcAft>
            <a:buChar char="•"/>
          </a:pPr>
          <a:r>
            <a:rPr lang="en-US" sz="1400" kern="1200" dirty="0"/>
            <a:t>To people with IDD, families, and providers  </a:t>
          </a:r>
        </a:p>
        <a:p>
          <a:pPr marL="114300" lvl="1" indent="-114300" algn="l" defTabSz="622300">
            <a:lnSpc>
              <a:spcPct val="90000"/>
            </a:lnSpc>
            <a:spcBef>
              <a:spcPct val="0"/>
            </a:spcBef>
            <a:spcAft>
              <a:spcPct val="15000"/>
            </a:spcAft>
            <a:buChar char="•"/>
          </a:pPr>
          <a:r>
            <a:rPr lang="en-US" sz="1400" kern="1200" dirty="0"/>
            <a:t>Joined with 250 community partners on distribution</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People with IDD express loneliness from physical isolation, reports of increased gaps in service, possible increase in abuse </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Public tips for creating community and reducing isolation during COVID</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Partnership with the Governor’s Office of Cal Volunteers led to “Neighbors” Public Awareness Campaign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People need an easy way to communicate with health care professionals</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Partnered with the Governor’s </a:t>
          </a:r>
          <a:r>
            <a:rPr lang="en-US" sz="1400" kern="1200" dirty="0" err="1"/>
            <a:t>Listos</a:t>
          </a:r>
          <a:r>
            <a:rPr lang="en-US" sz="1400" kern="1200" dirty="0"/>
            <a:t> Office to create Health Profile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Fillable, strengths-based social/medical health form launched with Governor and DSS</a:t>
          </a:r>
        </a:p>
        <a:p>
          <a:pPr marL="114300" lvl="1" indent="-114300" algn="l" defTabSz="622300">
            <a:lnSpc>
              <a:spcPct val="90000"/>
            </a:lnSpc>
            <a:spcBef>
              <a:spcPct val="0"/>
            </a:spcBef>
            <a:spcAft>
              <a:spcPct val="15000"/>
            </a:spcAft>
            <a:buChar char="•"/>
          </a:pPr>
          <a:r>
            <a:rPr lang="en-US" sz="1400" kern="1200" dirty="0"/>
            <a:t>Can be used for communicating with law enforcement</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People with </a:t>
          </a:r>
          <a:r>
            <a:rPr lang="en-US" sz="1400" kern="1200" dirty="0" err="1"/>
            <a:t>IDD’s</a:t>
          </a:r>
          <a:r>
            <a:rPr lang="en-US" sz="1400" kern="1200" dirty="0"/>
            <a:t> pre-existing conditions mean harder hit by COVID</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Urge Governor and CA </a:t>
          </a:r>
          <a:r>
            <a:rPr lang="en-US" sz="1400" kern="1200" dirty="0" err="1"/>
            <a:t>Dpt</a:t>
          </a:r>
          <a:r>
            <a:rPr lang="en-US" sz="1400" kern="1200" dirty="0"/>
            <a:t> of Public Health to collect data on people with IDD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June 2020: </a:t>
          </a:r>
          <a:r>
            <a:rPr lang="en-US" sz="1400" kern="1200" dirty="0" err="1"/>
            <a:t>CDPH</a:t>
          </a:r>
          <a:r>
            <a:rPr lang="en-US" sz="1400" kern="1200" dirty="0"/>
            <a:t> includes disability in State’s COVID surveillance </a:t>
          </a:r>
        </a:p>
        <a:p>
          <a:pPr marL="114300" lvl="1" indent="-114300" algn="l" defTabSz="622300">
            <a:lnSpc>
              <a:spcPct val="90000"/>
            </a:lnSpc>
            <a:spcBef>
              <a:spcPct val="0"/>
            </a:spcBef>
            <a:spcAft>
              <a:spcPct val="15000"/>
            </a:spcAft>
            <a:buChar char="•"/>
          </a:pPr>
          <a:r>
            <a:rPr lang="en-US" sz="1400" kern="1200" dirty="0"/>
            <a:t>Will use for crossmatching and retrospective analyses</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The paid internship program for people with IDD who want to be a State employee set to expire</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Advocated an extension of the sunset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Included in the SB 1265 (Senate Human Services) Omnibus Bill</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91BE-0CBB-487E-A00D-36A984CB298A}">
      <dsp:nvSpPr>
        <dsp:cNvPr id="0" name=""/>
        <dsp:cNvSpPr/>
      </dsp:nvSpPr>
      <dsp:spPr>
        <a:xfrm rot="5400000">
          <a:off x="4968621" y="-1927875"/>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Housing bond funds effectively cut out developing housing for people with IDD</a:t>
          </a:r>
        </a:p>
      </dsp:txBody>
      <dsp:txXfrm rot="-5400000">
        <a:off x="2907793" y="184100"/>
        <a:ext cx="5118261" cy="945456"/>
      </dsp:txXfrm>
    </dsp:sp>
    <dsp:sp modelId="{D0A39471-91EC-4FF2-A507-162AE29B7931}">
      <dsp:nvSpPr>
        <dsp:cNvPr id="0" name=""/>
        <dsp:cNvSpPr/>
      </dsp:nvSpPr>
      <dsp:spPr>
        <a:xfrm>
          <a:off x="0" y="1984"/>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Opportunity</a:t>
          </a:r>
        </a:p>
      </dsp:txBody>
      <dsp:txXfrm>
        <a:off x="63934" y="65918"/>
        <a:ext cx="2779924" cy="1181819"/>
      </dsp:txXfrm>
    </dsp:sp>
    <dsp:sp modelId="{CD9E1833-65B9-428B-BCD2-EA9DD1870A3E}">
      <dsp:nvSpPr>
        <dsp:cNvPr id="0" name=""/>
        <dsp:cNvSpPr/>
      </dsp:nvSpPr>
      <dsp:spPr>
        <a:xfrm rot="5400000">
          <a:off x="4968621" y="-552704"/>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Organized grassroots comments for an open regulations period</a:t>
          </a:r>
        </a:p>
        <a:p>
          <a:pPr marL="114300" lvl="1" indent="-114300" algn="l" defTabSz="533400">
            <a:lnSpc>
              <a:spcPct val="90000"/>
            </a:lnSpc>
            <a:spcBef>
              <a:spcPct val="0"/>
            </a:spcBef>
            <a:spcAft>
              <a:spcPct val="15000"/>
            </a:spcAft>
            <a:buChar char="•"/>
          </a:pPr>
          <a:r>
            <a:rPr lang="en-US" sz="1200" kern="1200" dirty="0"/>
            <a:t>SCDD advocates provided over 100 individual comments out of 300 total received.  </a:t>
          </a:r>
        </a:p>
      </dsp:txBody>
      <dsp:txXfrm rot="-5400000">
        <a:off x="2907793" y="1559271"/>
        <a:ext cx="5118261" cy="945456"/>
      </dsp:txXfrm>
    </dsp:sp>
    <dsp:sp modelId="{37F5E4C1-1104-4366-AA04-78DF75B4B5D6}">
      <dsp:nvSpPr>
        <dsp:cNvPr id="0" name=""/>
        <dsp:cNvSpPr/>
      </dsp:nvSpPr>
      <dsp:spPr>
        <a:xfrm>
          <a:off x="0" y="1377156"/>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Action </a:t>
          </a:r>
        </a:p>
      </dsp:txBody>
      <dsp:txXfrm>
        <a:off x="63934" y="1441090"/>
        <a:ext cx="2779924" cy="1181819"/>
      </dsp:txXfrm>
    </dsp:sp>
    <dsp:sp modelId="{368AE6B4-3ED7-41D7-8576-47ADADAEF3D2}">
      <dsp:nvSpPr>
        <dsp:cNvPr id="0" name=""/>
        <dsp:cNvSpPr/>
      </dsp:nvSpPr>
      <dsp:spPr>
        <a:xfrm rot="5400000">
          <a:off x="4968621" y="822467"/>
          <a:ext cx="1047750" cy="516940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Triggered the </a:t>
          </a:r>
          <a:r>
            <a:rPr lang="en-US" sz="1200" kern="1200" dirty="0" err="1"/>
            <a:t>Dpt</a:t>
          </a:r>
          <a:r>
            <a:rPr lang="en-US" sz="1200" kern="1200" dirty="0"/>
            <a:t> of Housing and Community Development to hold community listening sessions</a:t>
          </a:r>
        </a:p>
        <a:p>
          <a:pPr marL="114300" lvl="1" indent="-114300" algn="l" defTabSz="533400">
            <a:lnSpc>
              <a:spcPct val="90000"/>
            </a:lnSpc>
            <a:spcBef>
              <a:spcPct val="0"/>
            </a:spcBef>
            <a:spcAft>
              <a:spcPct val="15000"/>
            </a:spcAft>
            <a:buChar char="•"/>
          </a:pPr>
          <a:r>
            <a:rPr lang="en-US" sz="1200" kern="1200" dirty="0"/>
            <a:t>Revised scoring criteria to be announced </a:t>
          </a:r>
        </a:p>
      </dsp:txBody>
      <dsp:txXfrm rot="-5400000">
        <a:off x="2907793" y="2934443"/>
        <a:ext cx="5118261" cy="945456"/>
      </dsp:txXfrm>
    </dsp:sp>
    <dsp:sp modelId="{B098426E-68A8-4F25-AB2C-B842A67494C9}">
      <dsp:nvSpPr>
        <dsp:cNvPr id="0" name=""/>
        <dsp:cNvSpPr/>
      </dsp:nvSpPr>
      <dsp:spPr>
        <a:xfrm>
          <a:off x="0" y="2752328"/>
          <a:ext cx="2907792" cy="13096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a:t>
          </a:r>
        </a:p>
      </dsp:txBody>
      <dsp:txXfrm>
        <a:off x="63934" y="2816262"/>
        <a:ext cx="2779924" cy="118181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627" cy="464980"/>
          </a:xfrm>
          <a:prstGeom prst="rect">
            <a:avLst/>
          </a:prstGeom>
        </p:spPr>
        <p:txBody>
          <a:bodyPr vert="horz" lIns="92102" tIns="46049" rIns="92102" bIns="46049" rtlCol="0"/>
          <a:lstStyle>
            <a:lvl1pPr algn="l">
              <a:defRPr sz="1200"/>
            </a:lvl1pPr>
          </a:lstStyle>
          <a:p>
            <a:endParaRPr lang="en-US" dirty="0"/>
          </a:p>
        </p:txBody>
      </p:sp>
      <p:sp>
        <p:nvSpPr>
          <p:cNvPr id="3" name="Date Placeholder 2"/>
          <p:cNvSpPr>
            <a:spLocks noGrp="1"/>
          </p:cNvSpPr>
          <p:nvPr>
            <p:ph type="dt" sz="quarter" idx="1"/>
          </p:nvPr>
        </p:nvSpPr>
        <p:spPr>
          <a:xfrm>
            <a:off x="3971172" y="4"/>
            <a:ext cx="3037627" cy="464980"/>
          </a:xfrm>
          <a:prstGeom prst="rect">
            <a:avLst/>
          </a:prstGeom>
        </p:spPr>
        <p:txBody>
          <a:bodyPr vert="horz" lIns="92102" tIns="46049" rIns="92102" bIns="46049" rtlCol="0"/>
          <a:lstStyle>
            <a:lvl1pPr algn="r">
              <a:defRPr sz="1200"/>
            </a:lvl1pPr>
          </a:lstStyle>
          <a:p>
            <a:fld id="{D1E11F97-FED0-436A-974B-71BB722FF605}" type="datetimeFigureOut">
              <a:rPr lang="en-US" smtClean="0"/>
              <a:t>7/16/2020</a:t>
            </a:fld>
            <a:endParaRPr lang="en-US" dirty="0"/>
          </a:p>
        </p:txBody>
      </p:sp>
      <p:sp>
        <p:nvSpPr>
          <p:cNvPr id="4" name="Footer Placeholder 3"/>
          <p:cNvSpPr>
            <a:spLocks noGrp="1"/>
          </p:cNvSpPr>
          <p:nvPr>
            <p:ph type="ftr" sz="quarter" idx="2"/>
          </p:nvPr>
        </p:nvSpPr>
        <p:spPr>
          <a:xfrm>
            <a:off x="0" y="8829825"/>
            <a:ext cx="3037627" cy="464980"/>
          </a:xfrm>
          <a:prstGeom prst="rect">
            <a:avLst/>
          </a:prstGeom>
        </p:spPr>
        <p:txBody>
          <a:bodyPr vert="horz" lIns="92102" tIns="46049" rIns="92102"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72" y="8829825"/>
            <a:ext cx="3037627" cy="464980"/>
          </a:xfrm>
          <a:prstGeom prst="rect">
            <a:avLst/>
          </a:prstGeom>
        </p:spPr>
        <p:txBody>
          <a:bodyPr vert="horz" lIns="92102" tIns="46049" rIns="92102" bIns="46049" rtlCol="0" anchor="b"/>
          <a:lstStyle>
            <a:lvl1pPr algn="r">
              <a:defRPr sz="1200"/>
            </a:lvl1pPr>
          </a:lstStyle>
          <a:p>
            <a:fld id="{0C726327-AA0A-43E6-A480-8443DADEF908}" type="slidenum">
              <a:rPr lang="en-US" smtClean="0"/>
              <a:t>‹#›</a:t>
            </a:fld>
            <a:endParaRPr lang="en-US" dirty="0"/>
          </a:p>
        </p:txBody>
      </p:sp>
    </p:spTree>
    <p:extLst>
      <p:ext uri="{BB962C8B-B14F-4D97-AF65-F5344CB8AC3E}">
        <p14:creationId xmlns:p14="http://schemas.microsoft.com/office/powerpoint/2010/main" val="115329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627" cy="464980"/>
          </a:xfrm>
          <a:prstGeom prst="rect">
            <a:avLst/>
          </a:prstGeom>
        </p:spPr>
        <p:txBody>
          <a:bodyPr vert="horz" lIns="92102" tIns="46049" rIns="92102" bIns="46049" rtlCol="0"/>
          <a:lstStyle>
            <a:lvl1pPr algn="l">
              <a:defRPr sz="1200"/>
            </a:lvl1pPr>
          </a:lstStyle>
          <a:p>
            <a:endParaRPr lang="en-US" dirty="0"/>
          </a:p>
        </p:txBody>
      </p:sp>
      <p:sp>
        <p:nvSpPr>
          <p:cNvPr id="3" name="Date Placeholder 2"/>
          <p:cNvSpPr>
            <a:spLocks noGrp="1"/>
          </p:cNvSpPr>
          <p:nvPr>
            <p:ph type="dt" idx="1"/>
          </p:nvPr>
        </p:nvSpPr>
        <p:spPr>
          <a:xfrm>
            <a:off x="3971172" y="4"/>
            <a:ext cx="3037627" cy="464980"/>
          </a:xfrm>
          <a:prstGeom prst="rect">
            <a:avLst/>
          </a:prstGeom>
        </p:spPr>
        <p:txBody>
          <a:bodyPr vert="horz" lIns="92102" tIns="46049" rIns="92102" bIns="46049" rtlCol="0"/>
          <a:lstStyle>
            <a:lvl1pPr algn="r">
              <a:defRPr sz="1200"/>
            </a:lvl1pPr>
          </a:lstStyle>
          <a:p>
            <a:fld id="{1D12EA6C-F590-4339-A3BF-73434555D09D}" type="datetimeFigureOut">
              <a:rPr lang="en-US" smtClean="0"/>
              <a:t>7/16/2020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102" tIns="46049" rIns="92102" bIns="46049" rtlCol="0" anchor="ctr"/>
          <a:lstStyle/>
          <a:p>
            <a:endParaRPr lang="en-US" dirty="0"/>
          </a:p>
        </p:txBody>
      </p:sp>
      <p:sp>
        <p:nvSpPr>
          <p:cNvPr id="5" name="Notes Placeholder 4"/>
          <p:cNvSpPr>
            <a:spLocks noGrp="1"/>
          </p:cNvSpPr>
          <p:nvPr>
            <p:ph type="body" sz="quarter" idx="3"/>
          </p:nvPr>
        </p:nvSpPr>
        <p:spPr>
          <a:xfrm>
            <a:off x="701365" y="4416513"/>
            <a:ext cx="5607679" cy="4183220"/>
          </a:xfrm>
          <a:prstGeom prst="rect">
            <a:avLst/>
          </a:prstGeom>
        </p:spPr>
        <p:txBody>
          <a:bodyPr vert="horz" lIns="92102" tIns="46049" rIns="92102" bIns="460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5"/>
            <a:ext cx="3037627" cy="464980"/>
          </a:xfrm>
          <a:prstGeom prst="rect">
            <a:avLst/>
          </a:prstGeom>
        </p:spPr>
        <p:txBody>
          <a:bodyPr vert="horz" lIns="92102" tIns="46049" rIns="92102" bIns="460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172" y="8829825"/>
            <a:ext cx="3037627" cy="464980"/>
          </a:xfrm>
          <a:prstGeom prst="rect">
            <a:avLst/>
          </a:prstGeom>
        </p:spPr>
        <p:txBody>
          <a:bodyPr vert="horz" lIns="92102" tIns="46049" rIns="92102" bIns="46049" rtlCol="0" anchor="b"/>
          <a:lstStyle>
            <a:lvl1pPr algn="r">
              <a:defRPr sz="1200"/>
            </a:lvl1pPr>
          </a:lstStyle>
          <a:p>
            <a:fld id="{2A3A1026-5042-4559-99B0-2E47EB0D0690}" type="slidenum">
              <a:rPr lang="en-US" smtClean="0"/>
              <a:t>‹#›</a:t>
            </a:fld>
            <a:endParaRPr lang="en-US" dirty="0"/>
          </a:p>
        </p:txBody>
      </p:sp>
    </p:spTree>
    <p:extLst>
      <p:ext uri="{BB962C8B-B14F-4D97-AF65-F5344CB8AC3E}">
        <p14:creationId xmlns:p14="http://schemas.microsoft.com/office/powerpoint/2010/main" val="33017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1</a:t>
            </a:fld>
            <a:endParaRPr lang="en-US" dirty="0"/>
          </a:p>
        </p:txBody>
      </p:sp>
    </p:spTree>
    <p:extLst>
      <p:ext uri="{BB962C8B-B14F-4D97-AF65-F5344CB8AC3E}">
        <p14:creationId xmlns:p14="http://schemas.microsoft.com/office/powerpoint/2010/main" val="167163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17</a:t>
            </a:fld>
            <a:endParaRPr lang="en-US" dirty="0"/>
          </a:p>
        </p:txBody>
      </p:sp>
    </p:spTree>
    <p:extLst>
      <p:ext uri="{BB962C8B-B14F-4D97-AF65-F5344CB8AC3E}">
        <p14:creationId xmlns:p14="http://schemas.microsoft.com/office/powerpoint/2010/main" val="3357286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D08E46-5C46-4F5B-9C3D-9F5B543EF01E}" type="datetimeFigureOut">
              <a:rPr lang="en-US" smtClean="0"/>
              <a:t>7/16/2020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8536C-90FD-4003-88BE-9552221541E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56D08E46-5C46-4F5B-9C3D-9F5B543EF01E}" type="datetimeFigureOut">
              <a:rPr lang="en-US" smtClean="0"/>
              <a:t>7/16/2020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8536C-90FD-4003-88BE-9552221541E5}"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DC888-19AC-4165-BDFA-1CEE767B0494}"/>
              </a:ext>
            </a:extLst>
          </p:cNvPr>
          <p:cNvSpPr>
            <a:spLocks noGrp="1"/>
          </p:cNvSpPr>
          <p:nvPr>
            <p:ph type="title"/>
          </p:nvPr>
        </p:nvSpPr>
        <p:spPr/>
        <p:txBody>
          <a:bodyPr/>
          <a:lstStyle/>
          <a:p>
            <a:r>
              <a:rPr lang="en-US"/>
              <a:t>Click to edit Master title style</a:t>
            </a:r>
          </a:p>
        </p:txBody>
      </p:sp>
      <p:sp>
        <p:nvSpPr>
          <p:cNvPr id="6" name="Cloud 5" descr="a cloud bubble is around the phrase &quot;Ideas and Suggestions from agencies, citizens, government executives, legislators, or lobbyists.&quot;">
            <a:extLst>
              <a:ext uri="{FF2B5EF4-FFF2-40B4-BE49-F238E27FC236}">
                <a16:creationId xmlns:a16="http://schemas.microsoft.com/office/drawing/2014/main" id="{1F0EAB34-7B0E-4167-81A5-C90C20E8F989}"/>
              </a:ext>
            </a:extLst>
          </p:cNvPr>
          <p:cNvSpPr/>
          <p:nvPr userDrawn="1"/>
        </p:nvSpPr>
        <p:spPr>
          <a:xfrm>
            <a:off x="800102" y="1432865"/>
            <a:ext cx="7696196" cy="1178683"/>
          </a:xfrm>
          <a:prstGeom prst="cloud">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Ideas and Suggestions from agencies, citizens, government executives, legislators, or lobbyists.</a:t>
            </a:r>
          </a:p>
        </p:txBody>
      </p:sp>
      <p:grpSp>
        <p:nvGrpSpPr>
          <p:cNvPr id="7" name="Group 6">
            <a:extLst>
              <a:ext uri="{FF2B5EF4-FFF2-40B4-BE49-F238E27FC236}">
                <a16:creationId xmlns:a16="http://schemas.microsoft.com/office/drawing/2014/main" id="{442AEFBB-4829-4B16-8C9C-B9B8BB12BCCB}"/>
              </a:ext>
            </a:extLst>
          </p:cNvPr>
          <p:cNvGrpSpPr/>
          <p:nvPr userDrawn="1"/>
        </p:nvGrpSpPr>
        <p:grpSpPr>
          <a:xfrm>
            <a:off x="639797" y="2659538"/>
            <a:ext cx="2370236" cy="2366640"/>
            <a:chOff x="579815" y="2245679"/>
            <a:chExt cx="2370236" cy="2366640"/>
          </a:xfrm>
        </p:grpSpPr>
        <p:sp>
          <p:nvSpPr>
            <p:cNvPr id="8" name="Arrow: Right 7">
              <a:extLst>
                <a:ext uri="{FF2B5EF4-FFF2-40B4-BE49-F238E27FC236}">
                  <a16:creationId xmlns:a16="http://schemas.microsoft.com/office/drawing/2014/main" id="{323BC126-B789-4292-8104-C9D95D89BF39}"/>
                </a:ext>
              </a:extLst>
            </p:cNvPr>
            <p:cNvSpPr/>
            <p:nvPr userDrawn="1"/>
          </p:nvSpPr>
          <p:spPr>
            <a:xfrm>
              <a:off x="579815" y="2245679"/>
              <a:ext cx="2370236" cy="2366640"/>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Arrow: Right 4">
              <a:extLst>
                <a:ext uri="{FF2B5EF4-FFF2-40B4-BE49-F238E27FC236}">
                  <a16:creationId xmlns:a16="http://schemas.microsoft.com/office/drawing/2014/main" id="{6E1D28C3-9603-4B72-AFDE-1840ED78B7CB}"/>
                </a:ext>
              </a:extLst>
            </p:cNvPr>
            <p:cNvSpPr txBox="1"/>
            <p:nvPr userDrawn="1"/>
          </p:nvSpPr>
          <p:spPr>
            <a:xfrm>
              <a:off x="1172374" y="2600675"/>
              <a:ext cx="1155490" cy="16566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Bill is Introduced</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Committee Hearings</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Passes to the House 2</a:t>
              </a:r>
            </a:p>
          </p:txBody>
        </p:sp>
      </p:grpSp>
      <p:grpSp>
        <p:nvGrpSpPr>
          <p:cNvPr id="10" name="Group 9">
            <a:extLst>
              <a:ext uri="{FF2B5EF4-FFF2-40B4-BE49-F238E27FC236}">
                <a16:creationId xmlns:a16="http://schemas.microsoft.com/office/drawing/2014/main" id="{45C706A0-6CD4-40CD-829D-9B7BCEEC406C}"/>
              </a:ext>
            </a:extLst>
          </p:cNvPr>
          <p:cNvGrpSpPr/>
          <p:nvPr userDrawn="1"/>
        </p:nvGrpSpPr>
        <p:grpSpPr>
          <a:xfrm>
            <a:off x="3634111" y="2755853"/>
            <a:ext cx="2373826" cy="2373819"/>
            <a:chOff x="3669849" y="2242090"/>
            <a:chExt cx="2373826" cy="2373819"/>
          </a:xfrm>
        </p:grpSpPr>
        <p:sp>
          <p:nvSpPr>
            <p:cNvPr id="11" name="Arrow: Right 10">
              <a:extLst>
                <a:ext uri="{FF2B5EF4-FFF2-40B4-BE49-F238E27FC236}">
                  <a16:creationId xmlns:a16="http://schemas.microsoft.com/office/drawing/2014/main" id="{A48C9432-8122-49F3-B922-02C57E6C1B57}"/>
                </a:ext>
              </a:extLst>
            </p:cNvPr>
            <p:cNvSpPr/>
            <p:nvPr userDrawn="1"/>
          </p:nvSpPr>
          <p:spPr>
            <a:xfrm>
              <a:off x="3669849" y="2242090"/>
              <a:ext cx="2373826" cy="2373819"/>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Arrow: Right 4">
              <a:extLst>
                <a:ext uri="{FF2B5EF4-FFF2-40B4-BE49-F238E27FC236}">
                  <a16:creationId xmlns:a16="http://schemas.microsoft.com/office/drawing/2014/main" id="{72FBC7E4-3CB7-42FA-B924-2D691368F1D5}"/>
                </a:ext>
              </a:extLst>
            </p:cNvPr>
            <p:cNvSpPr txBox="1"/>
            <p:nvPr userDrawn="1"/>
          </p:nvSpPr>
          <p:spPr>
            <a:xfrm>
              <a:off x="4263306" y="2598163"/>
              <a:ext cx="1157240" cy="16616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Bill is received from first House</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Committee Hearings</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Passes to the Executive.</a:t>
              </a:r>
            </a:p>
          </p:txBody>
        </p:sp>
      </p:grpSp>
      <p:grpSp>
        <p:nvGrpSpPr>
          <p:cNvPr id="13" name="Group 12">
            <a:extLst>
              <a:ext uri="{FF2B5EF4-FFF2-40B4-BE49-F238E27FC236}">
                <a16:creationId xmlns:a16="http://schemas.microsoft.com/office/drawing/2014/main" id="{116CB1B9-3F55-4A3C-91CC-BF807D361FB9}"/>
              </a:ext>
            </a:extLst>
          </p:cNvPr>
          <p:cNvGrpSpPr/>
          <p:nvPr userDrawn="1"/>
        </p:nvGrpSpPr>
        <p:grpSpPr>
          <a:xfrm>
            <a:off x="6703805" y="2648948"/>
            <a:ext cx="2377440" cy="2373819"/>
            <a:chOff x="6761667" y="2242090"/>
            <a:chExt cx="2377440" cy="2373819"/>
          </a:xfrm>
        </p:grpSpPr>
        <p:sp>
          <p:nvSpPr>
            <p:cNvPr id="14" name="Arrow: Right 13">
              <a:extLst>
                <a:ext uri="{FF2B5EF4-FFF2-40B4-BE49-F238E27FC236}">
                  <a16:creationId xmlns:a16="http://schemas.microsoft.com/office/drawing/2014/main" id="{A0CBC8E5-42BC-4CE7-B528-7FA0FDB62D77}"/>
                </a:ext>
              </a:extLst>
            </p:cNvPr>
            <p:cNvSpPr/>
            <p:nvPr userDrawn="1"/>
          </p:nvSpPr>
          <p:spPr>
            <a:xfrm>
              <a:off x="6761667" y="2242090"/>
              <a:ext cx="2377440" cy="2373819"/>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Arrow: Right 4">
              <a:extLst>
                <a:ext uri="{FF2B5EF4-FFF2-40B4-BE49-F238E27FC236}">
                  <a16:creationId xmlns:a16="http://schemas.microsoft.com/office/drawing/2014/main" id="{13EBACC7-E317-4A02-A312-E46AE0FE35F5}"/>
                </a:ext>
              </a:extLst>
            </p:cNvPr>
            <p:cNvSpPr txBox="1"/>
            <p:nvPr userDrawn="1"/>
          </p:nvSpPr>
          <p:spPr>
            <a:xfrm>
              <a:off x="7356027" y="2598163"/>
              <a:ext cx="1159002" cy="16616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Executive signs bill and it becomes law</a:t>
              </a: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Executive’s veto kills bill</a:t>
              </a:r>
            </a:p>
          </p:txBody>
        </p:sp>
      </p:grpSp>
      <p:grpSp>
        <p:nvGrpSpPr>
          <p:cNvPr id="16" name="Group 15">
            <a:extLst>
              <a:ext uri="{FF2B5EF4-FFF2-40B4-BE49-F238E27FC236}">
                <a16:creationId xmlns:a16="http://schemas.microsoft.com/office/drawing/2014/main" id="{1A0B9258-545B-4546-9D21-7D47BA6074A8}"/>
              </a:ext>
            </a:extLst>
          </p:cNvPr>
          <p:cNvGrpSpPr/>
          <p:nvPr userDrawn="1"/>
        </p:nvGrpSpPr>
        <p:grpSpPr>
          <a:xfrm>
            <a:off x="43913" y="3230179"/>
            <a:ext cx="1173360" cy="1173360"/>
            <a:chOff x="0" y="2836112"/>
            <a:chExt cx="1173360" cy="1173360"/>
          </a:xfrm>
        </p:grpSpPr>
        <p:sp>
          <p:nvSpPr>
            <p:cNvPr id="17" name="Oval 16">
              <a:extLst>
                <a:ext uri="{FF2B5EF4-FFF2-40B4-BE49-F238E27FC236}">
                  <a16:creationId xmlns:a16="http://schemas.microsoft.com/office/drawing/2014/main" id="{95F0BCF0-8BBF-4634-8B67-BB3CD54BE769}"/>
                </a:ext>
              </a:extLst>
            </p:cNvPr>
            <p:cNvSpPr/>
            <p:nvPr userDrawn="1"/>
          </p:nvSpPr>
          <p:spPr>
            <a:xfrm>
              <a:off x="0" y="2836112"/>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Oval 4">
              <a:extLst>
                <a:ext uri="{FF2B5EF4-FFF2-40B4-BE49-F238E27FC236}">
                  <a16:creationId xmlns:a16="http://schemas.microsoft.com/office/drawing/2014/main" id="{17994174-CB4B-4BA0-AFC9-EEFBFBE5F848}"/>
                </a:ext>
              </a:extLst>
            </p:cNvPr>
            <p:cNvSpPr txBox="1"/>
            <p:nvPr userDrawn="1"/>
          </p:nvSpPr>
          <p:spPr>
            <a:xfrm>
              <a:off x="171835" y="3007947"/>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House 1</a:t>
              </a:r>
            </a:p>
          </p:txBody>
        </p:sp>
      </p:grpSp>
      <p:grpSp>
        <p:nvGrpSpPr>
          <p:cNvPr id="19" name="Group 18">
            <a:extLst>
              <a:ext uri="{FF2B5EF4-FFF2-40B4-BE49-F238E27FC236}">
                <a16:creationId xmlns:a16="http://schemas.microsoft.com/office/drawing/2014/main" id="{BBB34719-B4EE-4812-BC32-9B50BA7A5D5B}"/>
              </a:ext>
            </a:extLst>
          </p:cNvPr>
          <p:cNvGrpSpPr/>
          <p:nvPr userDrawn="1"/>
        </p:nvGrpSpPr>
        <p:grpSpPr>
          <a:xfrm>
            <a:off x="3047431" y="3344840"/>
            <a:ext cx="1173360" cy="1173360"/>
            <a:chOff x="3096721" y="2842319"/>
            <a:chExt cx="1173360" cy="1173360"/>
          </a:xfrm>
        </p:grpSpPr>
        <p:sp>
          <p:nvSpPr>
            <p:cNvPr id="20" name="Oval 19">
              <a:extLst>
                <a:ext uri="{FF2B5EF4-FFF2-40B4-BE49-F238E27FC236}">
                  <a16:creationId xmlns:a16="http://schemas.microsoft.com/office/drawing/2014/main" id="{BB1278CC-B487-4455-BB97-1E0B2FB70CB0}"/>
                </a:ext>
              </a:extLst>
            </p:cNvPr>
            <p:cNvSpPr/>
            <p:nvPr userDrawn="1"/>
          </p:nvSpPr>
          <p:spPr>
            <a:xfrm>
              <a:off x="3096721" y="2842319"/>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a:extLst>
                <a:ext uri="{FF2B5EF4-FFF2-40B4-BE49-F238E27FC236}">
                  <a16:creationId xmlns:a16="http://schemas.microsoft.com/office/drawing/2014/main" id="{76286902-1BC4-412E-AA32-25861F996567}"/>
                </a:ext>
              </a:extLst>
            </p:cNvPr>
            <p:cNvSpPr txBox="1"/>
            <p:nvPr userDrawn="1"/>
          </p:nvSpPr>
          <p:spPr>
            <a:xfrm>
              <a:off x="3268556" y="3014154"/>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House 2</a:t>
              </a:r>
            </a:p>
          </p:txBody>
        </p:sp>
      </p:grpSp>
      <p:grpSp>
        <p:nvGrpSpPr>
          <p:cNvPr id="22" name="Group 21">
            <a:extLst>
              <a:ext uri="{FF2B5EF4-FFF2-40B4-BE49-F238E27FC236}">
                <a16:creationId xmlns:a16="http://schemas.microsoft.com/office/drawing/2014/main" id="{F6065BE1-F314-4F65-982D-D833F33A1CAB}"/>
              </a:ext>
            </a:extLst>
          </p:cNvPr>
          <p:cNvGrpSpPr/>
          <p:nvPr userDrawn="1"/>
        </p:nvGrpSpPr>
        <p:grpSpPr>
          <a:xfrm>
            <a:off x="6148152" y="3256178"/>
            <a:ext cx="1173360" cy="1173360"/>
            <a:chOff x="6536306" y="2806618"/>
            <a:chExt cx="1173360" cy="1173360"/>
          </a:xfrm>
        </p:grpSpPr>
        <p:sp>
          <p:nvSpPr>
            <p:cNvPr id="23" name="Oval 22">
              <a:extLst>
                <a:ext uri="{FF2B5EF4-FFF2-40B4-BE49-F238E27FC236}">
                  <a16:creationId xmlns:a16="http://schemas.microsoft.com/office/drawing/2014/main" id="{0F79EC69-8247-4BFE-B486-F3C0B342EDEC}"/>
                </a:ext>
              </a:extLst>
            </p:cNvPr>
            <p:cNvSpPr/>
            <p:nvPr userDrawn="1"/>
          </p:nvSpPr>
          <p:spPr>
            <a:xfrm>
              <a:off x="6536306" y="2806618"/>
              <a:ext cx="1173360" cy="117336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Oval 4">
              <a:extLst>
                <a:ext uri="{FF2B5EF4-FFF2-40B4-BE49-F238E27FC236}">
                  <a16:creationId xmlns:a16="http://schemas.microsoft.com/office/drawing/2014/main" id="{454FCD43-0402-461C-BF92-7D9498F8993D}"/>
                </a:ext>
              </a:extLst>
            </p:cNvPr>
            <p:cNvSpPr txBox="1"/>
            <p:nvPr userDrawn="1"/>
          </p:nvSpPr>
          <p:spPr>
            <a:xfrm>
              <a:off x="6708141" y="2978453"/>
              <a:ext cx="829690" cy="829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Executive</a:t>
              </a:r>
            </a:p>
          </p:txBody>
        </p:sp>
      </p:grpSp>
      <p:sp>
        <p:nvSpPr>
          <p:cNvPr id="25" name="TextBox 24">
            <a:extLst>
              <a:ext uri="{FF2B5EF4-FFF2-40B4-BE49-F238E27FC236}">
                <a16:creationId xmlns:a16="http://schemas.microsoft.com/office/drawing/2014/main" id="{317D4AD2-2525-4775-BF2E-F36F69F83836}"/>
              </a:ext>
            </a:extLst>
          </p:cNvPr>
          <p:cNvSpPr txBox="1"/>
          <p:nvPr userDrawn="1"/>
        </p:nvSpPr>
        <p:spPr>
          <a:xfrm>
            <a:off x="2914138" y="5660032"/>
            <a:ext cx="2971800" cy="923330"/>
          </a:xfrm>
          <a:prstGeom prst="rect">
            <a:avLst/>
          </a:prstGeom>
          <a:noFill/>
        </p:spPr>
        <p:txBody>
          <a:bodyPr wrap="square" rtlCol="0">
            <a:spAutoFit/>
          </a:bodyPr>
          <a:lstStyle/>
          <a:p>
            <a:pPr algn="ctr"/>
            <a:r>
              <a:rPr lang="en-US" dirty="0"/>
              <a:t>A bill can die many ways throughout each stage of the process</a:t>
            </a:r>
          </a:p>
        </p:txBody>
      </p:sp>
      <p:cxnSp>
        <p:nvCxnSpPr>
          <p:cNvPr id="27" name="Straight Arrow Connector 26">
            <a:extLst>
              <a:ext uri="{FF2B5EF4-FFF2-40B4-BE49-F238E27FC236}">
                <a16:creationId xmlns:a16="http://schemas.microsoft.com/office/drawing/2014/main" id="{665E40CF-9FF2-4F25-BC20-89440448D095}"/>
              </a:ext>
            </a:extLst>
          </p:cNvPr>
          <p:cNvCxnSpPr/>
          <p:nvPr userDrawn="1"/>
        </p:nvCxnSpPr>
        <p:spPr>
          <a:xfrm>
            <a:off x="4648200" y="4976446"/>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5D1DE2C-AB29-4B5B-813E-3F29D0CFA4E4}"/>
              </a:ext>
            </a:extLst>
          </p:cNvPr>
          <p:cNvCxnSpPr/>
          <p:nvPr userDrawn="1"/>
        </p:nvCxnSpPr>
        <p:spPr>
          <a:xfrm>
            <a:off x="1143000" y="4672015"/>
            <a:ext cx="0" cy="1081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F19A207-0CAF-4261-A82F-05F97F48311F}"/>
              </a:ext>
            </a:extLst>
          </p:cNvPr>
          <p:cNvCxnSpPr/>
          <p:nvPr userDrawn="1"/>
        </p:nvCxnSpPr>
        <p:spPr>
          <a:xfrm>
            <a:off x="7455878" y="4761086"/>
            <a:ext cx="0" cy="1081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9F4ADBC-7AB7-46F6-AA08-614A0A9EEF0C}"/>
              </a:ext>
            </a:extLst>
          </p:cNvPr>
          <p:cNvCxnSpPr/>
          <p:nvPr userDrawn="1"/>
        </p:nvCxnSpPr>
        <p:spPr>
          <a:xfrm>
            <a:off x="1143000" y="5753365"/>
            <a:ext cx="152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F9B5215-3D9C-4B46-B7BD-F503C51F91C4}"/>
              </a:ext>
            </a:extLst>
          </p:cNvPr>
          <p:cNvCxnSpPr>
            <a:cxnSpLocks/>
          </p:cNvCxnSpPr>
          <p:nvPr userDrawn="1"/>
        </p:nvCxnSpPr>
        <p:spPr>
          <a:xfrm flipH="1">
            <a:off x="5899029" y="5842436"/>
            <a:ext cx="1556849" cy="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FCAC1DF-67F3-40EE-9A97-430AF8828BCE}"/>
              </a:ext>
            </a:extLst>
          </p:cNvPr>
          <p:cNvCxnSpPr/>
          <p:nvPr userDrawn="1"/>
        </p:nvCxnSpPr>
        <p:spPr>
          <a:xfrm>
            <a:off x="1223201" y="2438400"/>
            <a:ext cx="12914"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2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B8536C-90FD-4003-88BE-9552221541E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B8536C-90FD-4003-88BE-9552221541E5}"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08E46-5C46-4F5B-9C3D-9F5B543EF01E}" type="datetimeFigureOut">
              <a:rPr lang="en-US" smtClean="0"/>
              <a:t>7/16/2020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B8536C-90FD-4003-88BE-9552221541E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6D08E46-5C46-4F5B-9C3D-9F5B543EF01E}" type="datetimeFigureOut">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D08E46-5C46-4F5B-9C3D-9F5B543EF01E}" type="datetimeFigureOut">
              <a:rPr lang="en-US" smtClean="0"/>
              <a:t>7/16/2020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8536C-90FD-4003-88BE-9552221541E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lifornia State Council on Developmental Disabilities logo."/>
          <p:cNvPicPr>
            <a:picLocks noChangeAspect="1"/>
          </p:cNvPicPr>
          <p:nvPr/>
        </p:nvPicPr>
        <p:blipFill>
          <a:blip r:embed="rId3"/>
          <a:stretch>
            <a:fillRect/>
          </a:stretch>
        </p:blipFill>
        <p:spPr>
          <a:xfrm>
            <a:off x="3276600" y="3810000"/>
            <a:ext cx="2178203" cy="1245477"/>
          </a:xfrm>
          <a:prstGeom prst="rect">
            <a:avLst/>
          </a:prstGeom>
        </p:spPr>
      </p:pic>
      <p:sp>
        <p:nvSpPr>
          <p:cNvPr id="3" name="Subtitle 2">
            <a:extLst>
              <a:ext uri="{FF2B5EF4-FFF2-40B4-BE49-F238E27FC236}">
                <a16:creationId xmlns:a16="http://schemas.microsoft.com/office/drawing/2014/main" id="{FDC9A8BA-D4A5-48B4-A129-3BB955A4EA74}"/>
              </a:ext>
            </a:extLst>
          </p:cNvPr>
          <p:cNvSpPr>
            <a:spLocks noGrp="1"/>
          </p:cNvSpPr>
          <p:nvPr>
            <p:ph type="subTitle" idx="1"/>
          </p:nvPr>
        </p:nvSpPr>
        <p:spPr>
          <a:xfrm>
            <a:off x="533400" y="2413337"/>
            <a:ext cx="8001000" cy="1534694"/>
          </a:xfrm>
        </p:spPr>
        <p:txBody>
          <a:bodyPr>
            <a:normAutofit fontScale="92500" lnSpcReduction="20000"/>
          </a:bodyPr>
          <a:lstStyle/>
          <a:p>
            <a:pPr algn="ctr"/>
            <a:r>
              <a:rPr lang="en-US" sz="2800" dirty="0">
                <a:solidFill>
                  <a:schemeClr val="tx1"/>
                </a:solidFill>
                <a:latin typeface="Arial" panose="020B0604020202020204" pitchFamily="34" charset="0"/>
                <a:cs typeface="Arial" panose="020B0604020202020204" pitchFamily="34" charset="0"/>
              </a:rPr>
              <a:t>SCDD Activities</a:t>
            </a:r>
          </a:p>
          <a:p>
            <a:pPr algn="ctr"/>
            <a:r>
              <a:rPr lang="en-US" sz="2800" dirty="0">
                <a:solidFill>
                  <a:schemeClr val="tx1"/>
                </a:solidFill>
                <a:latin typeface="Arial" panose="020B0604020202020204" pitchFamily="34" charset="0"/>
                <a:cs typeface="Arial" panose="020B0604020202020204" pitchFamily="34" charset="0"/>
              </a:rPr>
              <a:t>June 2020 – July 2020 </a:t>
            </a:r>
          </a:p>
          <a:p>
            <a:pPr algn="ctr"/>
            <a:endParaRPr lang="en-US" sz="2800" dirty="0">
              <a:solidFill>
                <a:schemeClr val="tx1"/>
              </a:solidFill>
              <a:latin typeface="Arial" panose="020B0604020202020204" pitchFamily="34" charset="0"/>
              <a:cs typeface="Arial" panose="020B0604020202020204" pitchFamily="34" charset="0"/>
            </a:endParaRPr>
          </a:p>
          <a:p>
            <a:pPr algn="ctr"/>
            <a:r>
              <a:rPr lang="en-US" sz="2800" dirty="0">
                <a:solidFill>
                  <a:schemeClr val="tx1"/>
                </a:solidFill>
                <a:latin typeface="Arial" panose="020B0604020202020204" pitchFamily="34" charset="0"/>
                <a:cs typeface="Arial" panose="020B0604020202020204" pitchFamily="34" charset="0"/>
              </a:rPr>
              <a:t>Aaron Carruthers, Executive Director  </a:t>
            </a:r>
            <a:endParaRPr lang="en-US" sz="2400" dirty="0">
              <a:solidFill>
                <a:schemeClr val="tx1"/>
              </a:solidFill>
            </a:endParaRPr>
          </a:p>
        </p:txBody>
      </p:sp>
      <p:cxnSp>
        <p:nvCxnSpPr>
          <p:cNvPr id="9" name="Straight Connector 8">
            <a:extLst>
              <a:ext uri="{FF2B5EF4-FFF2-40B4-BE49-F238E27FC236}">
                <a16:creationId xmlns:a16="http://schemas.microsoft.com/office/drawing/2014/main" id="{953DA302-2826-4971-AF5D-36B45F111813}"/>
              </a:ext>
              <a:ext uri="{C183D7F6-B498-43B3-948B-1728B52AA6E4}">
                <adec:decorative xmlns:adec="http://schemas.microsoft.com/office/drawing/2017/decorative" val="1"/>
              </a:ext>
            </a:extLst>
          </p:cNvPr>
          <p:cNvCxnSpPr/>
          <p:nvPr/>
        </p:nvCxnSpPr>
        <p:spPr>
          <a:xfrm>
            <a:off x="533400" y="2209800"/>
            <a:ext cx="800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47700" y="176503"/>
            <a:ext cx="7772400" cy="1829761"/>
          </a:xfrm>
        </p:spPr>
        <p:txBody>
          <a:bodyPr>
            <a:normAutofit fontScale="90000"/>
          </a:bodyPr>
          <a:lstStyle/>
          <a:p>
            <a:pPr algn="l"/>
            <a:r>
              <a:rPr lang="en-US" dirty="0"/>
              <a:t>State Council on Developmental Disabilities</a:t>
            </a:r>
          </a:p>
        </p:txBody>
      </p:sp>
    </p:spTree>
    <p:extLst>
      <p:ext uri="{BB962C8B-B14F-4D97-AF65-F5344CB8AC3E}">
        <p14:creationId xmlns:p14="http://schemas.microsoft.com/office/powerpoint/2010/main" val="200219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Housing bond funds cut out developing housing for people with IDD. SCDD organized grassroots comments and advocates provided over 100 individual comments out of 300 received. Dept of Housing and Community Development will hold community listening sessions. Revised scoring criteria to be announced.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157295915"/>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Housing theme: funding">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Housing: Funding </a:t>
            </a:r>
          </a:p>
        </p:txBody>
      </p:sp>
    </p:spTree>
    <p:extLst>
      <p:ext uri="{BB962C8B-B14F-4D97-AF65-F5344CB8AC3E}">
        <p14:creationId xmlns:p14="http://schemas.microsoft.com/office/powerpoint/2010/main" val="165629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state building standards are out of compliance with ADA. We joined DRC's effort by signing a letter to bring CA building codes into compliance and ensure accessibility for people with disabilities. The State Architect agreed to changes to increase affordable accessible housing development across the state.">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3204772794"/>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Housing theme: accessibility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Housing: Accessibility  </a:t>
            </a:r>
          </a:p>
        </p:txBody>
      </p:sp>
    </p:spTree>
    <p:extLst>
      <p:ext uri="{BB962C8B-B14F-4D97-AF65-F5344CB8AC3E}">
        <p14:creationId xmlns:p14="http://schemas.microsoft.com/office/powerpoint/2010/main" val="205585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LA Unified schools announced distance learning and other districts will likely do the same. We signed a joint letter with DRC to the Governor and Superintendent on principles for reopening. It covers distance learning accountability, data tracking, universal design for learning for all students, and compensatory education. The outcome is pending.">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313580793"/>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on Education theme: reopening">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Education: Reopening</a:t>
            </a:r>
          </a:p>
        </p:txBody>
      </p:sp>
    </p:spTree>
    <p:extLst>
      <p:ext uri="{BB962C8B-B14F-4D97-AF65-F5344CB8AC3E}">
        <p14:creationId xmlns:p14="http://schemas.microsoft.com/office/powerpoint/2010/main" val="251140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transition from early learning intervention to special education is difficult, especially during covid. SCDD joined the California Dept of Education Part C and Part B workgroups.  The outcome is pending. In June 2020 DDS waived requirements to transition out of early intervention services at 3rd birthday during Covid.">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970120655"/>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Education theme: CA Dept of Education Part C and Part B workgroups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fontScale="90000"/>
          </a:bodyPr>
          <a:lstStyle/>
          <a:p>
            <a:r>
              <a:rPr lang="en-US" dirty="0"/>
              <a:t>Education: CA </a:t>
            </a:r>
            <a:r>
              <a:rPr lang="en-US" dirty="0" err="1"/>
              <a:t>Dpt</a:t>
            </a:r>
            <a:r>
              <a:rPr lang="en-US" dirty="0"/>
              <a:t> of Education Part C and Part B Workgroup</a:t>
            </a:r>
          </a:p>
        </p:txBody>
      </p:sp>
    </p:spTree>
    <p:extLst>
      <p:ext uri="{BB962C8B-B14F-4D97-AF65-F5344CB8AC3E}">
        <p14:creationId xmlns:p14="http://schemas.microsoft.com/office/powerpoint/2010/main" val="2608895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FBCA0D-D141-41A9-9929-80036C47D773}"/>
              </a:ext>
            </a:extLst>
          </p:cNvPr>
          <p:cNvSpPr txBox="1"/>
          <p:nvPr/>
        </p:nvSpPr>
        <p:spPr>
          <a:xfrm>
            <a:off x="3733800" y="5269468"/>
            <a:ext cx="3477234" cy="369332"/>
          </a:xfrm>
          <a:prstGeom prst="rect">
            <a:avLst/>
          </a:prstGeom>
          <a:noFill/>
        </p:spPr>
        <p:txBody>
          <a:bodyPr wrap="none" rtlCol="0">
            <a:spAutoFit/>
          </a:bodyPr>
          <a:lstStyle/>
          <a:p>
            <a:r>
              <a:rPr lang="en-US" dirty="0"/>
              <a:t>*Does not reflect all numbers</a:t>
            </a:r>
          </a:p>
        </p:txBody>
      </p:sp>
      <p:graphicFrame>
        <p:nvGraphicFramePr>
          <p:cNvPr id="17" name="Diagram 16" descr="State Plan activity from April to May 2020: 560,407 Californians received information, technical assistance, trainings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752985697"/>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on SCDD state plan theme">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SCDD State Plan </a:t>
            </a:r>
          </a:p>
        </p:txBody>
      </p:sp>
    </p:spTree>
    <p:extLst>
      <p:ext uri="{BB962C8B-B14F-4D97-AF65-F5344CB8AC3E}">
        <p14:creationId xmlns:p14="http://schemas.microsoft.com/office/powerpoint/2010/main" val="341636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FBCA0D-D141-41A9-9929-80036C47D773}"/>
              </a:ext>
            </a:extLst>
          </p:cNvPr>
          <p:cNvSpPr txBox="1"/>
          <p:nvPr/>
        </p:nvSpPr>
        <p:spPr>
          <a:xfrm>
            <a:off x="3733800" y="5269468"/>
            <a:ext cx="3477234" cy="369332"/>
          </a:xfrm>
          <a:prstGeom prst="rect">
            <a:avLst/>
          </a:prstGeom>
          <a:noFill/>
        </p:spPr>
        <p:txBody>
          <a:bodyPr wrap="none" rtlCol="0">
            <a:spAutoFit/>
          </a:bodyPr>
          <a:lstStyle/>
          <a:p>
            <a:r>
              <a:rPr lang="en-US" dirty="0"/>
              <a:t>*Does not reflect all numbers</a:t>
            </a:r>
          </a:p>
        </p:txBody>
      </p:sp>
      <p:graphicFrame>
        <p:nvGraphicFramePr>
          <p:cNvPr id="17" name="Diagram 16" descr="State budget July 2020 - June 2021: governor and legislature agreed to a budget that funds IDD services. The Council was urged to prioritize safety, preserve essential in-person services, promote person-empowered service models &amp; HCBS compliant services, and reduce disparities in services.">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124873602"/>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theme: California State Budget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CA State Budget</a:t>
            </a:r>
          </a:p>
        </p:txBody>
      </p:sp>
    </p:spTree>
    <p:extLst>
      <p:ext uri="{BB962C8B-B14F-4D97-AF65-F5344CB8AC3E}">
        <p14:creationId xmlns:p14="http://schemas.microsoft.com/office/powerpoint/2010/main" val="167142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SCDD budget remains strong, we are recruiting for a Deputy Director, we said goodbye to our current legal counsel, completed project to increase bandwidth in each regional office, looked at ways to save on leases at 4 work sites, QA exceeded collection of survey responses for Adult Family and Family Guardian surveys">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86303073"/>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theme: SCDD administration update">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SCDD Administration Update</a:t>
            </a:r>
          </a:p>
        </p:txBody>
      </p:sp>
    </p:spTree>
    <p:extLst>
      <p:ext uri="{BB962C8B-B14F-4D97-AF65-F5344CB8AC3E}">
        <p14:creationId xmlns:p14="http://schemas.microsoft.com/office/powerpoint/2010/main" val="3931455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0FBD63-78A9-48F3-896F-0799F580165B}"/>
              </a:ext>
            </a:extLst>
          </p:cNvPr>
          <p:cNvSpPr>
            <a:spLocks noGrp="1"/>
          </p:cNvSpPr>
          <p:nvPr>
            <p:ph idx="1"/>
          </p:nvPr>
        </p:nvSpPr>
        <p:spPr>
          <a:xfrm>
            <a:off x="609600" y="1417638"/>
            <a:ext cx="8229600" cy="3459162"/>
          </a:xfrm>
        </p:spPr>
        <p:txBody>
          <a:bodyPr>
            <a:normAutofit lnSpcReduction="10000"/>
          </a:bodyPr>
          <a:lstStyle/>
          <a:p>
            <a:pPr marL="109728" indent="0">
              <a:buNone/>
            </a:pPr>
            <a:r>
              <a:rPr lang="en-US" sz="2800" dirty="0"/>
              <a:t>All of this happened while the entire team continued on a telework schedule, managed their own anxiety, and responded to health scares for themselves or in their family. </a:t>
            </a:r>
          </a:p>
          <a:p>
            <a:pPr marL="109728" indent="0">
              <a:buNone/>
            </a:pPr>
            <a:endParaRPr lang="en-US" sz="2800" dirty="0"/>
          </a:p>
          <a:p>
            <a:pPr marL="109728" indent="0">
              <a:buNone/>
            </a:pPr>
            <a:r>
              <a:rPr lang="en-US" sz="2800" dirty="0"/>
              <a:t>I’m proud of how SCDD functions as a team, nimble and strategic, with compassion and drive.</a:t>
            </a:r>
          </a:p>
        </p:txBody>
      </p:sp>
      <p:sp>
        <p:nvSpPr>
          <p:cNvPr id="3" name="Title 2"/>
          <p:cNvSpPr>
            <a:spLocks noGrp="1"/>
          </p:cNvSpPr>
          <p:nvPr>
            <p:ph type="title"/>
          </p:nvPr>
        </p:nvSpPr>
        <p:spPr/>
        <p:txBody>
          <a:bodyPr>
            <a:normAutofit/>
          </a:bodyPr>
          <a:lstStyle/>
          <a:p>
            <a:r>
              <a:rPr lang="en-US" dirty="0"/>
              <a:t>Questions? </a:t>
            </a:r>
          </a:p>
        </p:txBody>
      </p:sp>
    </p:spTree>
    <p:extLst>
      <p:ext uri="{BB962C8B-B14F-4D97-AF65-F5344CB8AC3E}">
        <p14:creationId xmlns:p14="http://schemas.microsoft.com/office/powerpoint/2010/main" val="308167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in-reach: proactive reaching into communities to identify need; inform: provide the information people need (or create it); advocate: took what we learned and advocated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4264329664"/>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about strategy themes: in-reach, inform, advocate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Strategy</a:t>
            </a:r>
          </a:p>
        </p:txBody>
      </p:sp>
    </p:spTree>
    <p:extLst>
      <p:ext uri="{BB962C8B-B14F-4D97-AF65-F5344CB8AC3E}">
        <p14:creationId xmlns:p14="http://schemas.microsoft.com/office/powerpoint/2010/main" val="42398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Opportunity: look for opportunities based on community in-reach and state advocacy; Action: actions in the community, policy changes; Outcome: actions lead to results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816007120"/>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themes of Safety, Employment, Housing and Education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fontScale="90000"/>
          </a:bodyPr>
          <a:lstStyle/>
          <a:p>
            <a:r>
              <a:rPr lang="en-US" dirty="0"/>
              <a:t>Safety, Employment              Housing, Education </a:t>
            </a:r>
          </a:p>
        </p:txBody>
      </p:sp>
    </p:spTree>
    <p:extLst>
      <p:ext uri="{BB962C8B-B14F-4D97-AF65-F5344CB8AC3E}">
        <p14:creationId xmlns:p14="http://schemas.microsoft.com/office/powerpoint/2010/main" val="128329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Opportunity: need PPE for prevention;&#10;Action: May 2020 submitted letter asking for PPE as prevention&#10;Outcome: IHSS issued all-counties letter stating PPE be available to providers upon request. DDS also issued guidance that PPE be available when requested.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684131073"/>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Safety theme: PPE as prevention policy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fontScale="90000"/>
          </a:bodyPr>
          <a:lstStyle/>
          <a:p>
            <a:r>
              <a:rPr lang="en-US" dirty="0"/>
              <a:t>Safety: “PPE as Prevention” Policy</a:t>
            </a:r>
          </a:p>
        </p:txBody>
      </p:sp>
    </p:spTree>
    <p:extLst>
      <p:ext uri="{BB962C8B-B14F-4D97-AF65-F5344CB8AC3E}">
        <p14:creationId xmlns:p14="http://schemas.microsoft.com/office/powerpoint/2010/main" val="419846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opportunity: gov office of emergency services has access to state supply of PPE&#10;Action: SCDD placed orders for PPE and distributed it&#10;Outcome: 27.5 million pieces of PPE ordered or distributed, joined with 250 community partners on distribution">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4271094745"/>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on Safety theme: PPE supply">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Safety: PPE Supply  </a:t>
            </a:r>
          </a:p>
        </p:txBody>
      </p:sp>
    </p:spTree>
    <p:extLst>
      <p:ext uri="{BB962C8B-B14F-4D97-AF65-F5344CB8AC3E}">
        <p14:creationId xmlns:p14="http://schemas.microsoft.com/office/powerpoint/2010/main" val="331763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opportunity: people with IDD express loneliness from physical isolation, reports of increased gaps in service, possible increase of abuse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207262590"/>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afety slide: Physical isolation theme">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Safety: Physical Isolation </a:t>
            </a:r>
          </a:p>
        </p:txBody>
      </p:sp>
    </p:spTree>
    <p:extLst>
      <p:ext uri="{BB962C8B-B14F-4D97-AF65-F5344CB8AC3E}">
        <p14:creationId xmlns:p14="http://schemas.microsoft.com/office/powerpoint/2010/main" val="139819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people need an easy way to communicate with health care professionals. We partnered with the Governor's Listos office to create a fillable Health Profile form. Launched with DSS, it can be used for communicating with Law Enforcement too.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1134309227"/>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afety theme: Health Profile">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Safety: Health Profile </a:t>
            </a:r>
          </a:p>
        </p:txBody>
      </p:sp>
    </p:spTree>
    <p:extLst>
      <p:ext uri="{BB962C8B-B14F-4D97-AF65-F5344CB8AC3E}">
        <p14:creationId xmlns:p14="http://schemas.microsoft.com/office/powerpoint/2010/main" val="367411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people with IDD's preexisting conditions are harder hit by covid. We urged the governor and public health department to collect data on people with IDD. In June 2020, CDPH included disability in the State's covid surveillance.">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3251983752"/>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Safety theme: Data ">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Safety: Data    </a:t>
            </a:r>
          </a:p>
        </p:txBody>
      </p:sp>
    </p:spTree>
    <p:extLst>
      <p:ext uri="{BB962C8B-B14F-4D97-AF65-F5344CB8AC3E}">
        <p14:creationId xmlns:p14="http://schemas.microsoft.com/office/powerpoint/2010/main" val="690480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The paid internship program for people with IDD who want to be a state employee is set to expire. We advocated for an extension of the sunset. This was included in the senate bill 1265 ">
            <a:extLst>
              <a:ext uri="{FF2B5EF4-FFF2-40B4-BE49-F238E27FC236}">
                <a16:creationId xmlns:a16="http://schemas.microsoft.com/office/drawing/2014/main" id="{C845A54C-36B9-4FBC-9B3E-66E3C2349819}"/>
              </a:ext>
            </a:extLst>
          </p:cNvPr>
          <p:cNvGraphicFramePr/>
          <p:nvPr>
            <p:extLst>
              <p:ext uri="{D42A27DB-BD31-4B8C-83A1-F6EECF244321}">
                <p14:modId xmlns:p14="http://schemas.microsoft.com/office/powerpoint/2010/main" val="26522557"/>
              </p:ext>
            </p:extLst>
          </p:nvPr>
        </p:nvGraphicFramePr>
        <p:xfrm>
          <a:off x="457200" y="13970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descr="slide for Employment theme: paid internships">
            <a:extLst>
              <a:ext uri="{FF2B5EF4-FFF2-40B4-BE49-F238E27FC236}">
                <a16:creationId xmlns:a16="http://schemas.microsoft.com/office/drawing/2014/main" id="{1DDF99CB-2904-4B90-B72E-23B13196EC68}"/>
              </a:ext>
            </a:extLst>
          </p:cNvPr>
          <p:cNvSpPr>
            <a:spLocks noGrp="1"/>
          </p:cNvSpPr>
          <p:nvPr>
            <p:ph idx="1"/>
          </p:nvPr>
        </p:nvSpPr>
        <p:spPr>
          <a:xfrm>
            <a:off x="457200" y="1219200"/>
            <a:ext cx="8229600" cy="4995672"/>
          </a:xfrm>
        </p:spPr>
        <p:txBody>
          <a:bodyPr>
            <a:normAutofit/>
          </a:bodyPr>
          <a:lstStyle/>
          <a:p>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AA2EBBC-5197-4C60-A080-6007595BDBB4}"/>
              </a:ext>
            </a:extLst>
          </p:cNvPr>
          <p:cNvSpPr>
            <a:spLocks noGrp="1"/>
          </p:cNvSpPr>
          <p:nvPr>
            <p:ph type="title"/>
          </p:nvPr>
        </p:nvSpPr>
        <p:spPr/>
        <p:txBody>
          <a:bodyPr>
            <a:normAutofit/>
          </a:bodyPr>
          <a:lstStyle/>
          <a:p>
            <a:r>
              <a:rPr lang="en-US" dirty="0"/>
              <a:t>Employment: Paid Internship </a:t>
            </a:r>
          </a:p>
        </p:txBody>
      </p:sp>
    </p:spTree>
    <p:extLst>
      <p:ext uri="{BB962C8B-B14F-4D97-AF65-F5344CB8AC3E}">
        <p14:creationId xmlns:p14="http://schemas.microsoft.com/office/powerpoint/2010/main" val="3453082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CDD">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21932</TotalTime>
  <Words>830</Words>
  <Application>Microsoft Office PowerPoint</Application>
  <PresentationFormat>On-screen Show (4:3)</PresentationFormat>
  <Paragraphs>128</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Lucida Sans Unicode</vt:lpstr>
      <vt:lpstr>Verdana</vt:lpstr>
      <vt:lpstr>Wingdings 2</vt:lpstr>
      <vt:lpstr>Wingdings 3</vt:lpstr>
      <vt:lpstr>Concourse</vt:lpstr>
      <vt:lpstr>State Council on Developmental Disabilities</vt:lpstr>
      <vt:lpstr>Strategy</vt:lpstr>
      <vt:lpstr>Safety, Employment              Housing, Education </vt:lpstr>
      <vt:lpstr>Safety: “PPE as Prevention” Policy</vt:lpstr>
      <vt:lpstr>Safety: PPE Supply  </vt:lpstr>
      <vt:lpstr>Safety: Physical Isolation </vt:lpstr>
      <vt:lpstr>Safety: Health Profile </vt:lpstr>
      <vt:lpstr>Safety: Data    </vt:lpstr>
      <vt:lpstr>Employment: Paid Internship </vt:lpstr>
      <vt:lpstr>Housing: Funding </vt:lpstr>
      <vt:lpstr>Housing: Accessibility  </vt:lpstr>
      <vt:lpstr>Education: Reopening</vt:lpstr>
      <vt:lpstr>Education: CA Dpt of Education Part C and Part B Workgroup</vt:lpstr>
      <vt:lpstr>SCDD State Plan </vt:lpstr>
      <vt:lpstr>CA State Budget</vt:lpstr>
      <vt:lpstr>SCDD Administration Update</vt:lpstr>
      <vt:lpstr>Questions? </vt:lpstr>
    </vt:vector>
  </TitlesOfParts>
  <Company>CDSS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SCDD Accessible PowerPoint Presentation Template</dc:title>
  <dc:creator>Michael McNulty</dc:creator>
  <cp:lastModifiedBy>Endres, Charlotte@SCDD</cp:lastModifiedBy>
  <cp:revision>728</cp:revision>
  <cp:lastPrinted>2020-07-14T04:13:57Z</cp:lastPrinted>
  <dcterms:created xsi:type="dcterms:W3CDTF">2017-01-11T17:46:09Z</dcterms:created>
  <dcterms:modified xsi:type="dcterms:W3CDTF">2020-07-16T20:30:06Z</dcterms:modified>
</cp:coreProperties>
</file>