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909" r:id="rId1"/>
    <p:sldMasterId id="2147486933" r:id="rId2"/>
    <p:sldMasterId id="2147486945" r:id="rId3"/>
  </p:sldMasterIdLst>
  <p:notesMasterIdLst>
    <p:notesMasterId r:id="rId90"/>
  </p:notesMasterIdLst>
  <p:handoutMasterIdLst>
    <p:handoutMasterId r:id="rId91"/>
  </p:handoutMasterIdLst>
  <p:sldIdLst>
    <p:sldId id="256" r:id="rId4"/>
    <p:sldId id="407" r:id="rId5"/>
    <p:sldId id="408" r:id="rId6"/>
    <p:sldId id="367" r:id="rId7"/>
    <p:sldId id="384" r:id="rId8"/>
    <p:sldId id="943" r:id="rId9"/>
    <p:sldId id="938" r:id="rId10"/>
    <p:sldId id="944" r:id="rId11"/>
    <p:sldId id="940" r:id="rId12"/>
    <p:sldId id="730" r:id="rId13"/>
    <p:sldId id="939" r:id="rId14"/>
    <p:sldId id="945" r:id="rId15"/>
    <p:sldId id="257" r:id="rId16"/>
    <p:sldId id="258" r:id="rId17"/>
    <p:sldId id="259" r:id="rId18"/>
    <p:sldId id="260" r:id="rId19"/>
    <p:sldId id="261" r:id="rId20"/>
    <p:sldId id="263" r:id="rId21"/>
    <p:sldId id="265" r:id="rId22"/>
    <p:sldId id="267" r:id="rId23"/>
    <p:sldId id="269" r:id="rId24"/>
    <p:sldId id="270" r:id="rId25"/>
    <p:sldId id="271" r:id="rId26"/>
    <p:sldId id="273" r:id="rId27"/>
    <p:sldId id="276" r:id="rId28"/>
    <p:sldId id="277" r:id="rId29"/>
    <p:sldId id="279" r:id="rId30"/>
    <p:sldId id="281" r:id="rId31"/>
    <p:sldId id="283" r:id="rId32"/>
    <p:sldId id="285" r:id="rId33"/>
    <p:sldId id="286" r:id="rId34"/>
    <p:sldId id="289" r:id="rId35"/>
    <p:sldId id="291" r:id="rId36"/>
    <p:sldId id="294" r:id="rId37"/>
    <p:sldId id="295" r:id="rId38"/>
    <p:sldId id="947" r:id="rId39"/>
    <p:sldId id="948" r:id="rId40"/>
    <p:sldId id="949" r:id="rId41"/>
    <p:sldId id="950" r:id="rId42"/>
    <p:sldId id="951" r:id="rId43"/>
    <p:sldId id="952" r:id="rId44"/>
    <p:sldId id="953" r:id="rId45"/>
    <p:sldId id="954" r:id="rId46"/>
    <p:sldId id="955" r:id="rId47"/>
    <p:sldId id="956" r:id="rId48"/>
    <p:sldId id="957" r:id="rId49"/>
    <p:sldId id="958" r:id="rId50"/>
    <p:sldId id="959" r:id="rId51"/>
    <p:sldId id="960" r:id="rId52"/>
    <p:sldId id="961" r:id="rId53"/>
    <p:sldId id="962" r:id="rId54"/>
    <p:sldId id="963" r:id="rId55"/>
    <p:sldId id="964" r:id="rId56"/>
    <p:sldId id="965" r:id="rId57"/>
    <p:sldId id="966" r:id="rId58"/>
    <p:sldId id="967" r:id="rId59"/>
    <p:sldId id="968" r:id="rId60"/>
    <p:sldId id="969" r:id="rId61"/>
    <p:sldId id="970" r:id="rId62"/>
    <p:sldId id="971" r:id="rId63"/>
    <p:sldId id="972" r:id="rId64"/>
    <p:sldId id="973" r:id="rId65"/>
    <p:sldId id="974" r:id="rId66"/>
    <p:sldId id="975" r:id="rId67"/>
    <p:sldId id="976" r:id="rId68"/>
    <p:sldId id="977" r:id="rId69"/>
    <p:sldId id="941" r:id="rId70"/>
    <p:sldId id="978" r:id="rId71"/>
    <p:sldId id="912" r:id="rId72"/>
    <p:sldId id="727" r:id="rId73"/>
    <p:sldId id="728" r:id="rId74"/>
    <p:sldId id="729" r:id="rId75"/>
    <p:sldId id="731" r:id="rId76"/>
    <p:sldId id="733" r:id="rId77"/>
    <p:sldId id="980" r:id="rId78"/>
    <p:sldId id="983" r:id="rId79"/>
    <p:sldId id="981" r:id="rId80"/>
    <p:sldId id="738" r:id="rId81"/>
    <p:sldId id="982" r:id="rId82"/>
    <p:sldId id="942" r:id="rId83"/>
    <p:sldId id="813" r:id="rId84"/>
    <p:sldId id="934" r:id="rId85"/>
    <p:sldId id="544" r:id="rId86"/>
    <p:sldId id="673" r:id="rId87"/>
    <p:sldId id="441" r:id="rId88"/>
    <p:sldId id="442" r:id="rId8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EB597C"/>
    <a:srgbClr val="F39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varScale="1">
        <p:scale>
          <a:sx n="62" d="100"/>
          <a:sy n="62" d="100"/>
        </p:scale>
        <p:origin x="1230" y="60"/>
      </p:cViewPr>
      <p:guideLst>
        <p:guide orient="horz" pos="2160"/>
        <p:guide pos="2880"/>
      </p:guideLst>
    </p:cSldViewPr>
  </p:slideViewPr>
  <p:notesTextViewPr>
    <p:cViewPr>
      <p:scale>
        <a:sx n="1" d="1"/>
        <a:sy n="1" d="1"/>
      </p:scale>
      <p:origin x="0" y="0"/>
    </p:cViewPr>
  </p:notesTextViewPr>
  <p:sorterViewPr>
    <p:cViewPr>
      <p:scale>
        <a:sx n="100" d="100"/>
        <a:sy n="100" d="100"/>
      </p:scale>
      <p:origin x="0" y="6786"/>
    </p:cViewPr>
  </p:sorterViewPr>
  <p:notesViewPr>
    <p:cSldViewPr>
      <p:cViewPr varScale="1">
        <p:scale>
          <a:sx n="83" d="100"/>
          <a:sy n="83" d="100"/>
        </p:scale>
        <p:origin x="-1968"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09" tIns="45703" rIns="91409" bIns="45703"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09" tIns="45703" rIns="91409" bIns="45703" rtlCol="0"/>
          <a:lstStyle>
            <a:lvl1pPr algn="r" eaLnBrk="1" hangingPunct="1">
              <a:defRPr sz="1200"/>
            </a:lvl1pPr>
          </a:lstStyle>
          <a:p>
            <a:pPr>
              <a:defRPr/>
            </a:pPr>
            <a:fld id="{8B63C264-2B06-4105-A637-3045300CA2D4}" type="datetimeFigureOut">
              <a:rPr lang="en-US"/>
              <a:pPr>
                <a:defRPr/>
              </a:pPr>
              <a:t>3/25/2019</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09" tIns="45703" rIns="91409" bIns="45703"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1409" tIns="45703" rIns="91409" bIns="45703" numCol="1" anchor="b" anchorCtr="0" compatLnSpc="1">
            <a:prstTxWarp prst="textNoShape">
              <a:avLst/>
            </a:prstTxWarp>
          </a:bodyPr>
          <a:lstStyle>
            <a:lvl1pPr algn="r" eaLnBrk="1" hangingPunct="1">
              <a:defRPr sz="1200"/>
            </a:lvl1pPr>
          </a:lstStyle>
          <a:p>
            <a:fld id="{115142DF-02BE-46A2-B279-CDE2D5643A2D}" type="slidenum">
              <a:rPr lang="en-US" altLang="en-US"/>
              <a:pPr/>
              <a:t>‹#›</a:t>
            </a:fld>
            <a:endParaRPr lang="en-US" altLang="en-US"/>
          </a:p>
        </p:txBody>
      </p:sp>
    </p:spTree>
    <p:extLst>
      <p:ext uri="{BB962C8B-B14F-4D97-AF65-F5344CB8AC3E}">
        <p14:creationId xmlns:p14="http://schemas.microsoft.com/office/powerpoint/2010/main" val="591529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61" tIns="46229" rIns="92461" bIns="46229" rtlCol="0"/>
          <a:lstStyle>
            <a:lvl1pPr algn="l" defTabSz="921730"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61" tIns="46229" rIns="92461" bIns="46229" rtlCol="0"/>
          <a:lstStyle>
            <a:lvl1pPr algn="r" defTabSz="921730" eaLnBrk="1" fontAlgn="auto" hangingPunct="1">
              <a:spcBef>
                <a:spcPts val="0"/>
              </a:spcBef>
              <a:spcAft>
                <a:spcPts val="0"/>
              </a:spcAft>
              <a:defRPr sz="1200">
                <a:latin typeface="+mn-lt"/>
              </a:defRPr>
            </a:lvl1pPr>
          </a:lstStyle>
          <a:p>
            <a:pPr>
              <a:defRPr/>
            </a:pPr>
            <a:fld id="{C1DA6771-6262-4012-AC92-627BF615A42B}" type="datetimeFigureOut">
              <a:rPr lang="en-US"/>
              <a:pPr>
                <a:defRPr/>
              </a:pPr>
              <a:t>3/25/2019</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61" tIns="46229" rIns="92461" bIns="46229"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61" tIns="46229" rIns="92461" bIns="4622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2461" tIns="46229" rIns="92461" bIns="46229" rtlCol="0" anchor="b"/>
          <a:lstStyle>
            <a:lvl1pPr algn="l" defTabSz="921730"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461" tIns="46229" rIns="92461" bIns="46229" numCol="1" anchor="b" anchorCtr="0" compatLnSpc="1">
            <a:prstTxWarp prst="textNoShape">
              <a:avLst/>
            </a:prstTxWarp>
          </a:bodyPr>
          <a:lstStyle>
            <a:lvl1pPr algn="r" defTabSz="920750" eaLnBrk="1" hangingPunct="1">
              <a:defRPr sz="1200">
                <a:latin typeface="Calibri" panose="020F0502020204030204" pitchFamily="34" charset="0"/>
              </a:defRPr>
            </a:lvl1pPr>
          </a:lstStyle>
          <a:p>
            <a:fld id="{A9ADFB2D-F7CB-4225-BFB7-6C4277551AF2}" type="slidenum">
              <a:rPr lang="en-US" altLang="en-US"/>
              <a:pPr/>
              <a:t>‹#›</a:t>
            </a:fld>
            <a:endParaRPr lang="en-US" altLang="en-US"/>
          </a:p>
        </p:txBody>
      </p:sp>
    </p:spTree>
    <p:extLst>
      <p:ext uri="{BB962C8B-B14F-4D97-AF65-F5344CB8AC3E}">
        <p14:creationId xmlns:p14="http://schemas.microsoft.com/office/powerpoint/2010/main" val="271693093"/>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mn-lt"/>
        <a:ea typeface="+mn-ea"/>
        <a:cs typeface="+mn-cs"/>
      </a:defRPr>
    </a:lvl1pPr>
    <a:lvl2pPr marL="455613" algn="l" defTabSz="911225" rtl="0" eaLnBrk="0" fontAlgn="base" hangingPunct="0">
      <a:spcBef>
        <a:spcPct val="30000"/>
      </a:spcBef>
      <a:spcAft>
        <a:spcPct val="0"/>
      </a:spcAft>
      <a:defRPr sz="1200" kern="1200">
        <a:solidFill>
          <a:schemeClr val="tx1"/>
        </a:solidFill>
        <a:latin typeface="+mn-lt"/>
        <a:ea typeface="+mn-ea"/>
        <a:cs typeface="+mn-cs"/>
      </a:defRPr>
    </a:lvl2pPr>
    <a:lvl3pPr marL="911225" algn="l" defTabSz="911225" rtl="0" eaLnBrk="0" fontAlgn="base" hangingPunct="0">
      <a:spcBef>
        <a:spcPct val="30000"/>
      </a:spcBef>
      <a:spcAft>
        <a:spcPct val="0"/>
      </a:spcAft>
      <a:defRPr sz="1200" kern="1200">
        <a:solidFill>
          <a:schemeClr val="tx1"/>
        </a:solidFill>
        <a:latin typeface="+mn-lt"/>
        <a:ea typeface="+mn-ea"/>
        <a:cs typeface="+mn-cs"/>
      </a:defRPr>
    </a:lvl3pPr>
    <a:lvl4pPr marL="1366838" algn="l" defTabSz="911225" rtl="0" eaLnBrk="0" fontAlgn="base" hangingPunct="0">
      <a:spcBef>
        <a:spcPct val="30000"/>
      </a:spcBef>
      <a:spcAft>
        <a:spcPct val="0"/>
      </a:spcAft>
      <a:defRPr sz="1200" kern="1200">
        <a:solidFill>
          <a:schemeClr val="tx1"/>
        </a:solidFill>
        <a:latin typeface="+mn-lt"/>
        <a:ea typeface="+mn-ea"/>
        <a:cs typeface="+mn-cs"/>
      </a:defRPr>
    </a:lvl4pPr>
    <a:lvl5pPr marL="1822450" algn="l" defTabSz="911225" rtl="0" eaLnBrk="0" fontAlgn="base" hangingPunct="0">
      <a:spcBef>
        <a:spcPct val="30000"/>
      </a:spcBef>
      <a:spcAft>
        <a:spcPct val="0"/>
      </a:spcAft>
      <a:defRPr sz="1200" kern="1200">
        <a:solidFill>
          <a:schemeClr val="tx1"/>
        </a:solidFill>
        <a:latin typeface="+mn-lt"/>
        <a:ea typeface="+mn-ea"/>
        <a:cs typeface="+mn-cs"/>
      </a:defRPr>
    </a:lvl5pPr>
    <a:lvl6pPr marL="2278904" algn="l" defTabSz="911560" rtl="0" eaLnBrk="1" latinLnBrk="0" hangingPunct="1">
      <a:defRPr sz="1200" kern="1200">
        <a:solidFill>
          <a:schemeClr val="tx1"/>
        </a:solidFill>
        <a:latin typeface="+mn-lt"/>
        <a:ea typeface="+mn-ea"/>
        <a:cs typeface="+mn-cs"/>
      </a:defRPr>
    </a:lvl6pPr>
    <a:lvl7pPr marL="2734682" algn="l" defTabSz="911560" rtl="0" eaLnBrk="1" latinLnBrk="0" hangingPunct="1">
      <a:defRPr sz="1200" kern="1200">
        <a:solidFill>
          <a:schemeClr val="tx1"/>
        </a:solidFill>
        <a:latin typeface="+mn-lt"/>
        <a:ea typeface="+mn-ea"/>
        <a:cs typeface="+mn-cs"/>
      </a:defRPr>
    </a:lvl7pPr>
    <a:lvl8pPr marL="3190454" algn="l" defTabSz="911560" rtl="0" eaLnBrk="1" latinLnBrk="0" hangingPunct="1">
      <a:defRPr sz="1200" kern="1200">
        <a:solidFill>
          <a:schemeClr val="tx1"/>
        </a:solidFill>
        <a:latin typeface="+mn-lt"/>
        <a:ea typeface="+mn-ea"/>
        <a:cs typeface="+mn-cs"/>
      </a:defRPr>
    </a:lvl8pPr>
    <a:lvl9pPr marL="3646240" algn="l" defTabSz="91156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Handout DRC evaluations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Calibri" panose="020F0502020204030204" pitchFamily="34" charset="0"/>
              </a:defRPr>
            </a:lvl1pPr>
            <a:lvl2pPr marL="742950" indent="-285750" defTabSz="920750">
              <a:spcBef>
                <a:spcPct val="30000"/>
              </a:spcBef>
              <a:defRPr sz="1200">
                <a:solidFill>
                  <a:schemeClr val="tx1"/>
                </a:solidFill>
                <a:latin typeface="Calibri" panose="020F0502020204030204" pitchFamily="34" charset="0"/>
              </a:defRPr>
            </a:lvl2pPr>
            <a:lvl3pPr marL="1143000" indent="-228600" defTabSz="920750">
              <a:spcBef>
                <a:spcPct val="30000"/>
              </a:spcBef>
              <a:defRPr sz="1200">
                <a:solidFill>
                  <a:schemeClr val="tx1"/>
                </a:solidFill>
                <a:latin typeface="Calibri" panose="020F0502020204030204" pitchFamily="34" charset="0"/>
              </a:defRPr>
            </a:lvl3pPr>
            <a:lvl4pPr marL="1600200" indent="-228600" defTabSz="920750">
              <a:spcBef>
                <a:spcPct val="30000"/>
              </a:spcBef>
              <a:defRPr sz="1200">
                <a:solidFill>
                  <a:schemeClr val="tx1"/>
                </a:solidFill>
                <a:latin typeface="Calibri" panose="020F0502020204030204" pitchFamily="34" charset="0"/>
              </a:defRPr>
            </a:lvl4pPr>
            <a:lvl5pPr marL="2057400" indent="-228600" defTabSz="920750">
              <a:spcBef>
                <a:spcPct val="30000"/>
              </a:spcBef>
              <a:defRPr sz="1200">
                <a:solidFill>
                  <a:schemeClr val="tx1"/>
                </a:solidFill>
                <a:latin typeface="Calibri" panose="020F0502020204030204" pitchFamily="34" charset="0"/>
              </a:defRPr>
            </a:lvl5pPr>
            <a:lvl6pPr marL="2514600" indent="-228600" defTabSz="9207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207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207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207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BFCF2D-4ECB-4224-AD6D-1CF15660703C}" type="slidenum">
              <a:rPr lang="en-US" altLang="en-US"/>
              <a:pPr>
                <a:spcBef>
                  <a:spcPct val="0"/>
                </a:spcBef>
              </a:pPr>
              <a:t>81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11EDB-5BCD-4586-A97D-A2AD63A3F9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8B1CE9A-EE91-4CD5-8F66-B11849A4548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D1B8BBE-EAB3-4CBE-84A4-970E90E86B59}"/>
              </a:ext>
            </a:extLst>
          </p:cNvPr>
          <p:cNvSpPr>
            <a:spLocks noGrp="1"/>
          </p:cNvSpPr>
          <p:nvPr>
            <p:ph type="dt" sz="half" idx="10"/>
          </p:nvPr>
        </p:nvSpPr>
        <p:spPr/>
        <p:txBody>
          <a:bodyPr/>
          <a:lstStyle/>
          <a:p>
            <a:pPr>
              <a:defRPr/>
            </a:pPr>
            <a:fld id="{283DF3F5-E919-4DA4-AE43-94974B8D2A0D}" type="datetimeFigureOut">
              <a:rPr lang="en-US" smtClean="0"/>
              <a:pPr>
                <a:defRPr/>
              </a:pPr>
              <a:t>3/25/2019</a:t>
            </a:fld>
            <a:endParaRPr lang="en-US"/>
          </a:p>
        </p:txBody>
      </p:sp>
      <p:sp>
        <p:nvSpPr>
          <p:cNvPr id="5" name="Footer Placeholder 4">
            <a:extLst>
              <a:ext uri="{FF2B5EF4-FFF2-40B4-BE49-F238E27FC236}">
                <a16:creationId xmlns:a16="http://schemas.microsoft.com/office/drawing/2014/main" id="{6D48CD5D-0458-4BCB-9687-1784B7889CA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5255079-2C38-440A-9EEB-DE0067D92C44}"/>
              </a:ext>
            </a:extLst>
          </p:cNvPr>
          <p:cNvSpPr>
            <a:spLocks noGrp="1"/>
          </p:cNvSpPr>
          <p:nvPr>
            <p:ph type="sldNum" sz="quarter" idx="12"/>
          </p:nvPr>
        </p:nvSpPr>
        <p:spPr/>
        <p:txBody>
          <a:bodyPr/>
          <a:lstStyle/>
          <a:p>
            <a:fld id="{94B45F59-620B-4414-AAE9-F1701E99974C}" type="slidenum">
              <a:rPr lang="en-US" altLang="en-US" smtClean="0"/>
              <a:pPr/>
              <a:t>‹#›</a:t>
            </a:fld>
            <a:endParaRPr lang="en-US" altLang="en-US"/>
          </a:p>
        </p:txBody>
      </p:sp>
    </p:spTree>
    <p:extLst>
      <p:ext uri="{BB962C8B-B14F-4D97-AF65-F5344CB8AC3E}">
        <p14:creationId xmlns:p14="http://schemas.microsoft.com/office/powerpoint/2010/main" val="5365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80D2-9098-4243-BD0F-A132C752C7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286D13-F9DE-415C-A556-B85DA7790A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5A236-B897-4233-8A77-C0F432D5CC85}"/>
              </a:ext>
            </a:extLst>
          </p:cNvPr>
          <p:cNvSpPr>
            <a:spLocks noGrp="1"/>
          </p:cNvSpPr>
          <p:nvPr>
            <p:ph type="dt" sz="half" idx="10"/>
          </p:nvPr>
        </p:nvSpPr>
        <p:spPr/>
        <p:txBody>
          <a:bodyPr/>
          <a:lstStyle/>
          <a:p>
            <a:pPr>
              <a:defRPr/>
            </a:pPr>
            <a:fld id="{76D7625F-E8A1-478E-A4E9-9F33C99275C6}" type="datetimeFigureOut">
              <a:rPr lang="en-US" smtClean="0"/>
              <a:pPr>
                <a:defRPr/>
              </a:pPr>
              <a:t>3/25/2019</a:t>
            </a:fld>
            <a:endParaRPr lang="en-US"/>
          </a:p>
        </p:txBody>
      </p:sp>
      <p:sp>
        <p:nvSpPr>
          <p:cNvPr id="5" name="Footer Placeholder 4">
            <a:extLst>
              <a:ext uri="{FF2B5EF4-FFF2-40B4-BE49-F238E27FC236}">
                <a16:creationId xmlns:a16="http://schemas.microsoft.com/office/drawing/2014/main" id="{4F0F0B1C-AAA4-4384-AB8B-D3E231706A5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B750A00-30A1-4B25-A6BB-996BBAE1A921}"/>
              </a:ext>
            </a:extLst>
          </p:cNvPr>
          <p:cNvSpPr>
            <a:spLocks noGrp="1"/>
          </p:cNvSpPr>
          <p:nvPr>
            <p:ph type="sldNum" sz="quarter" idx="12"/>
          </p:nvPr>
        </p:nvSpPr>
        <p:spPr/>
        <p:txBody>
          <a:bodyPr/>
          <a:lstStyle/>
          <a:p>
            <a:fld id="{BC398DD3-A4E1-43C7-9F67-FD267E864F88}" type="slidenum">
              <a:rPr lang="en-US" altLang="en-US" smtClean="0"/>
              <a:pPr/>
              <a:t>‹#›</a:t>
            </a:fld>
            <a:endParaRPr lang="en-US" altLang="en-US"/>
          </a:p>
        </p:txBody>
      </p:sp>
    </p:spTree>
    <p:extLst>
      <p:ext uri="{BB962C8B-B14F-4D97-AF65-F5344CB8AC3E}">
        <p14:creationId xmlns:p14="http://schemas.microsoft.com/office/powerpoint/2010/main" val="715740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393D6-8321-4DA6-A290-3741674B043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9FEEA5-C68D-428F-91CA-20CEF80EC65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85CB9-7573-4F8B-B3FD-296DE2B9ED2C}"/>
              </a:ext>
            </a:extLst>
          </p:cNvPr>
          <p:cNvSpPr>
            <a:spLocks noGrp="1"/>
          </p:cNvSpPr>
          <p:nvPr>
            <p:ph type="dt" sz="half" idx="10"/>
          </p:nvPr>
        </p:nvSpPr>
        <p:spPr/>
        <p:txBody>
          <a:bodyPr/>
          <a:lstStyle/>
          <a:p>
            <a:pPr>
              <a:defRPr/>
            </a:pPr>
            <a:fld id="{D8F20AF0-C392-4412-97D0-276EA6328B81}" type="datetimeFigureOut">
              <a:rPr lang="en-US" smtClean="0"/>
              <a:pPr>
                <a:defRPr/>
              </a:pPr>
              <a:t>3/25/2019</a:t>
            </a:fld>
            <a:endParaRPr lang="en-US"/>
          </a:p>
        </p:txBody>
      </p:sp>
      <p:sp>
        <p:nvSpPr>
          <p:cNvPr id="5" name="Footer Placeholder 4">
            <a:extLst>
              <a:ext uri="{FF2B5EF4-FFF2-40B4-BE49-F238E27FC236}">
                <a16:creationId xmlns:a16="http://schemas.microsoft.com/office/drawing/2014/main" id="{D944E23C-8D05-4582-8445-7B5DA689363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439CB3F-CD5E-496F-A292-FA783D486165}"/>
              </a:ext>
            </a:extLst>
          </p:cNvPr>
          <p:cNvSpPr>
            <a:spLocks noGrp="1"/>
          </p:cNvSpPr>
          <p:nvPr>
            <p:ph type="sldNum" sz="quarter" idx="12"/>
          </p:nvPr>
        </p:nvSpPr>
        <p:spPr/>
        <p:txBody>
          <a:bodyPr/>
          <a:lstStyle/>
          <a:p>
            <a:fld id="{0795060B-012F-4816-B7A9-0367960A0BB0}" type="slidenum">
              <a:rPr lang="en-US" altLang="en-US" smtClean="0"/>
              <a:pPr/>
              <a:t>‹#›</a:t>
            </a:fld>
            <a:endParaRPr lang="en-US" altLang="en-US"/>
          </a:p>
        </p:txBody>
      </p:sp>
    </p:spTree>
    <p:extLst>
      <p:ext uri="{BB962C8B-B14F-4D97-AF65-F5344CB8AC3E}">
        <p14:creationId xmlns:p14="http://schemas.microsoft.com/office/powerpoint/2010/main" val="771935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41C8FA-9A33-4342-95AC-1B03941BDBC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357662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1C8FA-9A33-4342-95AC-1B03941BDBC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1014085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1C8FA-9A33-4342-95AC-1B03941BDBC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210355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41C8FA-9A33-4342-95AC-1B03941BDBC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3035138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1C8FA-9A33-4342-95AC-1B03941BDBC2}"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874424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41C8FA-9A33-4342-95AC-1B03941BDBC2}"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222102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1C8FA-9A33-4342-95AC-1B03941BDBC2}"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580468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41C8FA-9A33-4342-95AC-1B03941BDBC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9164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F07A-CC48-4912-B893-6DB342C98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6119C0-5585-4A8F-A679-5137C7BEBC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FC9FD-FEBD-4239-9210-5D710AEF696C}"/>
              </a:ext>
            </a:extLst>
          </p:cNvPr>
          <p:cNvSpPr>
            <a:spLocks noGrp="1"/>
          </p:cNvSpPr>
          <p:nvPr>
            <p:ph type="dt" sz="half" idx="10"/>
          </p:nvPr>
        </p:nvSpPr>
        <p:spPr/>
        <p:txBody>
          <a:bodyPr/>
          <a:lstStyle/>
          <a:p>
            <a:pPr>
              <a:defRPr/>
            </a:pPr>
            <a:fld id="{161FCCB9-C526-45D4-AA6B-81ACDA6D7926}" type="datetimeFigureOut">
              <a:rPr lang="en-US" smtClean="0"/>
              <a:pPr>
                <a:defRPr/>
              </a:pPr>
              <a:t>3/25/2019</a:t>
            </a:fld>
            <a:endParaRPr lang="en-US"/>
          </a:p>
        </p:txBody>
      </p:sp>
      <p:sp>
        <p:nvSpPr>
          <p:cNvPr id="5" name="Footer Placeholder 4">
            <a:extLst>
              <a:ext uri="{FF2B5EF4-FFF2-40B4-BE49-F238E27FC236}">
                <a16:creationId xmlns:a16="http://schemas.microsoft.com/office/drawing/2014/main" id="{C1C71C54-98DF-43DC-A103-B315B73B46E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785D965-D7B7-41C7-9B59-032B439172B6}"/>
              </a:ext>
            </a:extLst>
          </p:cNvPr>
          <p:cNvSpPr>
            <a:spLocks noGrp="1"/>
          </p:cNvSpPr>
          <p:nvPr>
            <p:ph type="sldNum" sz="quarter" idx="12"/>
          </p:nvPr>
        </p:nvSpPr>
        <p:spPr/>
        <p:txBody>
          <a:bodyPr/>
          <a:lstStyle/>
          <a:p>
            <a:fld id="{7AC949CF-1BB2-42D5-AAEF-E596D48DBD73}" type="slidenum">
              <a:rPr lang="en-US" altLang="en-US" smtClean="0"/>
              <a:pPr/>
              <a:t>‹#›</a:t>
            </a:fld>
            <a:endParaRPr lang="en-US" altLang="en-US"/>
          </a:p>
        </p:txBody>
      </p:sp>
    </p:spTree>
    <p:extLst>
      <p:ext uri="{BB962C8B-B14F-4D97-AF65-F5344CB8AC3E}">
        <p14:creationId xmlns:p14="http://schemas.microsoft.com/office/powerpoint/2010/main" val="1395026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41C8FA-9A33-4342-95AC-1B03941BDBC2}"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488601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1C8FA-9A33-4342-95AC-1B03941BDBC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3468839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1C8FA-9A33-4342-95AC-1B03941BDBC2}"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62D95-E6C2-4016-9430-1D2A4B29F056}" type="slidenum">
              <a:rPr lang="en-US" smtClean="0"/>
              <a:t>‹#›</a:t>
            </a:fld>
            <a:endParaRPr lang="en-US"/>
          </a:p>
        </p:txBody>
      </p:sp>
    </p:spTree>
    <p:extLst>
      <p:ext uri="{BB962C8B-B14F-4D97-AF65-F5344CB8AC3E}">
        <p14:creationId xmlns:p14="http://schemas.microsoft.com/office/powerpoint/2010/main" val="1619763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8CDEA266-1C27-4C34-9DE3-2D421B40D5BE}"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E28D-13AA-4158-9874-CF475CCF074D}" type="slidenum">
              <a:rPr lang="en-US" smtClean="0"/>
              <a:t>‹#›</a:t>
            </a:fld>
            <a:endParaRPr lang="en-US"/>
          </a:p>
        </p:txBody>
      </p:sp>
    </p:spTree>
    <p:extLst>
      <p:ext uri="{BB962C8B-B14F-4D97-AF65-F5344CB8AC3E}">
        <p14:creationId xmlns:p14="http://schemas.microsoft.com/office/powerpoint/2010/main" val="2655261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DEA266-1C27-4C34-9DE3-2D421B40D5BE}"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E28D-13AA-4158-9874-CF475CCF074D}" type="slidenum">
              <a:rPr lang="en-US" smtClean="0"/>
              <a:t>‹#›</a:t>
            </a:fld>
            <a:endParaRPr lang="en-US"/>
          </a:p>
        </p:txBody>
      </p:sp>
    </p:spTree>
    <p:extLst>
      <p:ext uri="{BB962C8B-B14F-4D97-AF65-F5344CB8AC3E}">
        <p14:creationId xmlns:p14="http://schemas.microsoft.com/office/powerpoint/2010/main" val="4070052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8CDEA266-1C27-4C34-9DE3-2D421B40D5BE}"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E28D-13AA-4158-9874-CF475CCF074D}" type="slidenum">
              <a:rPr lang="en-US" smtClean="0"/>
              <a:t>‹#›</a:t>
            </a:fld>
            <a:endParaRPr lang="en-US"/>
          </a:p>
        </p:txBody>
      </p:sp>
    </p:spTree>
    <p:extLst>
      <p:ext uri="{BB962C8B-B14F-4D97-AF65-F5344CB8AC3E}">
        <p14:creationId xmlns:p14="http://schemas.microsoft.com/office/powerpoint/2010/main" val="3238939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DEA266-1C27-4C34-9DE3-2D421B40D5BE}"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E28D-13AA-4158-9874-CF475CCF074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0070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DEA266-1C27-4C34-9DE3-2D421B40D5BE}"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3E28D-13AA-4158-9874-CF475CCF074D}" type="slidenum">
              <a:rPr lang="en-US" smtClean="0"/>
              <a:t>‹#›</a:t>
            </a:fld>
            <a:endParaRPr lang="en-US"/>
          </a:p>
        </p:txBody>
      </p:sp>
    </p:spTree>
    <p:extLst>
      <p:ext uri="{BB962C8B-B14F-4D97-AF65-F5344CB8AC3E}">
        <p14:creationId xmlns:p14="http://schemas.microsoft.com/office/powerpoint/2010/main" val="2654048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DEA266-1C27-4C34-9DE3-2D421B40D5BE}"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3E28D-13AA-4158-9874-CF475CCF074D}" type="slidenum">
              <a:rPr lang="en-US" smtClean="0"/>
              <a:t>‹#›</a:t>
            </a:fld>
            <a:endParaRPr lang="en-US"/>
          </a:p>
        </p:txBody>
      </p:sp>
    </p:spTree>
    <p:extLst>
      <p:ext uri="{BB962C8B-B14F-4D97-AF65-F5344CB8AC3E}">
        <p14:creationId xmlns:p14="http://schemas.microsoft.com/office/powerpoint/2010/main" val="2976069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DEA266-1C27-4C34-9DE3-2D421B40D5BE}"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3E28D-13AA-4158-9874-CF475CCF074D}" type="slidenum">
              <a:rPr lang="en-US" smtClean="0"/>
              <a:t>‹#›</a:t>
            </a:fld>
            <a:endParaRPr lang="en-US"/>
          </a:p>
        </p:txBody>
      </p:sp>
    </p:spTree>
    <p:extLst>
      <p:ext uri="{BB962C8B-B14F-4D97-AF65-F5344CB8AC3E}">
        <p14:creationId xmlns:p14="http://schemas.microsoft.com/office/powerpoint/2010/main" val="103747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A430-42CC-41C8-9B3A-48DA93358F9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BB91874-2A92-44D3-9247-D8926A3BF7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C88E96-21D8-44B0-A9DF-4093EFF89A8D}"/>
              </a:ext>
            </a:extLst>
          </p:cNvPr>
          <p:cNvSpPr>
            <a:spLocks noGrp="1"/>
          </p:cNvSpPr>
          <p:nvPr>
            <p:ph type="dt" sz="half" idx="10"/>
          </p:nvPr>
        </p:nvSpPr>
        <p:spPr/>
        <p:txBody>
          <a:bodyPr/>
          <a:lstStyle/>
          <a:p>
            <a:pPr>
              <a:defRPr/>
            </a:pPr>
            <a:fld id="{AEFB7AC0-04C2-459E-9AFA-D2A4049F19D5}" type="datetimeFigureOut">
              <a:rPr lang="en-US" smtClean="0"/>
              <a:pPr>
                <a:defRPr/>
              </a:pPr>
              <a:t>3/25/2019</a:t>
            </a:fld>
            <a:endParaRPr lang="en-US"/>
          </a:p>
        </p:txBody>
      </p:sp>
      <p:sp>
        <p:nvSpPr>
          <p:cNvPr id="5" name="Footer Placeholder 4">
            <a:extLst>
              <a:ext uri="{FF2B5EF4-FFF2-40B4-BE49-F238E27FC236}">
                <a16:creationId xmlns:a16="http://schemas.microsoft.com/office/drawing/2014/main" id="{38DC49CF-7088-49EC-8D89-EBA124A69FC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DD0DC10-2E25-4418-AF7F-3E77F672397A}"/>
              </a:ext>
            </a:extLst>
          </p:cNvPr>
          <p:cNvSpPr>
            <a:spLocks noGrp="1"/>
          </p:cNvSpPr>
          <p:nvPr>
            <p:ph type="sldNum" sz="quarter" idx="12"/>
          </p:nvPr>
        </p:nvSpPr>
        <p:spPr/>
        <p:txBody>
          <a:bodyPr/>
          <a:lstStyle/>
          <a:p>
            <a:fld id="{AE9D6151-0D71-40D5-BB08-11BA53C2EDF8}" type="slidenum">
              <a:rPr lang="en-US" altLang="en-US" smtClean="0"/>
              <a:pPr/>
              <a:t>‹#›</a:t>
            </a:fld>
            <a:endParaRPr lang="en-US" altLang="en-US"/>
          </a:p>
        </p:txBody>
      </p:sp>
    </p:spTree>
    <p:extLst>
      <p:ext uri="{BB962C8B-B14F-4D97-AF65-F5344CB8AC3E}">
        <p14:creationId xmlns:p14="http://schemas.microsoft.com/office/powerpoint/2010/main" val="947845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8CDEA266-1C27-4C34-9DE3-2D421B40D5BE}" type="datetimeFigureOut">
              <a:rPr lang="en-US" smtClean="0"/>
              <a:t>3/25/2019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2B3E28D-13AA-4158-9874-CF475CCF074D}" type="slidenum">
              <a:rPr lang="en-US" smtClean="0"/>
              <a:t>‹#›</a:t>
            </a:fld>
            <a:endParaRPr lang="en-US"/>
          </a:p>
        </p:txBody>
      </p:sp>
    </p:spTree>
    <p:extLst>
      <p:ext uri="{BB962C8B-B14F-4D97-AF65-F5344CB8AC3E}">
        <p14:creationId xmlns:p14="http://schemas.microsoft.com/office/powerpoint/2010/main" val="4158513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DEA266-1C27-4C34-9DE3-2D421B40D5BE}"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3E28D-13AA-4158-9874-CF475CCF074D}" type="slidenum">
              <a:rPr lang="en-US" smtClean="0"/>
              <a:t>‹#›</a:t>
            </a:fld>
            <a:endParaRPr lang="en-US"/>
          </a:p>
        </p:txBody>
      </p:sp>
    </p:spTree>
    <p:extLst>
      <p:ext uri="{BB962C8B-B14F-4D97-AF65-F5344CB8AC3E}">
        <p14:creationId xmlns:p14="http://schemas.microsoft.com/office/powerpoint/2010/main" val="3909585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DEA266-1C27-4C34-9DE3-2D421B40D5BE}"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E28D-13AA-4158-9874-CF475CCF074D}" type="slidenum">
              <a:rPr lang="en-US" smtClean="0"/>
              <a:t>‹#›</a:t>
            </a:fld>
            <a:endParaRPr lang="en-US"/>
          </a:p>
        </p:txBody>
      </p:sp>
    </p:spTree>
    <p:extLst>
      <p:ext uri="{BB962C8B-B14F-4D97-AF65-F5344CB8AC3E}">
        <p14:creationId xmlns:p14="http://schemas.microsoft.com/office/powerpoint/2010/main" val="171214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DEA266-1C27-4C34-9DE3-2D421B40D5BE}"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3E28D-13AA-4158-9874-CF475CCF074D}" type="slidenum">
              <a:rPr lang="en-US" smtClean="0"/>
              <a:t>‹#›</a:t>
            </a:fld>
            <a:endParaRPr lang="en-US"/>
          </a:p>
        </p:txBody>
      </p:sp>
    </p:spTree>
    <p:extLst>
      <p:ext uri="{BB962C8B-B14F-4D97-AF65-F5344CB8AC3E}">
        <p14:creationId xmlns:p14="http://schemas.microsoft.com/office/powerpoint/2010/main" val="89089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1185-55D6-4981-8DD4-C526B9D525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7ABFD7-340B-4718-9EDB-39CDE281175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2A0341-1D2B-4DDC-B2DF-79DDFB8B3A4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B2797E-0A04-4E79-B1F7-F7E4E5DDE35C}"/>
              </a:ext>
            </a:extLst>
          </p:cNvPr>
          <p:cNvSpPr>
            <a:spLocks noGrp="1"/>
          </p:cNvSpPr>
          <p:nvPr>
            <p:ph type="dt" sz="half" idx="10"/>
          </p:nvPr>
        </p:nvSpPr>
        <p:spPr/>
        <p:txBody>
          <a:bodyPr/>
          <a:lstStyle/>
          <a:p>
            <a:pPr>
              <a:defRPr/>
            </a:pPr>
            <a:fld id="{98342EA1-D834-459D-977E-6C8499161434}" type="datetimeFigureOut">
              <a:rPr lang="en-US" smtClean="0"/>
              <a:pPr>
                <a:defRPr/>
              </a:pPr>
              <a:t>3/25/2019</a:t>
            </a:fld>
            <a:endParaRPr lang="en-US"/>
          </a:p>
        </p:txBody>
      </p:sp>
      <p:sp>
        <p:nvSpPr>
          <p:cNvPr id="6" name="Footer Placeholder 5">
            <a:extLst>
              <a:ext uri="{FF2B5EF4-FFF2-40B4-BE49-F238E27FC236}">
                <a16:creationId xmlns:a16="http://schemas.microsoft.com/office/drawing/2014/main" id="{C3111853-D875-4FD9-A8B3-B2F46DDB8CA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8854B6CB-2D7A-4E41-9580-23449A59DC4F}"/>
              </a:ext>
            </a:extLst>
          </p:cNvPr>
          <p:cNvSpPr>
            <a:spLocks noGrp="1"/>
          </p:cNvSpPr>
          <p:nvPr>
            <p:ph type="sldNum" sz="quarter" idx="12"/>
          </p:nvPr>
        </p:nvSpPr>
        <p:spPr/>
        <p:txBody>
          <a:bodyPr/>
          <a:lstStyle/>
          <a:p>
            <a:fld id="{2E2B9EE8-F6B8-4F1A-B4FC-BBB0FE68692A}" type="slidenum">
              <a:rPr lang="en-US" altLang="en-US" smtClean="0"/>
              <a:pPr/>
              <a:t>‹#›</a:t>
            </a:fld>
            <a:endParaRPr lang="en-US" altLang="en-US"/>
          </a:p>
        </p:txBody>
      </p:sp>
    </p:spTree>
    <p:extLst>
      <p:ext uri="{BB962C8B-B14F-4D97-AF65-F5344CB8AC3E}">
        <p14:creationId xmlns:p14="http://schemas.microsoft.com/office/powerpoint/2010/main" val="148427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3A7C-5CD2-43E3-A37D-88A39BF3F72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0FB1E3-5465-4504-8CE8-2EE3AAC93FF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2194A07-FC4D-432B-AE69-0131B547B83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536CB4-9491-448D-AE7F-00D5F8A9301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791C5A8-F0ED-4B16-8079-1CEB8DEC6C5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DCB641-E01E-491A-AB85-02AAB4D1B730}"/>
              </a:ext>
            </a:extLst>
          </p:cNvPr>
          <p:cNvSpPr>
            <a:spLocks noGrp="1"/>
          </p:cNvSpPr>
          <p:nvPr>
            <p:ph type="dt" sz="half" idx="10"/>
          </p:nvPr>
        </p:nvSpPr>
        <p:spPr/>
        <p:txBody>
          <a:bodyPr/>
          <a:lstStyle/>
          <a:p>
            <a:pPr>
              <a:defRPr/>
            </a:pPr>
            <a:fld id="{E78F39A2-0725-4F7A-8BDF-D3FE9A2443BF}" type="datetimeFigureOut">
              <a:rPr lang="en-US" smtClean="0"/>
              <a:pPr>
                <a:defRPr/>
              </a:pPr>
              <a:t>3/25/2019</a:t>
            </a:fld>
            <a:endParaRPr lang="en-US"/>
          </a:p>
        </p:txBody>
      </p:sp>
      <p:sp>
        <p:nvSpPr>
          <p:cNvPr id="8" name="Footer Placeholder 7">
            <a:extLst>
              <a:ext uri="{FF2B5EF4-FFF2-40B4-BE49-F238E27FC236}">
                <a16:creationId xmlns:a16="http://schemas.microsoft.com/office/drawing/2014/main" id="{8ABCB5A2-2A23-49F5-8BA9-728439B3E15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30E1362F-A15C-4929-A8C1-DD8142F7D4A1}"/>
              </a:ext>
            </a:extLst>
          </p:cNvPr>
          <p:cNvSpPr>
            <a:spLocks noGrp="1"/>
          </p:cNvSpPr>
          <p:nvPr>
            <p:ph type="sldNum" sz="quarter" idx="12"/>
          </p:nvPr>
        </p:nvSpPr>
        <p:spPr/>
        <p:txBody>
          <a:bodyPr/>
          <a:lstStyle/>
          <a:p>
            <a:fld id="{E50F5FF1-0C5E-4EB8-A791-F0C5BB32A834}" type="slidenum">
              <a:rPr lang="en-US" altLang="en-US" smtClean="0"/>
              <a:pPr/>
              <a:t>‹#›</a:t>
            </a:fld>
            <a:endParaRPr lang="en-US" altLang="en-US"/>
          </a:p>
        </p:txBody>
      </p:sp>
    </p:spTree>
    <p:extLst>
      <p:ext uri="{BB962C8B-B14F-4D97-AF65-F5344CB8AC3E}">
        <p14:creationId xmlns:p14="http://schemas.microsoft.com/office/powerpoint/2010/main" val="274347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4331D-CCFA-4894-9D73-A2F25DE49B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39D343-A6CD-45DE-A3D1-B323736EB46C}"/>
              </a:ext>
            </a:extLst>
          </p:cNvPr>
          <p:cNvSpPr>
            <a:spLocks noGrp="1"/>
          </p:cNvSpPr>
          <p:nvPr>
            <p:ph type="dt" sz="half" idx="10"/>
          </p:nvPr>
        </p:nvSpPr>
        <p:spPr/>
        <p:txBody>
          <a:bodyPr/>
          <a:lstStyle/>
          <a:p>
            <a:pPr>
              <a:defRPr/>
            </a:pPr>
            <a:fld id="{46BA420A-54D0-4A7E-9721-1FBA29364258}" type="datetimeFigureOut">
              <a:rPr lang="en-US" smtClean="0"/>
              <a:pPr>
                <a:defRPr/>
              </a:pPr>
              <a:t>3/25/2019</a:t>
            </a:fld>
            <a:endParaRPr lang="en-US"/>
          </a:p>
        </p:txBody>
      </p:sp>
      <p:sp>
        <p:nvSpPr>
          <p:cNvPr id="4" name="Footer Placeholder 3">
            <a:extLst>
              <a:ext uri="{FF2B5EF4-FFF2-40B4-BE49-F238E27FC236}">
                <a16:creationId xmlns:a16="http://schemas.microsoft.com/office/drawing/2014/main" id="{58C62F0D-6312-47C3-AA3E-3B4A261ADC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FEE11C8-8073-4DC1-B3F3-E2DEEFE39844}"/>
              </a:ext>
            </a:extLst>
          </p:cNvPr>
          <p:cNvSpPr>
            <a:spLocks noGrp="1"/>
          </p:cNvSpPr>
          <p:nvPr>
            <p:ph type="sldNum" sz="quarter" idx="12"/>
          </p:nvPr>
        </p:nvSpPr>
        <p:spPr/>
        <p:txBody>
          <a:bodyPr/>
          <a:lstStyle/>
          <a:p>
            <a:fld id="{2483F81C-CFCE-45FC-8D59-9B5A3B0FEEB0}" type="slidenum">
              <a:rPr lang="en-US" altLang="en-US" smtClean="0"/>
              <a:pPr/>
              <a:t>‹#›</a:t>
            </a:fld>
            <a:endParaRPr lang="en-US" altLang="en-US"/>
          </a:p>
        </p:txBody>
      </p:sp>
    </p:spTree>
    <p:extLst>
      <p:ext uri="{BB962C8B-B14F-4D97-AF65-F5344CB8AC3E}">
        <p14:creationId xmlns:p14="http://schemas.microsoft.com/office/powerpoint/2010/main" val="249383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A0C794-2203-4BC1-B6EC-DE0F13926B81}"/>
              </a:ext>
            </a:extLst>
          </p:cNvPr>
          <p:cNvSpPr>
            <a:spLocks noGrp="1"/>
          </p:cNvSpPr>
          <p:nvPr>
            <p:ph type="dt" sz="half" idx="10"/>
          </p:nvPr>
        </p:nvSpPr>
        <p:spPr/>
        <p:txBody>
          <a:bodyPr/>
          <a:lstStyle/>
          <a:p>
            <a:pPr>
              <a:defRPr/>
            </a:pPr>
            <a:fld id="{E8341334-746A-437A-9EBE-6E1187FB6F0F}" type="datetimeFigureOut">
              <a:rPr lang="en-US" smtClean="0"/>
              <a:pPr>
                <a:defRPr/>
              </a:pPr>
              <a:t>3/25/2019</a:t>
            </a:fld>
            <a:endParaRPr lang="en-US"/>
          </a:p>
        </p:txBody>
      </p:sp>
      <p:sp>
        <p:nvSpPr>
          <p:cNvPr id="3" name="Footer Placeholder 2">
            <a:extLst>
              <a:ext uri="{FF2B5EF4-FFF2-40B4-BE49-F238E27FC236}">
                <a16:creationId xmlns:a16="http://schemas.microsoft.com/office/drawing/2014/main" id="{7B24F8A2-4AB8-4D4E-9485-496369354934}"/>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0C9A4C56-CC6E-4C4E-AE7E-84DE6705B6B1}"/>
              </a:ext>
            </a:extLst>
          </p:cNvPr>
          <p:cNvSpPr>
            <a:spLocks noGrp="1"/>
          </p:cNvSpPr>
          <p:nvPr>
            <p:ph type="sldNum" sz="quarter" idx="12"/>
          </p:nvPr>
        </p:nvSpPr>
        <p:spPr/>
        <p:txBody>
          <a:bodyPr/>
          <a:lstStyle/>
          <a:p>
            <a:fld id="{FC9B7F3D-67AC-46EE-B441-A018BB6C4084}" type="slidenum">
              <a:rPr lang="en-US" altLang="en-US" smtClean="0"/>
              <a:pPr/>
              <a:t>‹#›</a:t>
            </a:fld>
            <a:endParaRPr lang="en-US" altLang="en-US"/>
          </a:p>
        </p:txBody>
      </p:sp>
    </p:spTree>
    <p:extLst>
      <p:ext uri="{BB962C8B-B14F-4D97-AF65-F5344CB8AC3E}">
        <p14:creationId xmlns:p14="http://schemas.microsoft.com/office/powerpoint/2010/main" val="57679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2441-6A63-4E6B-9EB9-9429D2481CD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14A529B-DF75-448B-8535-CC923650B8E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B586E9-5115-4ACB-81AD-E0F9056321B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95EA7F2-5204-4866-90FF-A2ACF45D9C8E}"/>
              </a:ext>
            </a:extLst>
          </p:cNvPr>
          <p:cNvSpPr>
            <a:spLocks noGrp="1"/>
          </p:cNvSpPr>
          <p:nvPr>
            <p:ph type="dt" sz="half" idx="10"/>
          </p:nvPr>
        </p:nvSpPr>
        <p:spPr/>
        <p:txBody>
          <a:bodyPr/>
          <a:lstStyle/>
          <a:p>
            <a:pPr>
              <a:defRPr/>
            </a:pPr>
            <a:fld id="{AC7F64AB-23BE-4DBE-9ABD-FAD5BECCFC86}" type="datetimeFigureOut">
              <a:rPr lang="en-US" smtClean="0"/>
              <a:pPr>
                <a:defRPr/>
              </a:pPr>
              <a:t>3/25/2019</a:t>
            </a:fld>
            <a:endParaRPr lang="en-US"/>
          </a:p>
        </p:txBody>
      </p:sp>
      <p:sp>
        <p:nvSpPr>
          <p:cNvPr id="6" name="Footer Placeholder 5">
            <a:extLst>
              <a:ext uri="{FF2B5EF4-FFF2-40B4-BE49-F238E27FC236}">
                <a16:creationId xmlns:a16="http://schemas.microsoft.com/office/drawing/2014/main" id="{AC2BF59B-E8E0-4483-BF11-EBF4EA75368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9D81BE9-6057-4EC6-BF31-B14DCE48CF54}"/>
              </a:ext>
            </a:extLst>
          </p:cNvPr>
          <p:cNvSpPr>
            <a:spLocks noGrp="1"/>
          </p:cNvSpPr>
          <p:nvPr>
            <p:ph type="sldNum" sz="quarter" idx="12"/>
          </p:nvPr>
        </p:nvSpPr>
        <p:spPr/>
        <p:txBody>
          <a:bodyPr/>
          <a:lstStyle/>
          <a:p>
            <a:fld id="{2B5C49D1-86BC-4739-B6C7-CBC2C6118F50}" type="slidenum">
              <a:rPr lang="en-US" altLang="en-US" smtClean="0"/>
              <a:pPr/>
              <a:t>‹#›</a:t>
            </a:fld>
            <a:endParaRPr lang="en-US" altLang="en-US"/>
          </a:p>
        </p:txBody>
      </p:sp>
    </p:spTree>
    <p:extLst>
      <p:ext uri="{BB962C8B-B14F-4D97-AF65-F5344CB8AC3E}">
        <p14:creationId xmlns:p14="http://schemas.microsoft.com/office/powerpoint/2010/main" val="94478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134E-87BA-446A-8614-7727292C31A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7C06A24-1E31-4A2E-BDA6-77C057FA515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C4E886B-2FDC-46E5-960C-24AF78804E4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DC4BED9-2645-4C6C-89F7-94E095A16514}"/>
              </a:ext>
            </a:extLst>
          </p:cNvPr>
          <p:cNvSpPr>
            <a:spLocks noGrp="1"/>
          </p:cNvSpPr>
          <p:nvPr>
            <p:ph type="dt" sz="half" idx="10"/>
          </p:nvPr>
        </p:nvSpPr>
        <p:spPr/>
        <p:txBody>
          <a:bodyPr/>
          <a:lstStyle/>
          <a:p>
            <a:pPr>
              <a:defRPr/>
            </a:pPr>
            <a:fld id="{9968C8EA-CD9E-4EE7-ABB1-3CCC2EFBA53E}" type="datetimeFigureOut">
              <a:rPr lang="en-US" smtClean="0"/>
              <a:pPr>
                <a:defRPr/>
              </a:pPr>
              <a:t>3/25/2019</a:t>
            </a:fld>
            <a:endParaRPr lang="en-US"/>
          </a:p>
        </p:txBody>
      </p:sp>
      <p:sp>
        <p:nvSpPr>
          <p:cNvPr id="6" name="Footer Placeholder 5">
            <a:extLst>
              <a:ext uri="{FF2B5EF4-FFF2-40B4-BE49-F238E27FC236}">
                <a16:creationId xmlns:a16="http://schemas.microsoft.com/office/drawing/2014/main" id="{A7092FCE-B496-41BB-8CC1-FAAA2F70267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85ADB60-9AB2-461F-B8D4-346349627E44}"/>
              </a:ext>
            </a:extLst>
          </p:cNvPr>
          <p:cNvSpPr>
            <a:spLocks noGrp="1"/>
          </p:cNvSpPr>
          <p:nvPr>
            <p:ph type="sldNum" sz="quarter" idx="12"/>
          </p:nvPr>
        </p:nvSpPr>
        <p:spPr/>
        <p:txBody>
          <a:bodyPr/>
          <a:lstStyle/>
          <a:p>
            <a:fld id="{F04990AA-FD17-4310-8FFA-5BD4FB83B3CC}" type="slidenum">
              <a:rPr lang="en-US" altLang="en-US" smtClean="0"/>
              <a:pPr/>
              <a:t>‹#›</a:t>
            </a:fld>
            <a:endParaRPr lang="en-US" altLang="en-US"/>
          </a:p>
        </p:txBody>
      </p:sp>
    </p:spTree>
    <p:extLst>
      <p:ext uri="{BB962C8B-B14F-4D97-AF65-F5344CB8AC3E}">
        <p14:creationId xmlns:p14="http://schemas.microsoft.com/office/powerpoint/2010/main" val="290733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3CF0C5-508A-48C9-BE08-F557C322766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EEC82D-631D-49E3-B04D-FB22EEEF911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07C1B-5AE8-415A-8CC6-CD87BF44811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A59B446-4B0F-4204-849A-E91DA14B8E65}" type="datetimeFigureOut">
              <a:rPr lang="en-US" smtClean="0"/>
              <a:pPr>
                <a:defRPr/>
              </a:pPr>
              <a:t>3/25/2019</a:t>
            </a:fld>
            <a:endParaRPr lang="en-US"/>
          </a:p>
        </p:txBody>
      </p:sp>
      <p:sp>
        <p:nvSpPr>
          <p:cNvPr id="5" name="Footer Placeholder 4">
            <a:extLst>
              <a:ext uri="{FF2B5EF4-FFF2-40B4-BE49-F238E27FC236}">
                <a16:creationId xmlns:a16="http://schemas.microsoft.com/office/drawing/2014/main" id="{34A66CFD-413D-4422-949C-BAB979D7D73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5F8C26C-96E3-46A2-A623-E9EFCB2F09A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B9128B-5471-4A52-BFDC-3CDD46B216A5}" type="slidenum">
              <a:rPr lang="en-US" altLang="en-US" smtClean="0"/>
              <a:pPr/>
              <a:t>‹#›</a:t>
            </a:fld>
            <a:endParaRPr lang="en-US" altLang="en-US"/>
          </a:p>
        </p:txBody>
      </p:sp>
    </p:spTree>
    <p:extLst>
      <p:ext uri="{BB962C8B-B14F-4D97-AF65-F5344CB8AC3E}">
        <p14:creationId xmlns:p14="http://schemas.microsoft.com/office/powerpoint/2010/main" val="2263234386"/>
      </p:ext>
    </p:extLst>
  </p:cSld>
  <p:clrMap bg1="lt1" tx1="dk1" bg2="lt2" tx2="dk2" accent1="accent1" accent2="accent2" accent3="accent3" accent4="accent4" accent5="accent5" accent6="accent6" hlink="hlink" folHlink="folHlink"/>
  <p:sldLayoutIdLst>
    <p:sldLayoutId id="2147486910" r:id="rId1"/>
    <p:sldLayoutId id="2147486911" r:id="rId2"/>
    <p:sldLayoutId id="2147486912" r:id="rId3"/>
    <p:sldLayoutId id="2147486913" r:id="rId4"/>
    <p:sldLayoutId id="2147486914" r:id="rId5"/>
    <p:sldLayoutId id="2147486915" r:id="rId6"/>
    <p:sldLayoutId id="2147486916" r:id="rId7"/>
    <p:sldLayoutId id="2147486917" r:id="rId8"/>
    <p:sldLayoutId id="2147486918" r:id="rId9"/>
    <p:sldLayoutId id="2147486919" r:id="rId10"/>
    <p:sldLayoutId id="21474869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1C8FA-9A33-4342-95AC-1B03941BDBC2}" type="datetimeFigureOut">
              <a:rPr lang="en-US" smtClean="0"/>
              <a:t>3/25/2019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62D95-E6C2-4016-9430-1D2A4B29F056}" type="slidenum">
              <a:rPr lang="en-US" smtClean="0"/>
              <a:t>‹#›</a:t>
            </a:fld>
            <a:endParaRPr lang="en-US"/>
          </a:p>
        </p:txBody>
      </p:sp>
    </p:spTree>
    <p:extLst>
      <p:ext uri="{BB962C8B-B14F-4D97-AF65-F5344CB8AC3E}">
        <p14:creationId xmlns:p14="http://schemas.microsoft.com/office/powerpoint/2010/main" val="592052625"/>
      </p:ext>
    </p:extLst>
  </p:cSld>
  <p:clrMap bg1="lt1" tx1="dk1" bg2="lt2" tx2="dk2" accent1="accent1" accent2="accent2" accent3="accent3" accent4="accent4" accent5="accent5" accent6="accent6" hlink="hlink" folHlink="folHlink"/>
  <p:sldLayoutIdLst>
    <p:sldLayoutId id="2147486934" r:id="rId1"/>
    <p:sldLayoutId id="2147486935" r:id="rId2"/>
    <p:sldLayoutId id="2147486936" r:id="rId3"/>
    <p:sldLayoutId id="2147486937" r:id="rId4"/>
    <p:sldLayoutId id="2147486938" r:id="rId5"/>
    <p:sldLayoutId id="2147486939" r:id="rId6"/>
    <p:sldLayoutId id="2147486940" r:id="rId7"/>
    <p:sldLayoutId id="2147486941" r:id="rId8"/>
    <p:sldLayoutId id="2147486942" r:id="rId9"/>
    <p:sldLayoutId id="2147486943" r:id="rId10"/>
    <p:sldLayoutId id="21474869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CDEA266-1C27-4C34-9DE3-2D421B40D5BE}" type="datetimeFigureOut">
              <a:rPr lang="en-US" smtClean="0"/>
              <a:t>3/25/2019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2B3E28D-13AA-4158-9874-CF475CCF074D}" type="slidenum">
              <a:rPr lang="en-US" smtClean="0"/>
              <a:t>‹#›</a:t>
            </a:fld>
            <a:endParaRPr lang="en-US"/>
          </a:p>
        </p:txBody>
      </p:sp>
    </p:spTree>
    <p:extLst>
      <p:ext uri="{BB962C8B-B14F-4D97-AF65-F5344CB8AC3E}">
        <p14:creationId xmlns:p14="http://schemas.microsoft.com/office/powerpoint/2010/main" val="3564067511"/>
      </p:ext>
    </p:extLst>
  </p:cSld>
  <p:clrMap bg1="lt1" tx1="dk1" bg2="lt2" tx2="dk2" accent1="accent1" accent2="accent2" accent3="accent3" accent4="accent4" accent5="accent5" accent6="accent6" hlink="hlink" folHlink="folHlink"/>
  <p:sldLayoutIdLst>
    <p:sldLayoutId id="2147486946" r:id="rId1"/>
    <p:sldLayoutId id="2147486947" r:id="rId2"/>
    <p:sldLayoutId id="2147486948" r:id="rId3"/>
    <p:sldLayoutId id="2147486949" r:id="rId4"/>
    <p:sldLayoutId id="2147486950" r:id="rId5"/>
    <p:sldLayoutId id="2147486951" r:id="rId6"/>
    <p:sldLayoutId id="2147486952" r:id="rId7"/>
    <p:sldLayoutId id="2147486953" r:id="rId8"/>
    <p:sldLayoutId id="2147486954" r:id="rId9"/>
    <p:sldLayoutId id="2147486955" r:id="rId10"/>
    <p:sldLayoutId id="2147486956"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ddadvocacy.org/nov2012_resources.s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cid:e0ecb9c9-155e-4611-bfe5-9722837a601c@namprd09.prod.outlook.com" TargetMode="External"/><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4.xml"/><Relationship Id="rId4" Type="http://schemas.openxmlformats.org/officeDocument/2006/relationships/image" Target="../media/image37.jpeg"/></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hyperlink" Target="tel:+18883854657" TargetMode="External"/><Relationship Id="rId2" Type="http://schemas.openxmlformats.org/officeDocument/2006/relationships/hyperlink" Target="https://www.ccssd.org/get-help/overview.html" TargetMode="External"/><Relationship Id="rId1" Type="http://schemas.openxmlformats.org/officeDocument/2006/relationships/slideLayout" Target="../slideLayouts/slideLayout24.xml"/><Relationship Id="rId6" Type="http://schemas.openxmlformats.org/officeDocument/2006/relationships/image" Target="../media/image41.jpeg"/><Relationship Id="rId5" Type="http://schemas.openxmlformats.org/officeDocument/2006/relationships/hyperlink" Target="https://na01.safelinks.protection.outlook.com/?url=http://www.rainn.org/&amp;data=02|01|Debbie.Marshall@scdd.ca.gov|740ece9e038b4dafaa4308d67c0d6a0d|0235ba6b2cf04b75bc5dd6187ce33de3|0|1|636832794385016872&amp;sdata=0o78fyGmhxg6LLDQ5ICeyc/PaSKG3lJOvukxNH%2BbjQY%3D&amp;reserved=0" TargetMode="External"/><Relationship Id="rId4" Type="http://schemas.openxmlformats.org/officeDocument/2006/relationships/hyperlink" Target="https://na01.safelinks.protection.outlook.com/?url=http://www.thehotline.org/&amp;data=02|01|Debbie.Marshall@scdd.ca.gov|740ece9e038b4dafaa4308d67c0d6a0d|0235ba6b2cf04b75bc5dd6187ce33de3|0|1|636832794385016872&amp;sdata=osETZV6HPmncsrS/HfZLw9aqdw12ZRwRDzx6u/SQkvs%3D&amp;reserved=0"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ddssafety.net/everyday-life/community/what-do-i-do-worksheet-community-activities" TargetMode="Externa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hyperlink" Target="https://na01.safelinks.protection.outlook.com/?url=http://www.thehotline.org/&amp;data=02|01|Debbie.Marshall@scdd.ca.gov|740ece9e038b4dafaa4308d67c0d6a0d|0235ba6b2cf04b75bc5dd6187ce33de3|0|1|636832794385016872&amp;sdata=osETZV6HPmncsrS/HfZLw9aqdw12ZRwRDzx6u/SQkvs%3D&amp;reserved=0" TargetMode="External"/><Relationship Id="rId2" Type="http://schemas.openxmlformats.org/officeDocument/2006/relationships/hyperlink" Target="tel:+18883854657" TargetMode="External"/><Relationship Id="rId1" Type="http://schemas.openxmlformats.org/officeDocument/2006/relationships/slideLayout" Target="../slideLayouts/slideLayout24.xml"/><Relationship Id="rId4" Type="http://schemas.openxmlformats.org/officeDocument/2006/relationships/hyperlink" Target="https://na01.safelinks.protection.outlook.com/?url=http://www.rainn.org/&amp;data=02|01|Debbie.Marshall@scdd.ca.gov|740ece9e038b4dafaa4308d67c0d6a0d|0235ba6b2cf04b75bc5dd6187ce33de3|0|1|636832794385016872&amp;sdata=0o78fyGmhxg6LLDQ5ICeyc/PaSKG3lJOvukxNH%2BbjQY%3D&amp;reserved=0"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68.xml.rels><?xml version="1.0" encoding="UTF-8" standalone="yes"?>
<Relationships xmlns="http://schemas.openxmlformats.org/package/2006/relationships"><Relationship Id="rId3" Type="http://schemas.openxmlformats.org/officeDocument/2006/relationships/hyperlink" Target="mailto:rj.levy70@gmail.com" TargetMode="External"/><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cddadvocacy.org/nov2012_resources.shtml"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ddadvocacy.org/nov2012_resources.shtml"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ddadvocacy.org/nov2012_resources.s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cddadvocacy.org/nov2012_resources.s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0.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2.emf"/></Relationships>
</file>

<file path=ppt/slides/_rels/slide8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cddadvocacy.org/nov2012_resources.shtml" TargetMode="External"/><Relationship Id="rId2" Type="http://schemas.openxmlformats.org/officeDocument/2006/relationships/image" Target="../media/image54.wmf"/><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1447800" y="4800600"/>
            <a:ext cx="6400800" cy="1752600"/>
          </a:xfrm>
        </p:spPr>
        <p:txBody>
          <a:bodyPr>
            <a:normAutofit lnSpcReduction="10000"/>
          </a:bodyPr>
          <a:lstStyle/>
          <a:p>
            <a:pPr eaLnBrk="1" hangingPunct="1">
              <a:buFont typeface="Wingdings 2" panose="05020102010507070707" pitchFamily="18" charset="2"/>
              <a:buNone/>
            </a:pPr>
            <a:r>
              <a:rPr lang="en-US" altLang="en-US" sz="3600" b="1" dirty="0">
                <a:solidFill>
                  <a:srgbClr val="663300"/>
                </a:solidFill>
                <a:latin typeface="Bookman Old Style" panose="02050604050505020204" pitchFamily="18" charset="0"/>
              </a:rPr>
              <a:t>March 26, 2019</a:t>
            </a:r>
          </a:p>
          <a:p>
            <a:pPr eaLnBrk="1" hangingPunct="1">
              <a:buFont typeface="Wingdings 2" panose="05020102010507070707" pitchFamily="18" charset="2"/>
              <a:buNone/>
            </a:pPr>
            <a:r>
              <a:rPr lang="en-US" altLang="en-US" sz="3600" b="1" dirty="0">
                <a:solidFill>
                  <a:srgbClr val="663300"/>
                </a:solidFill>
                <a:latin typeface="Bookman Old Style" panose="02050604050505020204" pitchFamily="18" charset="0"/>
              </a:rPr>
              <a:t>DAY 1 </a:t>
            </a:r>
          </a:p>
          <a:p>
            <a:pPr eaLnBrk="1" hangingPunct="1">
              <a:buFont typeface="Wingdings 2" panose="05020102010507070707" pitchFamily="18" charset="2"/>
              <a:buNone/>
            </a:pPr>
            <a:r>
              <a:rPr lang="en-US" altLang="en-US" sz="3600" b="1" dirty="0">
                <a:solidFill>
                  <a:srgbClr val="663300"/>
                </a:solidFill>
                <a:latin typeface="Bookman Old Style" panose="02050604050505020204" pitchFamily="18" charset="0"/>
              </a:rPr>
              <a:t>AGENDA</a:t>
            </a:r>
          </a:p>
        </p:txBody>
      </p:sp>
      <p:pic>
        <p:nvPicPr>
          <p:cNvPr id="14339" name="Picture 2" descr="http://scddadvocacy.org/images/network_logo_FIN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152400"/>
            <a:ext cx="56515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613" y="4724400"/>
            <a:ext cx="5791200" cy="1371600"/>
          </a:xfrm>
        </p:spPr>
        <p:txBody>
          <a:bodyPr rtlCol="0">
            <a:normAutofit fontScale="90000"/>
          </a:bodyPr>
          <a:lstStyle/>
          <a:p>
            <a:pPr eaLnBrk="1" fontAlgn="auto" hangingPunct="1">
              <a:spcAft>
                <a:spcPts val="0"/>
              </a:spcAft>
              <a:defRPr/>
            </a:pPr>
            <a:r>
              <a:rPr lang="en-US" dirty="0">
                <a:solidFill>
                  <a:schemeClr val="accent1">
                    <a:tint val="88000"/>
                    <a:satMod val="150000"/>
                  </a:schemeClr>
                </a:solidFill>
                <a:latin typeface="Arial" panose="020B0604020202020204" pitchFamily="34" charset="0"/>
                <a:cs typeface="Arial" panose="020B0604020202020204" pitchFamily="34" charset="0"/>
              </a:rPr>
              <a:t>LUNCH on your own</a:t>
            </a:r>
            <a:br>
              <a:rPr lang="en-US" dirty="0">
                <a:solidFill>
                  <a:schemeClr val="accent1">
                    <a:tint val="88000"/>
                    <a:satMod val="150000"/>
                  </a:schemeClr>
                </a:solidFill>
                <a:latin typeface="Arial" panose="020B0604020202020204" pitchFamily="34" charset="0"/>
                <a:cs typeface="Arial" panose="020B0604020202020204" pitchFamily="34" charset="0"/>
              </a:rPr>
            </a:br>
            <a:r>
              <a:rPr lang="en-US" dirty="0">
                <a:solidFill>
                  <a:schemeClr val="accent1">
                    <a:tint val="88000"/>
                    <a:satMod val="150000"/>
                  </a:schemeClr>
                </a:solidFill>
                <a:latin typeface="Arial" panose="020B0604020202020204" pitchFamily="34" charset="0"/>
                <a:cs typeface="Arial" panose="020B0604020202020204" pitchFamily="34" charset="0"/>
              </a:rPr>
              <a:t>Break </a:t>
            </a:r>
            <a:r>
              <a:rPr lang="en-US" i="1" dirty="0">
                <a:solidFill>
                  <a:schemeClr val="accent1">
                    <a:tint val="88000"/>
                    <a:satMod val="150000"/>
                  </a:schemeClr>
                </a:solidFill>
                <a:latin typeface="Arial" panose="020B0604020202020204" pitchFamily="34" charset="0"/>
                <a:cs typeface="Arial" panose="020B0604020202020204" pitchFamily="34" charset="0"/>
              </a:rPr>
              <a:t>is 90 minutes</a:t>
            </a:r>
            <a:br>
              <a:rPr lang="en-US" dirty="0">
                <a:solidFill>
                  <a:schemeClr val="accent1">
                    <a:tint val="88000"/>
                    <a:satMod val="150000"/>
                  </a:schemeClr>
                </a:solidFill>
                <a:latin typeface="Arial" panose="020B0604020202020204" pitchFamily="34" charset="0"/>
                <a:cs typeface="Arial" panose="020B0604020202020204" pitchFamily="34" charset="0"/>
              </a:rPr>
            </a:br>
            <a:endParaRPr lang="en-US" dirty="0">
              <a:solidFill>
                <a:schemeClr val="accent1">
                  <a:tint val="88000"/>
                  <a:satMod val="150000"/>
                </a:schemeClr>
              </a:solidFill>
              <a:latin typeface="Arial" panose="020B0604020202020204" pitchFamily="34" charset="0"/>
              <a:cs typeface="Arial" panose="020B0604020202020204" pitchFamily="34" charset="0"/>
            </a:endParaRPr>
          </a:p>
        </p:txBody>
      </p:sp>
      <p:pic>
        <p:nvPicPr>
          <p:cNvPr id="22531" name="Picture 3" descr="MC90038401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33400"/>
            <a:ext cx="256448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D791-3D1E-41A9-8AE2-35CCC05A6313}"/>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Review and Approval of Updates to SSAN By-Laws</a:t>
            </a:r>
          </a:p>
        </p:txBody>
      </p:sp>
      <p:sp>
        <p:nvSpPr>
          <p:cNvPr id="3" name="Content Placeholder 2">
            <a:extLst>
              <a:ext uri="{FF2B5EF4-FFF2-40B4-BE49-F238E27FC236}">
                <a16:creationId xmlns:a16="http://schemas.microsoft.com/office/drawing/2014/main" id="{0348197D-ABD8-4CB1-B89A-B6AB9D9F8BAD}"/>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F3C3C9D6-7F54-4BE2-945E-3E72F8578637}"/>
              </a:ext>
            </a:extLst>
          </p:cNvPr>
          <p:cNvSpPr txBox="1"/>
          <p:nvPr/>
        </p:nvSpPr>
        <p:spPr>
          <a:xfrm>
            <a:off x="3581400" y="6176963"/>
            <a:ext cx="4038600" cy="369332"/>
          </a:xfrm>
          <a:prstGeom prst="rect">
            <a:avLst/>
          </a:prstGeom>
          <a:noFill/>
        </p:spPr>
        <p:txBody>
          <a:bodyPr wrap="square" rtlCol="0">
            <a:spAutoFit/>
          </a:bodyPr>
          <a:lstStyle/>
          <a:p>
            <a:r>
              <a:rPr lang="en-US" b="1" dirty="0"/>
              <a:t>See Pages 41 – 65 of the SSAN Packet</a:t>
            </a:r>
          </a:p>
        </p:txBody>
      </p:sp>
      <p:pic>
        <p:nvPicPr>
          <p:cNvPr id="6" name="Content Placeholder 5" descr="SSAN Logo.png.jpg">
            <a:extLst>
              <a:ext uri="{FF2B5EF4-FFF2-40B4-BE49-F238E27FC236}">
                <a16:creationId xmlns:a16="http://schemas.microsoft.com/office/drawing/2014/main" id="{E6A7F3EF-19E8-4956-8C78-D4B326E6F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5151" y="2057400"/>
            <a:ext cx="4432697" cy="3416613"/>
          </a:xfrm>
          <a:prstGeom prst="rect">
            <a:avLst/>
          </a:prstGeom>
        </p:spPr>
      </p:pic>
    </p:spTree>
    <p:extLst>
      <p:ext uri="{BB962C8B-B14F-4D97-AF65-F5344CB8AC3E}">
        <p14:creationId xmlns:p14="http://schemas.microsoft.com/office/powerpoint/2010/main" val="1976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4114800"/>
            <a:ext cx="7772400" cy="1470025"/>
          </a:xfrm>
        </p:spPr>
        <p:txBody>
          <a:bodyPr>
            <a:normAutofit fontScale="90000"/>
          </a:bodyPr>
          <a:lstStyle/>
          <a:p>
            <a:r>
              <a:rPr lang="en-US" b="1" dirty="0"/>
              <a:t>Bylaws</a:t>
            </a:r>
            <a:br>
              <a:rPr lang="en-US" dirty="0"/>
            </a:br>
            <a:r>
              <a:rPr lang="en-US" b="1" dirty="0"/>
              <a:t>Statewide Self-Advocacy Network (SSAN)</a:t>
            </a:r>
            <a:br>
              <a:rPr lang="en-US" dirty="0"/>
            </a:br>
            <a:r>
              <a:rPr lang="en-US" b="1" dirty="0"/>
              <a:t>A project of the State Council on Developmental Disabilities</a:t>
            </a:r>
            <a:br>
              <a:rPr lang="en-US" dirty="0"/>
            </a:br>
            <a:endParaRPr lang="en-US" dirty="0"/>
          </a:p>
        </p:txBody>
      </p:sp>
      <p:pic>
        <p:nvPicPr>
          <p:cNvPr id="4" name="Picture 3" descr="SS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761682"/>
            <a:ext cx="1806256" cy="1470025"/>
          </a:xfrm>
          <a:prstGeom prst="rect">
            <a:avLst/>
          </a:prstGeom>
          <a:noFill/>
          <a:ln>
            <a:noFill/>
          </a:ln>
        </p:spPr>
      </p:pic>
    </p:spTree>
    <p:extLst>
      <p:ext uri="{BB962C8B-B14F-4D97-AF65-F5344CB8AC3E}">
        <p14:creationId xmlns:p14="http://schemas.microsoft.com/office/powerpoint/2010/main" val="370829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a:t>Article 1: Name, Purpose and Description </a:t>
            </a:r>
            <a:endParaRPr lang="en-US" dirty="0"/>
          </a:p>
        </p:txBody>
      </p:sp>
      <p:sp>
        <p:nvSpPr>
          <p:cNvPr id="3" name="Content Placeholder 2"/>
          <p:cNvSpPr>
            <a:spLocks noGrp="1"/>
          </p:cNvSpPr>
          <p:nvPr>
            <p:ph idx="1"/>
          </p:nvPr>
        </p:nvSpPr>
        <p:spPr/>
        <p:txBody>
          <a:bodyPr>
            <a:normAutofit/>
          </a:bodyPr>
          <a:lstStyle/>
          <a:p>
            <a:pPr marL="0" indent="0">
              <a:buNone/>
            </a:pPr>
            <a:r>
              <a:rPr lang="en-US" sz="2800" b="1" u="sng" dirty="0"/>
              <a:t>Section 1 – Network Name</a:t>
            </a:r>
            <a:endParaRPr lang="en-US" sz="2800" dirty="0"/>
          </a:p>
          <a:p>
            <a:pPr marL="0" indent="0">
              <a:buNone/>
            </a:pPr>
            <a:r>
              <a:rPr lang="en-US" sz="2800" dirty="0"/>
              <a:t>Statewide Self-Advocacy Network (SSAN)</a:t>
            </a:r>
          </a:p>
          <a:p>
            <a:pPr marL="0" indent="0">
              <a:buNone/>
            </a:pPr>
            <a:endParaRPr lang="en-US" sz="2800" dirty="0"/>
          </a:p>
          <a:p>
            <a:pPr marL="0" indent="0">
              <a:buNone/>
            </a:pPr>
            <a:r>
              <a:rPr lang="en-US" sz="2800" b="1" u="sng" dirty="0"/>
              <a:t>Section 2 – Network Purpose</a:t>
            </a:r>
            <a:endParaRPr lang="en-US" sz="2800" dirty="0"/>
          </a:p>
          <a:p>
            <a:pPr marL="0" indent="0">
              <a:buNone/>
            </a:pPr>
            <a:r>
              <a:rPr lang="en-US" sz="2800" dirty="0"/>
              <a:t>The Statewide Self-Advocacy Network (SSAN) promotes leadership and builds bridges that strengthen advocacy among disability communities by focusing on policy change.</a:t>
            </a:r>
          </a:p>
        </p:txBody>
      </p:sp>
    </p:spTree>
    <p:extLst>
      <p:ext uri="{BB962C8B-B14F-4D97-AF65-F5344CB8AC3E}">
        <p14:creationId xmlns:p14="http://schemas.microsoft.com/office/powerpoint/2010/main" val="242135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Section 3 – Description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SSAN is a cross-disability network of self-advocates that was established in 2012 and works to do the following:</a:t>
            </a:r>
          </a:p>
          <a:p>
            <a:pPr lvl="0"/>
            <a:r>
              <a:rPr lang="en-US" sz="2800" dirty="0"/>
              <a:t>Develop the knowledge and skills to make a difference in our region and state.</a:t>
            </a:r>
          </a:p>
          <a:p>
            <a:pPr lvl="0"/>
            <a:r>
              <a:rPr lang="en-US" sz="2800" dirty="0"/>
              <a:t>Speak up for all people with disabilities.	</a:t>
            </a:r>
          </a:p>
          <a:p>
            <a:pPr lvl="0"/>
            <a:r>
              <a:rPr lang="en-US" sz="2800" dirty="0"/>
              <a:t>Learn about and advocate for issues important to all people with disabilities. </a:t>
            </a:r>
          </a:p>
        </p:txBody>
      </p:sp>
    </p:spTree>
    <p:extLst>
      <p:ext uri="{BB962C8B-B14F-4D97-AF65-F5344CB8AC3E}">
        <p14:creationId xmlns:p14="http://schemas.microsoft.com/office/powerpoint/2010/main" val="293409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Section 3 – Description (cont.)</a:t>
            </a:r>
            <a:endParaRPr lang="en-US" dirty="0"/>
          </a:p>
        </p:txBody>
      </p:sp>
      <p:sp>
        <p:nvSpPr>
          <p:cNvPr id="3" name="Content Placeholder 2"/>
          <p:cNvSpPr>
            <a:spLocks noGrp="1"/>
          </p:cNvSpPr>
          <p:nvPr>
            <p:ph idx="1"/>
          </p:nvPr>
        </p:nvSpPr>
        <p:spPr/>
        <p:txBody>
          <a:bodyPr>
            <a:normAutofit/>
          </a:bodyPr>
          <a:lstStyle/>
          <a:p>
            <a:pPr lvl="0"/>
            <a:r>
              <a:rPr lang="en-US" sz="2800" dirty="0"/>
              <a:t>Lead regional and statewide advocacy groups and networks.</a:t>
            </a:r>
          </a:p>
          <a:p>
            <a:pPr lvl="0"/>
            <a:r>
              <a:rPr lang="en-US" sz="2800" dirty="0"/>
              <a:t>Train advocates in their communities in order to grow the Self-Advocacy movement in California.</a:t>
            </a:r>
          </a:p>
          <a:p>
            <a:pPr lvl="0"/>
            <a:r>
              <a:rPr lang="en-US" sz="2800" dirty="0"/>
              <a:t>Share information about programs and supports for people with disabilities.</a:t>
            </a:r>
          </a:p>
        </p:txBody>
      </p:sp>
    </p:spTree>
    <p:extLst>
      <p:ext uri="{BB962C8B-B14F-4D97-AF65-F5344CB8AC3E}">
        <p14:creationId xmlns:p14="http://schemas.microsoft.com/office/powerpoint/2010/main" val="3782496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C178-5836-406D-B76E-B18E19C6AAB9}"/>
              </a:ext>
            </a:extLst>
          </p:cNvPr>
          <p:cNvSpPr>
            <a:spLocks noGrp="1"/>
          </p:cNvSpPr>
          <p:nvPr>
            <p:ph type="title"/>
          </p:nvPr>
        </p:nvSpPr>
        <p:spPr/>
        <p:txBody>
          <a:bodyPr/>
          <a:lstStyle/>
          <a:p>
            <a:r>
              <a:rPr lang="en-US" b="1" dirty="0"/>
              <a:t>Article 2 - Membership</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sz="2400" dirty="0"/>
              <a:t>Members with disabilities represent regions, organizations, and affiliates in California that are interested in promoting systems change. </a:t>
            </a:r>
          </a:p>
          <a:p>
            <a:pPr marL="0" indent="0">
              <a:buNone/>
            </a:pPr>
            <a:endParaRPr lang="en-US" sz="2400" dirty="0"/>
          </a:p>
          <a:p>
            <a:pPr marL="0" indent="0">
              <a:buNone/>
            </a:pPr>
            <a:r>
              <a:rPr lang="en-US" sz="2400" b="1" u="sng" dirty="0"/>
              <a:t>Section 1. Makeup</a:t>
            </a:r>
            <a:r>
              <a:rPr lang="en-US" sz="2400" b="1" dirty="0"/>
              <a:t>: </a:t>
            </a:r>
            <a:endParaRPr lang="en-US" sz="2400" dirty="0"/>
          </a:p>
          <a:p>
            <a:pPr marL="0" indent="0">
              <a:buNone/>
            </a:pPr>
            <a:r>
              <a:rPr lang="en-US" sz="2400" dirty="0"/>
              <a:t>SSAN membership is made up of Regional Representatives, who represent the SCDD Regional Offices, and Non-Regional Representatives. All members of SSAN are voting members of SSAN. Each member has one vote. </a:t>
            </a:r>
          </a:p>
        </p:txBody>
      </p:sp>
    </p:spTree>
    <p:extLst>
      <p:ext uri="{BB962C8B-B14F-4D97-AF65-F5344CB8AC3E}">
        <p14:creationId xmlns:p14="http://schemas.microsoft.com/office/powerpoint/2010/main" val="204623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7886700" cy="5186363"/>
          </a:xfrm>
        </p:spPr>
        <p:txBody>
          <a:bodyPr/>
          <a:lstStyle/>
          <a:p>
            <a:pPr marL="0" indent="0">
              <a:buNone/>
            </a:pPr>
            <a:r>
              <a:rPr lang="en-US" sz="2400" b="1" dirty="0"/>
              <a:t>Section 1a - Regional Representative:</a:t>
            </a:r>
            <a:r>
              <a:rPr lang="en-US" sz="2400" dirty="0"/>
              <a:t> </a:t>
            </a:r>
          </a:p>
          <a:p>
            <a:pPr marL="0" indent="0">
              <a:buNone/>
            </a:pPr>
            <a:r>
              <a:rPr lang="en-US" sz="2400" dirty="0"/>
              <a:t>Each regional office of the SCDD will have one regional representative on SSAN. In the event that the number of regional offices changes, the SSAN officers may discuss options on how to proceed with regards to the SSAN membership.</a:t>
            </a:r>
          </a:p>
          <a:p>
            <a:pPr marL="0" indent="0">
              <a:buNone/>
            </a:pPr>
            <a:endParaRPr lang="en-US" sz="2400" dirty="0"/>
          </a:p>
          <a:p>
            <a:pPr marL="0" indent="0">
              <a:buNone/>
            </a:pPr>
            <a:r>
              <a:rPr lang="en-US" sz="2400" b="1" dirty="0"/>
              <a:t>Section 1b - Regional Offices: </a:t>
            </a:r>
            <a:endParaRPr lang="en-US" sz="2400" dirty="0"/>
          </a:p>
          <a:p>
            <a:pPr marL="0" indent="0">
              <a:buNone/>
            </a:pPr>
            <a:r>
              <a:rPr lang="en-US" sz="2400" dirty="0"/>
              <a:t>The regional office representatives will be from the North Coast, North State, Sacramento, North Bay, Bay Area, North Valley Hills, Central Coast, Sequoia, Los Angeles, Orange County, San Bernardino, and San Diego/Imperial SCDD Regional Offices. </a:t>
            </a:r>
          </a:p>
          <a:p>
            <a:pPr marL="0" indent="0">
              <a:buNone/>
            </a:pPr>
            <a:endParaRPr lang="en-US" dirty="0"/>
          </a:p>
        </p:txBody>
      </p:sp>
    </p:spTree>
    <p:extLst>
      <p:ext uri="{BB962C8B-B14F-4D97-AF65-F5344CB8AC3E}">
        <p14:creationId xmlns:p14="http://schemas.microsoft.com/office/powerpoint/2010/main" val="1144390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7886700" cy="5414963"/>
          </a:xfrm>
        </p:spPr>
        <p:txBody>
          <a:bodyPr>
            <a:normAutofit/>
          </a:bodyPr>
          <a:lstStyle/>
          <a:p>
            <a:pPr marL="0" indent="0">
              <a:buNone/>
            </a:pPr>
            <a:r>
              <a:rPr lang="en-US" b="1" dirty="0"/>
              <a:t>Section 1c - Non-Regional Representatives: </a:t>
            </a:r>
            <a:endParaRPr lang="en-US" dirty="0"/>
          </a:p>
          <a:p>
            <a:pPr marL="0" indent="0">
              <a:buNone/>
            </a:pPr>
            <a:r>
              <a:rPr lang="en-US" dirty="0"/>
              <a:t>Non-Regional Representatives include: Association of Regional Centers Agencies (ARCA), Department of Developmental Services (DDS), University Centers of Excellence in Developmental Disabilities (UCEDDs), Disability Rights California (DRC), and California Foundation on Independent Living Centers (CFILC). Additional organizations may be included as the network expands and grows throughout California. </a:t>
            </a:r>
          </a:p>
          <a:p>
            <a:pPr marL="0" indent="0">
              <a:buNone/>
            </a:pPr>
            <a:endParaRPr lang="en-US" dirty="0"/>
          </a:p>
          <a:p>
            <a:pPr marL="0" indent="0">
              <a:buNone/>
            </a:pPr>
            <a:endParaRPr lang="en-US" dirty="0"/>
          </a:p>
          <a:p>
            <a:pPr marL="0" indent="0">
              <a:buNone/>
            </a:pPr>
            <a:r>
              <a:rPr lang="en-US" b="1" u="sng" dirty="0"/>
              <a:t>Section 2. Orientation: </a:t>
            </a:r>
            <a:endParaRPr lang="en-US" dirty="0"/>
          </a:p>
          <a:p>
            <a:pPr marL="0" indent="0">
              <a:buNone/>
            </a:pPr>
            <a:r>
              <a:rPr lang="en-US" dirty="0"/>
              <a:t>New members will participate in an orientation on SSAN and SCDD with the Chair of SSAN and the SCDD Self-Advocacy Coordinator. New members will receive copies of the SSAN Bylaws and the Memorandum of Understanding (MOU) between the SSAN and SCDD. </a:t>
            </a:r>
          </a:p>
          <a:p>
            <a:pPr marL="0" indent="0">
              <a:buNone/>
            </a:pPr>
            <a:r>
              <a:rPr lang="en-US" dirty="0"/>
              <a:t>  </a:t>
            </a:r>
          </a:p>
          <a:p>
            <a:endParaRPr lang="en-US" dirty="0"/>
          </a:p>
        </p:txBody>
      </p:sp>
    </p:spTree>
    <p:extLst>
      <p:ext uri="{BB962C8B-B14F-4D97-AF65-F5344CB8AC3E}">
        <p14:creationId xmlns:p14="http://schemas.microsoft.com/office/powerpoint/2010/main" val="1060014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14400"/>
            <a:ext cx="7886700" cy="5262563"/>
          </a:xfrm>
        </p:spPr>
        <p:txBody>
          <a:bodyPr>
            <a:normAutofit/>
          </a:bodyPr>
          <a:lstStyle/>
          <a:p>
            <a:pPr marL="0" indent="0">
              <a:buNone/>
            </a:pPr>
            <a:r>
              <a:rPr lang="en-US" b="1" u="sng" dirty="0"/>
              <a:t>Section 3. Attendance: </a:t>
            </a:r>
            <a:endParaRPr lang="en-US" dirty="0"/>
          </a:p>
          <a:p>
            <a:pPr marL="0" indent="0">
              <a:buNone/>
            </a:pPr>
            <a:r>
              <a:rPr lang="en-US" dirty="0"/>
              <a:t>Members are expected to attend all meetings and inform the SCDD Self-Advocacy Coordinator or Chair of the SSAN if they must miss a meeting. The regional office or sponsoring agency, that the SSAN member represents will be notified by the Chair of the SSAN if their member misses more than two consecutive meetings unexcused.</a:t>
            </a:r>
          </a:p>
          <a:p>
            <a:pPr marL="0" indent="0">
              <a:buNone/>
            </a:pPr>
            <a:endParaRPr lang="en-US" dirty="0"/>
          </a:p>
          <a:p>
            <a:pPr marL="0" indent="0">
              <a:buNone/>
            </a:pPr>
            <a:r>
              <a:rPr lang="en-US" b="1" u="sng" dirty="0"/>
              <a:t>Section 4. Member Terms:</a:t>
            </a:r>
            <a:endParaRPr lang="en-US" dirty="0"/>
          </a:p>
          <a:p>
            <a:pPr marL="0" indent="0">
              <a:buNone/>
            </a:pPr>
            <a:r>
              <a:rPr lang="en-US" dirty="0"/>
              <a:t>Members appointed by regional offices shall serve a four-year term. A member may serve an unlimited number of consecutive terms as appointed by their regional office or organization. While SSAN and SCDD cannot direct an organization or department on who their representative to SSAN will be, the SSAN officers may provide input to the organization or department.    </a:t>
            </a:r>
          </a:p>
          <a:p>
            <a:pPr marL="0" indent="0">
              <a:buNone/>
            </a:pPr>
            <a:endParaRPr lang="en-US" dirty="0"/>
          </a:p>
        </p:txBody>
      </p:sp>
    </p:spTree>
    <p:extLst>
      <p:ext uri="{BB962C8B-B14F-4D97-AF65-F5344CB8AC3E}">
        <p14:creationId xmlns:p14="http://schemas.microsoft.com/office/powerpoint/2010/main" val="249982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04800"/>
            <a:ext cx="8229600" cy="1143000"/>
          </a:xfrm>
        </p:spPr>
        <p:txBody>
          <a:bodyPr/>
          <a:lstStyle/>
          <a:p>
            <a:r>
              <a:rPr lang="en-US" altLang="en-US">
                <a:latin typeface="Arial" panose="020B0604020202020204" pitchFamily="34" charset="0"/>
                <a:cs typeface="Arial" panose="020B0604020202020204" pitchFamily="34" charset="0"/>
              </a:rPr>
              <a:t>10:00 a.m</a:t>
            </a:r>
          </a:p>
        </p:txBody>
      </p:sp>
      <p:sp>
        <p:nvSpPr>
          <p:cNvPr id="3" name="Content Placeholder 2"/>
          <p:cNvSpPr>
            <a:spLocks noGrp="1"/>
          </p:cNvSpPr>
          <p:nvPr>
            <p:ph idx="1"/>
          </p:nvPr>
        </p:nvSpPr>
        <p:spPr>
          <a:xfrm>
            <a:off x="1520825" y="1570038"/>
            <a:ext cx="7394575" cy="4527550"/>
          </a:xfrm>
        </p:spPr>
        <p:txBody>
          <a:bodyPr>
            <a:normAutofit/>
          </a:bodyPr>
          <a:lstStyle/>
          <a:p>
            <a:pPr marL="0" indent="0">
              <a:buFont typeface="Arial" charset="0"/>
              <a:buNone/>
              <a:defRPr/>
            </a:pPr>
            <a:r>
              <a:rPr lang="en-US" sz="2400" b="1" dirty="0">
                <a:latin typeface="Arial" panose="020B0604020202020204" pitchFamily="34" charset="0"/>
                <a:cs typeface="Arial" panose="020B0604020202020204" pitchFamily="34" charset="0"/>
              </a:rPr>
              <a:t>Call to Order: </a:t>
            </a:r>
            <a:r>
              <a:rPr lang="en-US" sz="2400" dirty="0">
                <a:latin typeface="Arial" panose="020B0604020202020204" pitchFamily="34" charset="0"/>
                <a:cs typeface="Arial" panose="020B0604020202020204" pitchFamily="34" charset="0"/>
              </a:rPr>
              <a:t>Nicole Patterson, Chairperson</a:t>
            </a:r>
          </a:p>
          <a:p>
            <a:pPr marL="0" indent="0">
              <a:buFont typeface="Arial" charset="0"/>
              <a:buNone/>
              <a:defRPr/>
            </a:pPr>
            <a:endParaRPr lang="en-US" sz="2400" b="1" dirty="0">
              <a:latin typeface="Arial" panose="020B0604020202020204" pitchFamily="34" charset="0"/>
              <a:cs typeface="Arial" panose="020B0604020202020204" pitchFamily="34" charset="0"/>
            </a:endParaRPr>
          </a:p>
          <a:p>
            <a:pPr marL="0" indent="0">
              <a:buFont typeface="Arial" charset="0"/>
              <a:buNone/>
              <a:defRPr/>
            </a:pPr>
            <a:endParaRPr lang="en-US" sz="2400" b="1" dirty="0">
              <a:latin typeface="Arial" panose="020B0604020202020204" pitchFamily="34" charset="0"/>
              <a:cs typeface="Arial" panose="020B0604020202020204" pitchFamily="34" charset="0"/>
            </a:endParaRPr>
          </a:p>
          <a:p>
            <a:pPr marL="0" indent="0">
              <a:buFont typeface="Arial" charset="0"/>
              <a:buNone/>
              <a:defRPr/>
            </a:pPr>
            <a:r>
              <a:rPr lang="en-US" sz="2400" b="1" dirty="0">
                <a:latin typeface="Arial" panose="020B0604020202020204" pitchFamily="34" charset="0"/>
                <a:cs typeface="Arial" panose="020B0604020202020204" pitchFamily="34" charset="0"/>
              </a:rPr>
              <a:t>Welcome: </a:t>
            </a:r>
            <a:r>
              <a:rPr lang="en-US" sz="2400" dirty="0">
                <a:latin typeface="Arial" panose="020B0604020202020204" pitchFamily="34" charset="0"/>
                <a:cs typeface="Arial" panose="020B0604020202020204" pitchFamily="34" charset="0"/>
              </a:rPr>
              <a:t>Nicole Patterson, Chairperson</a:t>
            </a:r>
          </a:p>
          <a:p>
            <a:pPr marL="0" indent="0">
              <a:buFont typeface="Arial" charset="0"/>
              <a:buNone/>
              <a:defRPr/>
            </a:pPr>
            <a:endParaRPr lang="en-US" sz="2400" b="1" dirty="0">
              <a:latin typeface="Arial" panose="020B0604020202020204" pitchFamily="34" charset="0"/>
              <a:cs typeface="Arial" panose="020B0604020202020204" pitchFamily="34" charset="0"/>
            </a:endParaRPr>
          </a:p>
          <a:p>
            <a:pPr marL="0" indent="0">
              <a:buFont typeface="Arial" charset="0"/>
              <a:buNone/>
              <a:defRPr/>
            </a:pPr>
            <a:endParaRPr lang="en-US" sz="2400" b="1" dirty="0">
              <a:latin typeface="Arial" panose="020B0604020202020204" pitchFamily="34" charset="0"/>
              <a:cs typeface="Arial" panose="020B0604020202020204" pitchFamily="34" charset="0"/>
            </a:endParaRPr>
          </a:p>
          <a:p>
            <a:pPr marL="0" indent="0">
              <a:buFont typeface="Arial" charset="0"/>
              <a:buNone/>
              <a:defRPr/>
            </a:pPr>
            <a:r>
              <a:rPr lang="en-US" sz="2400" b="1" dirty="0">
                <a:latin typeface="Arial" panose="020B0604020202020204" pitchFamily="34" charset="0"/>
                <a:cs typeface="Arial" panose="020B0604020202020204" pitchFamily="34" charset="0"/>
              </a:rPr>
              <a:t>Roll Call: </a:t>
            </a:r>
            <a:r>
              <a:rPr lang="en-US" sz="2400" dirty="0">
                <a:latin typeface="Arial" panose="020B0604020202020204" pitchFamily="34" charset="0"/>
                <a:cs typeface="Arial" panose="020B0604020202020204" pitchFamily="34" charset="0"/>
              </a:rPr>
              <a:t>Lisa Cooley, Secretary</a:t>
            </a:r>
          </a:p>
          <a:p>
            <a:pPr marL="0" indent="0">
              <a:buFont typeface="Arial" charset="0"/>
              <a:buNone/>
              <a:defRPr/>
            </a:pPr>
            <a:endParaRPr lang="en-US" b="1" dirty="0"/>
          </a:p>
          <a:p>
            <a:pPr marL="0" indent="0">
              <a:buFont typeface="Arial" charset="0"/>
              <a:buNone/>
              <a:defRPr/>
            </a:pPr>
            <a:r>
              <a:rPr lang="en-US" dirty="0"/>
              <a:t> </a:t>
            </a:r>
          </a:p>
          <a:p>
            <a:pPr marL="0" indent="0">
              <a:buFont typeface="Arial" charset="0"/>
              <a:buNone/>
              <a:defRPr/>
            </a:pPr>
            <a:r>
              <a:rPr lang="en-US" dirty="0"/>
              <a:t> </a:t>
            </a:r>
          </a:p>
          <a:p>
            <a:pPr>
              <a:buFont typeface="Arial" charset="0"/>
              <a:buChar char="•"/>
              <a:defRPr/>
            </a:pPr>
            <a:endParaRPr lang="en-US" dirty="0"/>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1139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67000"/>
            <a:ext cx="8636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 y="3833813"/>
            <a:ext cx="6794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CF77-0DAD-4F37-84DE-B5B14693AD74}"/>
              </a:ext>
            </a:extLst>
          </p:cNvPr>
          <p:cNvSpPr>
            <a:spLocks noGrp="1"/>
          </p:cNvSpPr>
          <p:nvPr>
            <p:ph type="title"/>
          </p:nvPr>
        </p:nvSpPr>
        <p:spPr/>
        <p:txBody>
          <a:bodyPr/>
          <a:lstStyle/>
          <a:p>
            <a:r>
              <a:rPr lang="en-US" b="1" dirty="0"/>
              <a:t>Process for Terms is the following:</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pPr lvl="0"/>
            <a:r>
              <a:rPr lang="en-US" dirty="0"/>
              <a:t>The SCDD Self-Advocacy Coordinator will monitor and review the SSAN Roster and keep SSAN leadership aware of terms that will expire.</a:t>
            </a:r>
          </a:p>
          <a:p>
            <a:pPr lvl="0"/>
            <a:r>
              <a:rPr lang="en-US" dirty="0"/>
              <a:t>The SSAN Chair and SCDD Self-Advocacy Coordinator will review annually and discuss with any member whose term will expire.</a:t>
            </a:r>
          </a:p>
          <a:p>
            <a:pPr lvl="0"/>
            <a:r>
              <a:rPr lang="en-US" dirty="0"/>
              <a:t>While there are no term limits, the SSAN member can choose to continue for another 4-year term or not to do another 4-year term. </a:t>
            </a:r>
          </a:p>
          <a:p>
            <a:pPr lvl="0"/>
            <a:r>
              <a:rPr lang="en-US" dirty="0"/>
              <a:t>If a member chooses to continue for another term, the SCDD Self-Advocacy Coordinator will update the roster. </a:t>
            </a:r>
          </a:p>
          <a:p>
            <a:pPr lvl="0"/>
            <a:r>
              <a:rPr lang="en-US" dirty="0"/>
              <a:t>If the member chooses not to continue for another term, a plan will be developed to find a replacement. This could include assistance from the regional office, self-advocacy group and the SCDD Self-Advocacy Coordinator. </a:t>
            </a:r>
          </a:p>
          <a:p>
            <a:pPr marL="0" lvl="0" indent="0">
              <a:buNone/>
            </a:pPr>
            <a:endParaRPr lang="en-US" dirty="0"/>
          </a:p>
        </p:txBody>
      </p:sp>
    </p:spTree>
    <p:extLst>
      <p:ext uri="{BB962C8B-B14F-4D97-AF65-F5344CB8AC3E}">
        <p14:creationId xmlns:p14="http://schemas.microsoft.com/office/powerpoint/2010/main" val="220824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the event that a regional representative is unable to complete their current term, the SSAN Officers shall use the SSAN Membership Process to fill the vacant position. The SCDD Self- Advocacy Coordinator will contact and inform the regional office manager of the vacancy and the strategy to fill the position. The new member will start a new term upon selection.</a:t>
            </a:r>
          </a:p>
          <a:p>
            <a:r>
              <a:rPr lang="en-US" dirty="0"/>
              <a:t>In the event of an agency member being unable to complete their current term, the SSAN Officers shall request the SCDD Self- Advocacy Coordinator to contact the agency to request a new representative. The new member will start a new term upon selection.</a:t>
            </a:r>
          </a:p>
          <a:p>
            <a:endParaRPr lang="en-US" dirty="0"/>
          </a:p>
        </p:txBody>
      </p:sp>
    </p:spTree>
    <p:extLst>
      <p:ext uri="{BB962C8B-B14F-4D97-AF65-F5344CB8AC3E}">
        <p14:creationId xmlns:p14="http://schemas.microsoft.com/office/powerpoint/2010/main" val="3093032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783D-E360-4F27-B2CF-BD88212044C2}"/>
              </a:ext>
            </a:extLst>
          </p:cNvPr>
          <p:cNvSpPr>
            <a:spLocks noGrp="1"/>
          </p:cNvSpPr>
          <p:nvPr>
            <p:ph type="title"/>
          </p:nvPr>
        </p:nvSpPr>
        <p:spPr/>
        <p:txBody>
          <a:bodyPr/>
          <a:lstStyle/>
          <a:p>
            <a:r>
              <a:rPr lang="en-US" b="1" dirty="0"/>
              <a:t>Article 3 – Meetings</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b="1" dirty="0"/>
          </a:p>
          <a:p>
            <a:pPr marL="0" indent="0">
              <a:buNone/>
            </a:pPr>
            <a:r>
              <a:rPr lang="en-US" sz="2800" b="1" u="sng" dirty="0"/>
              <a:t>Section 1. Number of Meetings</a:t>
            </a:r>
            <a:r>
              <a:rPr lang="en-US" sz="2800" b="1" dirty="0"/>
              <a:t>: </a:t>
            </a:r>
            <a:endParaRPr lang="en-US" sz="2800" dirty="0"/>
          </a:p>
          <a:p>
            <a:pPr marL="0" indent="0">
              <a:buNone/>
            </a:pPr>
            <a:r>
              <a:rPr lang="en-US" sz="2800" dirty="0"/>
              <a:t>The SSAN will meet no more than four times a year (quarterly) in person. Members may meet in between quarterly meetings to work on projects and as a participant of a workgroup. The SSAN may have regional or special meetings to discuss important issues or presentations, if there is room in the SSAN budget and SCDD approves the request.  Meetings shall be noticed and conducted according to the Bagley-Keene Act and Roberts Rules of Order.</a:t>
            </a:r>
          </a:p>
          <a:p>
            <a:endParaRPr lang="en-US" dirty="0"/>
          </a:p>
        </p:txBody>
      </p:sp>
    </p:spTree>
    <p:extLst>
      <p:ext uri="{BB962C8B-B14F-4D97-AF65-F5344CB8AC3E}">
        <p14:creationId xmlns:p14="http://schemas.microsoft.com/office/powerpoint/2010/main" val="1466288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C408-9505-4F05-9D14-C2B5677E7B02}"/>
              </a:ext>
            </a:extLst>
          </p:cNvPr>
          <p:cNvSpPr>
            <a:spLocks noGrp="1"/>
          </p:cNvSpPr>
          <p:nvPr>
            <p:ph type="title"/>
          </p:nvPr>
        </p:nvSpPr>
        <p:spPr/>
        <p:txBody>
          <a:bodyPr/>
          <a:lstStyle/>
          <a:p>
            <a:r>
              <a:rPr lang="en-US" b="1" u="sng" dirty="0"/>
              <a:t>Section 2. Quorum and Voting</a:t>
            </a:r>
            <a:r>
              <a:rPr lang="en-US" b="1" dirty="0"/>
              <a:t>: </a:t>
            </a:r>
            <a:endParaRPr lang="en-US" dirty="0"/>
          </a:p>
        </p:txBody>
      </p:sp>
      <p:sp>
        <p:nvSpPr>
          <p:cNvPr id="3" name="Content Placeholder 2"/>
          <p:cNvSpPr>
            <a:spLocks noGrp="1"/>
          </p:cNvSpPr>
          <p:nvPr>
            <p:ph idx="1"/>
          </p:nvPr>
        </p:nvSpPr>
        <p:spPr>
          <a:xfrm>
            <a:off x="628650" y="1828800"/>
            <a:ext cx="7886700" cy="4351338"/>
          </a:xfrm>
        </p:spPr>
        <p:txBody>
          <a:bodyPr/>
          <a:lstStyle/>
          <a:p>
            <a:pPr marL="0" indent="0">
              <a:buNone/>
            </a:pPr>
            <a:endParaRPr lang="en-US" b="1" dirty="0"/>
          </a:p>
          <a:p>
            <a:pPr marL="0" indent="0">
              <a:buNone/>
            </a:pPr>
            <a:r>
              <a:rPr lang="en-US" sz="2800" b="1" dirty="0"/>
              <a:t>Section 2a – Quorum</a:t>
            </a:r>
            <a:endParaRPr lang="en-US" sz="2800" dirty="0"/>
          </a:p>
          <a:p>
            <a:pPr marL="0" indent="0">
              <a:buNone/>
            </a:pPr>
            <a:r>
              <a:rPr lang="en-US" sz="2800" dirty="0"/>
              <a:t>A quorum for SSAN requires a simple majority (50% plus 1) of the membership. A quorum is needed for the group to take action on SSAN business.</a:t>
            </a:r>
          </a:p>
          <a:p>
            <a:pPr marL="0" indent="0">
              <a:buNone/>
            </a:pPr>
            <a:endParaRPr lang="en-US" sz="2800" dirty="0"/>
          </a:p>
          <a:p>
            <a:pPr marL="0" indent="0">
              <a:buNone/>
            </a:pPr>
            <a:r>
              <a:rPr lang="en-US" sz="2800" b="1" dirty="0"/>
              <a:t>Section 2b – Voting </a:t>
            </a:r>
            <a:endParaRPr lang="en-US" sz="2800" dirty="0"/>
          </a:p>
          <a:p>
            <a:pPr marL="0" indent="0">
              <a:buNone/>
            </a:pPr>
            <a:r>
              <a:rPr lang="en-US" sz="2800" dirty="0"/>
              <a:t>Each member has one (1) vote and has the authority to vote on issues presented at SSAN meetings. All voting will be by roll call.</a:t>
            </a:r>
          </a:p>
          <a:p>
            <a:pPr marL="0" indent="0">
              <a:buNone/>
            </a:pPr>
            <a:endParaRPr lang="en-US" dirty="0"/>
          </a:p>
          <a:p>
            <a:endParaRPr lang="en-US" dirty="0"/>
          </a:p>
        </p:txBody>
      </p:sp>
    </p:spTree>
    <p:extLst>
      <p:ext uri="{BB962C8B-B14F-4D97-AF65-F5344CB8AC3E}">
        <p14:creationId xmlns:p14="http://schemas.microsoft.com/office/powerpoint/2010/main" val="106712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6D4B5-0C5E-46B2-8EB2-892005D0C3D6}"/>
              </a:ext>
            </a:extLst>
          </p:cNvPr>
          <p:cNvSpPr>
            <a:spLocks noGrp="1"/>
          </p:cNvSpPr>
          <p:nvPr>
            <p:ph type="title"/>
          </p:nvPr>
        </p:nvSpPr>
        <p:spPr/>
        <p:txBody>
          <a:bodyPr/>
          <a:lstStyle/>
          <a:p>
            <a:r>
              <a:rPr lang="en-US" b="1" u="sng" dirty="0"/>
              <a:t>Section 3. Workgroups</a:t>
            </a:r>
            <a:r>
              <a:rPr lang="en-US" b="1" dirty="0"/>
              <a:t>: </a:t>
            </a:r>
            <a:endParaRPr lang="en-US" dirty="0"/>
          </a:p>
        </p:txBody>
      </p:sp>
      <p:sp>
        <p:nvSpPr>
          <p:cNvPr id="3" name="Content Placeholder 2"/>
          <p:cNvSpPr>
            <a:spLocks noGrp="1"/>
          </p:cNvSpPr>
          <p:nvPr>
            <p:ph idx="1"/>
          </p:nvPr>
        </p:nvSpPr>
        <p:spPr>
          <a:xfrm>
            <a:off x="628650" y="1825624"/>
            <a:ext cx="7886700" cy="4498975"/>
          </a:xfrm>
        </p:spPr>
        <p:txBody>
          <a:bodyPr>
            <a:normAutofit fontScale="70000" lnSpcReduction="20000"/>
          </a:bodyPr>
          <a:lstStyle/>
          <a:p>
            <a:pPr marL="0" indent="0">
              <a:buNone/>
            </a:pPr>
            <a:r>
              <a:rPr lang="en-US" sz="3000" dirty="0"/>
              <a:t>SSAN may create workgroups to focus on issues and projects in between SSAN meetings. Workgroups may meet monthly by webcam, telephone, or in-person. Workgroups can be created or dissolved at any time at the direction of the SSAN membership.</a:t>
            </a:r>
          </a:p>
          <a:p>
            <a:pPr marL="0" indent="0">
              <a:buNone/>
            </a:pPr>
            <a:endParaRPr lang="en-US" sz="3000" dirty="0"/>
          </a:p>
          <a:p>
            <a:pPr marL="0" lvl="0" indent="0">
              <a:buNone/>
            </a:pPr>
            <a:r>
              <a:rPr lang="en-US" sz="3000" b="1" dirty="0"/>
              <a:t>Executive </a:t>
            </a:r>
            <a:endParaRPr lang="en-US" sz="3000" dirty="0"/>
          </a:p>
          <a:p>
            <a:pPr marL="0" indent="0">
              <a:buNone/>
            </a:pPr>
            <a:r>
              <a:rPr lang="en-US" sz="3000" dirty="0"/>
              <a:t>The Executive Workgroup is a standing workgroup made up of the SSAN Chair, Vice Chair and Secretary. This group works with SCDD staff to set the agenda and address any business that may arise between regularly scheduled SSAN meetings.</a:t>
            </a:r>
          </a:p>
          <a:p>
            <a:pPr marL="0" indent="0">
              <a:buNone/>
            </a:pPr>
            <a:endParaRPr lang="en-US" sz="3000" dirty="0"/>
          </a:p>
          <a:p>
            <a:pPr marL="0" lvl="0" indent="0">
              <a:buNone/>
            </a:pPr>
            <a:r>
              <a:rPr lang="en-US" sz="3000" b="1" dirty="0"/>
              <a:t>Ad Hoc</a:t>
            </a:r>
            <a:r>
              <a:rPr lang="en-US" sz="3000" dirty="0"/>
              <a:t> </a:t>
            </a:r>
          </a:p>
          <a:p>
            <a:pPr marL="0" indent="0">
              <a:buNone/>
            </a:pPr>
            <a:r>
              <a:rPr lang="en-US" sz="3000" dirty="0"/>
              <a:t>A member can make a motion to create a temporary workgroup if they feel one is needed. An ad hoc workgroup shall have a Chair appointed by the SSAN Chair. Ad hoc workgroup terms and duties are determined by SSAN.</a:t>
            </a:r>
          </a:p>
          <a:p>
            <a:pPr marL="0" indent="0">
              <a:buNone/>
            </a:pPr>
            <a:endParaRPr lang="en-US" dirty="0"/>
          </a:p>
        </p:txBody>
      </p:sp>
    </p:spTree>
    <p:extLst>
      <p:ext uri="{BB962C8B-B14F-4D97-AF65-F5344CB8AC3E}">
        <p14:creationId xmlns:p14="http://schemas.microsoft.com/office/powerpoint/2010/main" val="1989787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Article 4 – Officers and Elections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t>SSAN officers will be Chair, Vice-Chair, and Secretary.</a:t>
            </a:r>
          </a:p>
          <a:p>
            <a:pPr marL="0" indent="0">
              <a:buNone/>
            </a:pPr>
            <a:endParaRPr lang="en-US" sz="2800" dirty="0"/>
          </a:p>
          <a:p>
            <a:pPr marL="0" indent="0">
              <a:buNone/>
            </a:pPr>
            <a:r>
              <a:rPr lang="en-US" sz="2800" b="1" u="sng" dirty="0"/>
              <a:t>Section 1. Eligibility</a:t>
            </a:r>
            <a:r>
              <a:rPr lang="en-US" sz="2800" b="1" dirty="0"/>
              <a:t>: </a:t>
            </a:r>
            <a:endParaRPr lang="en-US" sz="2800" dirty="0"/>
          </a:p>
          <a:p>
            <a:pPr marL="0" indent="0">
              <a:buNone/>
            </a:pPr>
            <a:r>
              <a:rPr lang="en-US" sz="2800" dirty="0"/>
              <a:t>All SSAN members may run for the position of Vice-Chair or Secretary. A SSAN member must be a member of SSAN for at least one (1) year before they can run for the position of SSAN Chair. </a:t>
            </a:r>
          </a:p>
          <a:p>
            <a:endParaRPr lang="en-US" dirty="0"/>
          </a:p>
        </p:txBody>
      </p:sp>
    </p:spTree>
    <p:extLst>
      <p:ext uri="{BB962C8B-B14F-4D97-AF65-F5344CB8AC3E}">
        <p14:creationId xmlns:p14="http://schemas.microsoft.com/office/powerpoint/2010/main" val="2796308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62000"/>
            <a:ext cx="7886700" cy="5414963"/>
          </a:xfrm>
        </p:spPr>
        <p:txBody>
          <a:bodyPr>
            <a:normAutofit/>
          </a:bodyPr>
          <a:lstStyle/>
          <a:p>
            <a:pPr marL="0" indent="0">
              <a:buNone/>
            </a:pPr>
            <a:r>
              <a:rPr lang="en-US" b="1" u="sng" dirty="0"/>
              <a:t>Section 2. Terms</a:t>
            </a:r>
            <a:r>
              <a:rPr lang="en-US" b="1" dirty="0"/>
              <a:t>: </a:t>
            </a:r>
            <a:endParaRPr lang="en-US" dirty="0"/>
          </a:p>
          <a:p>
            <a:pPr marL="0" indent="0">
              <a:buNone/>
            </a:pPr>
            <a:r>
              <a:rPr lang="en-US" dirty="0"/>
              <a:t>A SSAN Officer’s term will be two years. An officer stays in their position until they term out, they are elected to a new office, or they resign. An officer is limited to serving one (1) term per officer position, but may run again for that officer position after sitting out for one term. Members are free to run for any other officer position during that two-year waiting period.</a:t>
            </a:r>
          </a:p>
          <a:p>
            <a:pPr marL="0" indent="0">
              <a:buNone/>
            </a:pPr>
            <a:endParaRPr lang="en-US" dirty="0"/>
          </a:p>
          <a:p>
            <a:pPr marL="0" indent="0">
              <a:buNone/>
            </a:pPr>
            <a:r>
              <a:rPr lang="en-US" b="1" u="sng" dirty="0"/>
              <a:t>Section 3.</a:t>
            </a:r>
            <a:r>
              <a:rPr lang="en-US" u="sng" dirty="0"/>
              <a:t> </a:t>
            </a:r>
            <a:r>
              <a:rPr lang="en-US" b="1" u="sng" dirty="0"/>
              <a:t>Vacancies </a:t>
            </a:r>
            <a:endParaRPr lang="en-US" dirty="0"/>
          </a:p>
          <a:p>
            <a:pPr marL="0" indent="0">
              <a:buNone/>
            </a:pPr>
            <a:r>
              <a:rPr lang="en-US" dirty="0"/>
              <a:t>The Chair can fill any officer vacancies on a temporary basis until the next meeting. If an officer cannot complete a term, another member will be elected by the SSAN at the next regularly scheduled meeting. That newly elected officer shall serve the remainder of that term, and will be allowed to run for that position for a full term at the next officer election. </a:t>
            </a:r>
          </a:p>
          <a:p>
            <a:pPr marL="0" indent="0">
              <a:buNone/>
            </a:pPr>
            <a:endParaRPr lang="en-US" dirty="0"/>
          </a:p>
        </p:txBody>
      </p:sp>
    </p:spTree>
    <p:extLst>
      <p:ext uri="{BB962C8B-B14F-4D97-AF65-F5344CB8AC3E}">
        <p14:creationId xmlns:p14="http://schemas.microsoft.com/office/powerpoint/2010/main" val="221180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10C59-FAED-49DB-8686-9A458062FA71}"/>
              </a:ext>
            </a:extLst>
          </p:cNvPr>
          <p:cNvSpPr>
            <a:spLocks noGrp="1"/>
          </p:cNvSpPr>
          <p:nvPr>
            <p:ph type="title"/>
          </p:nvPr>
        </p:nvSpPr>
        <p:spPr/>
        <p:txBody>
          <a:bodyPr/>
          <a:lstStyle/>
          <a:p>
            <a:r>
              <a:rPr lang="en-US" b="1" u="sng" dirty="0"/>
              <a:t>Section 4. Duties of Officers</a:t>
            </a:r>
            <a:r>
              <a:rPr lang="en-US" b="1" dirty="0"/>
              <a:t>:</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000" b="1" dirty="0"/>
              <a:t>Section 4a – Duties of the Chair</a:t>
            </a:r>
            <a:endParaRPr lang="en-US" sz="2000" dirty="0"/>
          </a:p>
          <a:p>
            <a:pPr lvl="0"/>
            <a:r>
              <a:rPr lang="en-US" sz="2000" dirty="0"/>
              <a:t>Work with the Vice Chair, Secretary, SCDD Self-Advocacy Coordinator, and other support staff to prepare meeting agendas.</a:t>
            </a:r>
          </a:p>
          <a:p>
            <a:pPr lvl="0"/>
            <a:r>
              <a:rPr lang="en-US" sz="2000" dirty="0"/>
              <a:t>Represent SSAN in the community.</a:t>
            </a:r>
          </a:p>
          <a:p>
            <a:pPr lvl="0"/>
            <a:r>
              <a:rPr lang="en-US" sz="2000" dirty="0"/>
              <a:t>Work with SSAN members to follow up on issues brought up at meetings.</a:t>
            </a:r>
          </a:p>
          <a:p>
            <a:pPr lvl="0"/>
            <a:r>
              <a:rPr lang="en-US" sz="2000" dirty="0"/>
              <a:t>Work with SSAN support staff in between meetings.</a:t>
            </a:r>
          </a:p>
          <a:p>
            <a:pPr lvl="0"/>
            <a:r>
              <a:rPr lang="en-US" sz="2000" dirty="0"/>
              <a:t>Communicate as needed with SSAN members in between meetings while following the Bagley-Keene Act.</a:t>
            </a:r>
          </a:p>
          <a:p>
            <a:r>
              <a:rPr lang="en-US" sz="2000" dirty="0"/>
              <a:t>Know and implement the SSAN bylaws.</a:t>
            </a:r>
          </a:p>
          <a:p>
            <a:endParaRPr lang="en-US" dirty="0"/>
          </a:p>
        </p:txBody>
      </p:sp>
    </p:spTree>
    <p:extLst>
      <p:ext uri="{BB962C8B-B14F-4D97-AF65-F5344CB8AC3E}">
        <p14:creationId xmlns:p14="http://schemas.microsoft.com/office/powerpoint/2010/main" val="757692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Section 4b – Duties of the Vice-Chair:</a:t>
            </a:r>
            <a:endParaRPr lang="en-US" dirty="0"/>
          </a:p>
        </p:txBody>
      </p:sp>
      <p:sp>
        <p:nvSpPr>
          <p:cNvPr id="3" name="Content Placeholder 2"/>
          <p:cNvSpPr>
            <a:spLocks noGrp="1"/>
          </p:cNvSpPr>
          <p:nvPr>
            <p:ph idx="1"/>
          </p:nvPr>
        </p:nvSpPr>
        <p:spPr/>
        <p:txBody>
          <a:bodyPr/>
          <a:lstStyle/>
          <a:p>
            <a:pPr lvl="0"/>
            <a:r>
              <a:rPr lang="en-US" sz="2800" dirty="0"/>
              <a:t>Work with the Chair, Secretary, SCDD Self-Advocacy Coordinator, and other support staff to prepare meeting agendas.</a:t>
            </a:r>
          </a:p>
          <a:p>
            <a:pPr lvl="0"/>
            <a:r>
              <a:rPr lang="en-US" sz="2800" dirty="0"/>
              <a:t>Perform all duties of Chair in absence of Chair.</a:t>
            </a:r>
          </a:p>
          <a:p>
            <a:pPr lvl="0"/>
            <a:r>
              <a:rPr lang="en-US" sz="2800" dirty="0"/>
              <a:t>Have ongoing communication with the Chair before each meeting while following the Bagley-Keene Act.</a:t>
            </a:r>
          </a:p>
          <a:p>
            <a:pPr lvl="0"/>
            <a:r>
              <a:rPr lang="en-US" sz="2800" dirty="0"/>
              <a:t>Assist Chair to follow up on issues brought up at meetings.</a:t>
            </a:r>
          </a:p>
          <a:p>
            <a:pPr lvl="0"/>
            <a:r>
              <a:rPr lang="en-US" sz="2800" dirty="0"/>
              <a:t>Act as timekeeper</a:t>
            </a:r>
          </a:p>
          <a:p>
            <a:pPr marL="0" lvl="0" indent="0">
              <a:buNone/>
            </a:pPr>
            <a:endParaRPr lang="en-US" dirty="0"/>
          </a:p>
          <a:p>
            <a:endParaRPr lang="en-US" dirty="0"/>
          </a:p>
        </p:txBody>
      </p:sp>
    </p:spTree>
    <p:extLst>
      <p:ext uri="{BB962C8B-B14F-4D97-AF65-F5344CB8AC3E}">
        <p14:creationId xmlns:p14="http://schemas.microsoft.com/office/powerpoint/2010/main" val="143847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99CBA-A6AB-443E-9EEA-A2FA60DFC811}"/>
              </a:ext>
            </a:extLst>
          </p:cNvPr>
          <p:cNvSpPr>
            <a:spLocks noGrp="1"/>
          </p:cNvSpPr>
          <p:nvPr>
            <p:ph type="title"/>
          </p:nvPr>
        </p:nvSpPr>
        <p:spPr/>
        <p:txBody>
          <a:bodyPr/>
          <a:lstStyle/>
          <a:p>
            <a:r>
              <a:rPr lang="en-US" b="1" dirty="0"/>
              <a:t>Section 4c – Duties of Secretary</a:t>
            </a:r>
            <a:br>
              <a:rPr lang="en-US" dirty="0"/>
            </a:br>
            <a:endParaRPr lang="en-US" dirty="0"/>
          </a:p>
        </p:txBody>
      </p:sp>
      <p:sp>
        <p:nvSpPr>
          <p:cNvPr id="3" name="Content Placeholder 2"/>
          <p:cNvSpPr>
            <a:spLocks noGrp="1"/>
          </p:cNvSpPr>
          <p:nvPr>
            <p:ph idx="1"/>
          </p:nvPr>
        </p:nvSpPr>
        <p:spPr>
          <a:xfrm>
            <a:off x="628650" y="1524000"/>
            <a:ext cx="7886700" cy="4652963"/>
          </a:xfrm>
        </p:spPr>
        <p:txBody>
          <a:bodyPr>
            <a:normAutofit/>
          </a:bodyPr>
          <a:lstStyle/>
          <a:p>
            <a:pPr lvl="0"/>
            <a:r>
              <a:rPr lang="en-US" sz="2400" dirty="0"/>
              <a:t>Work with the Chair, Vice Chair, SCDD Self-Advocacy Coordinator, and other support staff to prepare meeting agendas.</a:t>
            </a:r>
          </a:p>
          <a:p>
            <a:pPr lvl="0"/>
            <a:r>
              <a:rPr lang="en-US" sz="2400" dirty="0"/>
              <a:t>Perform all duties of Vice Chair in their absence.</a:t>
            </a:r>
          </a:p>
          <a:p>
            <a:pPr lvl="0"/>
            <a:r>
              <a:rPr lang="en-US" sz="2400" dirty="0"/>
              <a:t>Perform all duties of the Chair in the absence of the Chair and Vice Chair.</a:t>
            </a:r>
          </a:p>
          <a:p>
            <a:pPr lvl="0"/>
            <a:r>
              <a:rPr lang="en-US" sz="2400" dirty="0"/>
              <a:t>Take roll call to establish quorum. </a:t>
            </a:r>
          </a:p>
          <a:p>
            <a:pPr lvl="0"/>
            <a:r>
              <a:rPr lang="en-US" sz="2400" dirty="0"/>
              <a:t>Works with support staff to prepare and distribute minutes of meetings.</a:t>
            </a:r>
          </a:p>
          <a:p>
            <a:pPr lvl="0"/>
            <a:r>
              <a:rPr lang="en-US" sz="2400" dirty="0"/>
              <a:t>Keep track of motions, votes and actions at meetings.</a:t>
            </a:r>
          </a:p>
          <a:p>
            <a:r>
              <a:rPr lang="en-US" sz="2400" dirty="0"/>
              <a:t>Act as parliamentarian.</a:t>
            </a:r>
          </a:p>
        </p:txBody>
      </p:sp>
    </p:spTree>
    <p:extLst>
      <p:ext uri="{BB962C8B-B14F-4D97-AF65-F5344CB8AC3E}">
        <p14:creationId xmlns:p14="http://schemas.microsoft.com/office/powerpoint/2010/main" val="125265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1163637"/>
            <a:ext cx="8229600" cy="2438400"/>
          </a:xfrm>
        </p:spPr>
        <p:txBody>
          <a:bodyPr>
            <a:normAutofit fontScale="90000"/>
          </a:bodyPr>
          <a:lstStyle/>
          <a:p>
            <a:br>
              <a:rPr lang="en-US" altLang="en-US" sz="3600" b="1"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Review and Approval of Agenda </a:t>
            </a:r>
            <a:br>
              <a:rPr lang="en-US" altLang="en-US"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Nicole Patterson, Chairperson</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Desiree Boykin, Vice Chairperson</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Lisa Cooley, Secretary</a:t>
            </a:r>
            <a:br>
              <a:rPr lang="en-US" altLang="en-US" dirty="0">
                <a:latin typeface="Bookman Old Style" panose="02050604050505020204" pitchFamily="18" charset="0"/>
              </a:rPr>
            </a:br>
            <a:endParaRPr lang="en-US" altLang="en-US" dirty="0">
              <a:latin typeface="Bookman Old Style" panose="02050604050505020204" pitchFamily="18" charset="0"/>
            </a:endParaRPr>
          </a:p>
        </p:txBody>
      </p:sp>
      <p:pic>
        <p:nvPicPr>
          <p:cNvPr id="17411"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71600" y="3810000"/>
            <a:ext cx="2209800" cy="2454275"/>
          </a:xfrm>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456" y="4038600"/>
            <a:ext cx="155733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4"/>
          <p:cNvSpPr txBox="1">
            <a:spLocks noChangeArrowheads="1"/>
          </p:cNvSpPr>
          <p:nvPr/>
        </p:nvSpPr>
        <p:spPr bwMode="auto">
          <a:xfrm>
            <a:off x="2925762" y="5656632"/>
            <a:ext cx="3292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600" b="1" dirty="0">
                <a:latin typeface="Arial" panose="020B0604020202020204" pitchFamily="34" charset="0"/>
                <a:cs typeface="Arial" panose="020B0604020202020204" pitchFamily="34" charset="0"/>
              </a:rPr>
              <a:t>ACTION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Section 4d – Expectations of Officers</a:t>
            </a:r>
            <a:br>
              <a:rPr lang="en-US" dirty="0"/>
            </a:br>
            <a:endParaRPr lang="en-US" dirty="0"/>
          </a:p>
        </p:txBody>
      </p:sp>
      <p:sp>
        <p:nvSpPr>
          <p:cNvPr id="3" name="Content Placeholder 2"/>
          <p:cNvSpPr>
            <a:spLocks noGrp="1"/>
          </p:cNvSpPr>
          <p:nvPr>
            <p:ph idx="1"/>
          </p:nvPr>
        </p:nvSpPr>
        <p:spPr/>
        <p:txBody>
          <a:bodyPr/>
          <a:lstStyle/>
          <a:p>
            <a:pPr lvl="0"/>
            <a:r>
              <a:rPr lang="en-US" sz="3200" dirty="0"/>
              <a:t>Attend all SSAN meetings</a:t>
            </a:r>
          </a:p>
          <a:p>
            <a:pPr lvl="0"/>
            <a:r>
              <a:rPr lang="en-US" sz="3200" dirty="0"/>
              <a:t>Attend SSAN officer meetings</a:t>
            </a:r>
          </a:p>
          <a:p>
            <a:pPr lvl="0"/>
            <a:r>
              <a:rPr lang="en-US" sz="3200" dirty="0"/>
              <a:t>Serve as a mentor for new members</a:t>
            </a:r>
          </a:p>
          <a:p>
            <a:pPr lvl="0"/>
            <a:r>
              <a:rPr lang="en-US" sz="3200" dirty="0"/>
              <a:t>Know SSAN bylaws and meeting procedures</a:t>
            </a:r>
          </a:p>
          <a:p>
            <a:pPr lvl="0"/>
            <a:r>
              <a:rPr lang="en-US" sz="3200" dirty="0"/>
              <a:t>Help support workgroups</a:t>
            </a:r>
          </a:p>
          <a:p>
            <a:pPr marL="0" indent="0">
              <a:buNone/>
            </a:pPr>
            <a:r>
              <a:rPr lang="en-US" dirty="0"/>
              <a:t> </a:t>
            </a:r>
          </a:p>
          <a:p>
            <a:endParaRPr lang="en-US" dirty="0"/>
          </a:p>
        </p:txBody>
      </p:sp>
    </p:spTree>
    <p:extLst>
      <p:ext uri="{BB962C8B-B14F-4D97-AF65-F5344CB8AC3E}">
        <p14:creationId xmlns:p14="http://schemas.microsoft.com/office/powerpoint/2010/main" val="3910102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675A-2371-491C-9A45-3D2921DFA54E}"/>
              </a:ext>
            </a:extLst>
          </p:cNvPr>
          <p:cNvSpPr>
            <a:spLocks noGrp="1"/>
          </p:cNvSpPr>
          <p:nvPr>
            <p:ph type="title"/>
          </p:nvPr>
        </p:nvSpPr>
        <p:spPr/>
        <p:txBody>
          <a:bodyPr/>
          <a:lstStyle/>
          <a:p>
            <a:r>
              <a:rPr lang="en-US" b="1" u="sng" dirty="0"/>
              <a:t>Section 5. Election of Officers</a:t>
            </a:r>
            <a:endParaRPr lang="en-US" dirty="0"/>
          </a:p>
        </p:txBody>
      </p:sp>
      <p:sp>
        <p:nvSpPr>
          <p:cNvPr id="3" name="Content Placeholder 2"/>
          <p:cNvSpPr>
            <a:spLocks noGrp="1"/>
          </p:cNvSpPr>
          <p:nvPr>
            <p:ph idx="1"/>
          </p:nvPr>
        </p:nvSpPr>
        <p:spPr>
          <a:xfrm>
            <a:off x="628650" y="1524000"/>
            <a:ext cx="7886700" cy="4652963"/>
          </a:xfrm>
        </p:spPr>
        <p:txBody>
          <a:bodyPr>
            <a:normAutofit fontScale="92500" lnSpcReduction="20000"/>
          </a:bodyPr>
          <a:lstStyle/>
          <a:p>
            <a:pPr marL="0" indent="0">
              <a:buNone/>
            </a:pPr>
            <a:r>
              <a:rPr lang="en-US" sz="2200" dirty="0"/>
              <a:t>The SSAN will nominate and vote for their officers. Elections will be held at the first SSAN meeting following October 1. The new officers will take office immediately after the election is complete. </a:t>
            </a:r>
          </a:p>
          <a:p>
            <a:pPr marL="0" indent="0">
              <a:buNone/>
            </a:pPr>
            <a:endParaRPr lang="en-US" sz="2200" dirty="0"/>
          </a:p>
          <a:p>
            <a:pPr marL="0" indent="0">
              <a:buNone/>
            </a:pPr>
            <a:r>
              <a:rPr lang="en-US" sz="2200" b="1" dirty="0"/>
              <a:t>Section 5a – Nominations </a:t>
            </a:r>
            <a:endParaRPr lang="en-US" sz="2200" dirty="0"/>
          </a:p>
          <a:p>
            <a:pPr lvl="0"/>
            <a:r>
              <a:rPr lang="en-US" sz="2200" dirty="0"/>
              <a:t>Nominations will be made on Day 1 of the meeting.</a:t>
            </a:r>
          </a:p>
          <a:p>
            <a:pPr lvl="0"/>
            <a:r>
              <a:rPr lang="en-US" sz="2200" dirty="0"/>
              <a:t>Members cannot nominate themselves. Another member must nominate them and that nomination must be seconded. </a:t>
            </a:r>
          </a:p>
          <a:p>
            <a:r>
              <a:rPr lang="en-US" sz="2200" dirty="0"/>
              <a:t>The nominee has the right to accept or refuse the nomination. </a:t>
            </a:r>
          </a:p>
          <a:p>
            <a:endParaRPr lang="en-US" sz="2200" dirty="0"/>
          </a:p>
          <a:p>
            <a:pPr marL="0" indent="0">
              <a:buNone/>
            </a:pPr>
            <a:r>
              <a:rPr lang="en-US" sz="2200" b="1" dirty="0"/>
              <a:t>Section 5b – Speeches </a:t>
            </a:r>
            <a:endParaRPr lang="en-US" sz="2200" dirty="0"/>
          </a:p>
          <a:p>
            <a:pPr lvl="0"/>
            <a:r>
              <a:rPr lang="en-US" sz="2200" dirty="0"/>
              <a:t>Speeches will be done on Day 2 of the meeting.</a:t>
            </a:r>
          </a:p>
          <a:p>
            <a:pPr lvl="0"/>
            <a:r>
              <a:rPr lang="en-US" sz="2200" dirty="0"/>
              <a:t>Each candidate will have five (5) minutes to give a speech. If there are 10 or more candidates for all offices combined the SSAN members may vote to reduce the time limit.</a:t>
            </a:r>
          </a:p>
          <a:p>
            <a:endParaRPr lang="en-US" dirty="0"/>
          </a:p>
        </p:txBody>
      </p:sp>
    </p:spTree>
    <p:extLst>
      <p:ext uri="{BB962C8B-B14F-4D97-AF65-F5344CB8AC3E}">
        <p14:creationId xmlns:p14="http://schemas.microsoft.com/office/powerpoint/2010/main" val="1526929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Section 5c – Voting </a:t>
            </a:r>
            <a:br>
              <a:rPr lang="en-US" dirty="0"/>
            </a:br>
            <a:endParaRPr lang="en-US" dirty="0"/>
          </a:p>
        </p:txBody>
      </p:sp>
      <p:sp>
        <p:nvSpPr>
          <p:cNvPr id="3" name="Content Placeholder 2"/>
          <p:cNvSpPr>
            <a:spLocks noGrp="1"/>
          </p:cNvSpPr>
          <p:nvPr>
            <p:ph idx="1"/>
          </p:nvPr>
        </p:nvSpPr>
        <p:spPr/>
        <p:txBody>
          <a:bodyPr>
            <a:normAutofit/>
          </a:bodyPr>
          <a:lstStyle/>
          <a:p>
            <a:pPr lvl="0"/>
            <a:r>
              <a:rPr lang="en-US" sz="2800" dirty="0"/>
              <a:t>Voting shall be by roll call.</a:t>
            </a:r>
          </a:p>
          <a:p>
            <a:pPr lvl="0"/>
            <a:r>
              <a:rPr lang="en-US" sz="2800" dirty="0"/>
              <a:t>All members get one (1) vote, including the Chair. </a:t>
            </a:r>
          </a:p>
          <a:p>
            <a:pPr lvl="0"/>
            <a:r>
              <a:rPr lang="en-US" sz="2800" dirty="0"/>
              <a:t>If there is a tie, there will be a run-off election, without speeches, between the top two candidates. </a:t>
            </a:r>
          </a:p>
          <a:p>
            <a:pPr lvl="0"/>
            <a:r>
              <a:rPr lang="en-US" sz="2800" dirty="0"/>
              <a:t>The Chair will not vote in a run-off election. If the run-off election results in a tie, the Chair will break the tie.</a:t>
            </a:r>
          </a:p>
          <a:p>
            <a:pPr lvl="0"/>
            <a:r>
              <a:rPr lang="en-US" sz="2800" dirty="0"/>
              <a:t>The candidates receiving the most votes will hold that officer position for a term of two (2) years.    </a:t>
            </a:r>
          </a:p>
        </p:txBody>
      </p:sp>
    </p:spTree>
    <p:extLst>
      <p:ext uri="{BB962C8B-B14F-4D97-AF65-F5344CB8AC3E}">
        <p14:creationId xmlns:p14="http://schemas.microsoft.com/office/powerpoint/2010/main" val="3809254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A61D-762C-4BA0-BBA6-0767AA4E9E18}"/>
              </a:ext>
            </a:extLst>
          </p:cNvPr>
          <p:cNvSpPr>
            <a:spLocks noGrp="1"/>
          </p:cNvSpPr>
          <p:nvPr>
            <p:ph type="title"/>
          </p:nvPr>
        </p:nvSpPr>
        <p:spPr/>
        <p:txBody>
          <a:bodyPr>
            <a:normAutofit/>
          </a:bodyPr>
          <a:lstStyle/>
          <a:p>
            <a:r>
              <a:rPr lang="en-US" sz="3600" b="1" dirty="0"/>
              <a:t>Article 5 – MOU between SSAN and SCDD</a:t>
            </a:r>
            <a:endParaRPr lang="en-US" sz="3600" dirty="0"/>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buNone/>
            </a:pPr>
            <a:r>
              <a:rPr lang="en-US" sz="2400" dirty="0"/>
              <a:t>A Memorandum of Understanding (MOU) between SSAN and SCDD was signed in January of 2017 defining the relationship between the SSAN and SCDD. The purpose of the MOU is to clarify the roles, responsibilities and expectations of both groups in order to facilitate a working relationship that benefits both parties.</a:t>
            </a:r>
            <a:r>
              <a:rPr lang="en-US" sz="2400" b="1" dirty="0"/>
              <a:t> </a:t>
            </a:r>
          </a:p>
          <a:p>
            <a:pPr marL="0" indent="0">
              <a:buNone/>
            </a:pPr>
            <a:endParaRPr lang="en-US" sz="2400" b="1" dirty="0"/>
          </a:p>
          <a:p>
            <a:pPr marL="0" indent="0">
              <a:buNone/>
            </a:pPr>
            <a:r>
              <a:rPr lang="en-US" sz="2400" dirty="0"/>
              <a:t>The MOU will be reviewed every three (3) years from the date last signed. For a copy of the MOU, contact the Self-Advocacy Coordinator at SCDD Headquarters in Sacramento.</a:t>
            </a:r>
          </a:p>
          <a:p>
            <a:pPr marL="0" indent="0">
              <a:buNone/>
            </a:pPr>
            <a:endParaRPr lang="en-US" dirty="0"/>
          </a:p>
        </p:txBody>
      </p:sp>
    </p:spTree>
    <p:extLst>
      <p:ext uri="{BB962C8B-B14F-4D97-AF65-F5344CB8AC3E}">
        <p14:creationId xmlns:p14="http://schemas.microsoft.com/office/powerpoint/2010/main" val="1456326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278D-DAA6-49BE-81A8-90D072ACDB53}"/>
              </a:ext>
            </a:extLst>
          </p:cNvPr>
          <p:cNvSpPr>
            <a:spLocks noGrp="1"/>
          </p:cNvSpPr>
          <p:nvPr>
            <p:ph type="title"/>
          </p:nvPr>
        </p:nvSpPr>
        <p:spPr/>
        <p:txBody>
          <a:bodyPr>
            <a:normAutofit/>
          </a:bodyPr>
          <a:lstStyle/>
          <a:p>
            <a:r>
              <a:rPr lang="en-US" sz="4000" b="1" dirty="0"/>
              <a:t>Article 6 – Finances </a:t>
            </a:r>
            <a:endParaRPr lang="en-US" sz="4000" dirty="0"/>
          </a:p>
        </p:txBody>
      </p:sp>
      <p:sp>
        <p:nvSpPr>
          <p:cNvPr id="3" name="Content Placeholder 2"/>
          <p:cNvSpPr>
            <a:spLocks noGrp="1"/>
          </p:cNvSpPr>
          <p:nvPr>
            <p:ph idx="1"/>
          </p:nvPr>
        </p:nvSpPr>
        <p:spPr>
          <a:xfrm>
            <a:off x="628650" y="1825624"/>
            <a:ext cx="7886700" cy="4667249"/>
          </a:xfrm>
        </p:spPr>
        <p:txBody>
          <a:bodyPr>
            <a:normAutofit fontScale="85000" lnSpcReduction="10000"/>
          </a:bodyPr>
          <a:lstStyle/>
          <a:p>
            <a:pPr marL="0" indent="0" algn="ctr">
              <a:buNone/>
            </a:pPr>
            <a:endParaRPr lang="en-US" dirty="0"/>
          </a:p>
          <a:p>
            <a:pPr marL="0" indent="0">
              <a:buNone/>
            </a:pPr>
            <a:r>
              <a:rPr lang="en-US" sz="3000" b="1" u="sng" dirty="0"/>
              <a:t>Section 1. Fiscal Year:</a:t>
            </a:r>
            <a:r>
              <a:rPr lang="en-US" sz="3000" b="1" dirty="0"/>
              <a:t> </a:t>
            </a:r>
            <a:endParaRPr lang="en-US" sz="3000" dirty="0"/>
          </a:p>
          <a:p>
            <a:pPr marL="0" indent="0">
              <a:buNone/>
            </a:pPr>
            <a:r>
              <a:rPr lang="en-US" sz="3000" dirty="0"/>
              <a:t>As a project of SCDD, SSAN will follow the federal fiscal year for the purpose of the budget. The federal fiscal year begins on October 1 through September 30.</a:t>
            </a:r>
          </a:p>
          <a:p>
            <a:pPr marL="0" indent="0">
              <a:buNone/>
            </a:pPr>
            <a:endParaRPr lang="en-US" sz="3000" dirty="0"/>
          </a:p>
          <a:p>
            <a:pPr marL="0" indent="0">
              <a:buNone/>
            </a:pPr>
            <a:r>
              <a:rPr lang="en-US" sz="3000" b="1" u="sng" dirty="0"/>
              <a:t>Section 2. Funds:</a:t>
            </a:r>
            <a:r>
              <a:rPr lang="en-US" sz="3000" b="1" dirty="0"/>
              <a:t> </a:t>
            </a:r>
            <a:endParaRPr lang="en-US" sz="3000" dirty="0"/>
          </a:p>
          <a:p>
            <a:pPr marL="0" indent="0">
              <a:buNone/>
            </a:pPr>
            <a:r>
              <a:rPr lang="en-US" sz="3000" dirty="0"/>
              <a:t>The funds for SSAN will be maintained by the SCDD in accordance with the MOU. The Self-Advocacy Coordinator will monitor and track SSAN-related expenses. SSAN will receive regular financial updates at the March and September meetings to keep them informed of the SSAN budget.</a:t>
            </a:r>
          </a:p>
          <a:p>
            <a:endParaRPr lang="en-US" dirty="0"/>
          </a:p>
        </p:txBody>
      </p:sp>
    </p:spTree>
    <p:extLst>
      <p:ext uri="{BB962C8B-B14F-4D97-AF65-F5344CB8AC3E}">
        <p14:creationId xmlns:p14="http://schemas.microsoft.com/office/powerpoint/2010/main" val="2942838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Article 7 – Amendments</a:t>
            </a:r>
            <a:br>
              <a:rPr lang="en-US" dirty="0"/>
            </a:br>
            <a:endParaRPr lang="en-US" dirty="0"/>
          </a:p>
        </p:txBody>
      </p:sp>
      <p:sp>
        <p:nvSpPr>
          <p:cNvPr id="3" name="Content Placeholder 2"/>
          <p:cNvSpPr>
            <a:spLocks noGrp="1"/>
          </p:cNvSpPr>
          <p:nvPr>
            <p:ph idx="1"/>
          </p:nvPr>
        </p:nvSpPr>
        <p:spPr/>
        <p:txBody>
          <a:bodyPr/>
          <a:lstStyle/>
          <a:p>
            <a:pPr marL="0" indent="0">
              <a:buNone/>
            </a:pPr>
            <a:r>
              <a:rPr lang="en-US" sz="3200" dirty="0"/>
              <a:t>Amendments to these Bylaws require a 2/3 vote of the full SSAN.</a:t>
            </a:r>
          </a:p>
          <a:p>
            <a:pPr marL="0" indent="0">
              <a:buNone/>
            </a:pPr>
            <a:r>
              <a:rPr lang="en-US" sz="3200" dirty="0"/>
              <a:t> </a:t>
            </a:r>
          </a:p>
          <a:p>
            <a:pPr marL="0" indent="0">
              <a:buNone/>
            </a:pPr>
            <a:r>
              <a:rPr lang="en-US" sz="3200" i="1" dirty="0"/>
              <a:t>Adopted 9/11/2013</a:t>
            </a:r>
          </a:p>
          <a:p>
            <a:pPr marL="0" indent="0">
              <a:buNone/>
            </a:pPr>
            <a:r>
              <a:rPr lang="en-US" sz="3200" i="1" dirty="0"/>
              <a:t>Amended 3/9/2017</a:t>
            </a:r>
          </a:p>
          <a:p>
            <a:pPr marL="0" indent="0">
              <a:buNone/>
            </a:pPr>
            <a:r>
              <a:rPr lang="en-US" sz="3200" i="1" dirty="0"/>
              <a:t>Amended 3/  /2019</a:t>
            </a:r>
          </a:p>
          <a:p>
            <a:endParaRPr lang="en-US" dirty="0"/>
          </a:p>
        </p:txBody>
      </p:sp>
    </p:spTree>
    <p:extLst>
      <p:ext uri="{BB962C8B-B14F-4D97-AF65-F5344CB8AC3E}">
        <p14:creationId xmlns:p14="http://schemas.microsoft.com/office/powerpoint/2010/main" val="892057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22">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24">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26"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2"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3"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8" name="Group 47">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49" name="Rectangle 48">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678655" y="2381245"/>
            <a:ext cx="2677310" cy="2081441"/>
          </a:xfrm>
        </p:spPr>
        <p:txBody>
          <a:bodyPr vert="horz" lIns="91440" tIns="45720" rIns="91440" bIns="45720" rtlCol="0" anchor="ctr">
            <a:normAutofit/>
          </a:bodyPr>
          <a:lstStyle/>
          <a:p>
            <a:pPr>
              <a:lnSpc>
                <a:spcPct val="90000"/>
              </a:lnSpc>
            </a:pPr>
            <a:r>
              <a:rPr lang="en-US" sz="3500" kern="1200" dirty="0" err="1">
                <a:solidFill>
                  <a:srgbClr val="FFFFFF"/>
                </a:solidFill>
                <a:latin typeface="+mj-lt"/>
                <a:ea typeface="+mj-ea"/>
                <a:cs typeface="+mj-cs"/>
              </a:rPr>
              <a:t>AUCD</a:t>
            </a:r>
            <a:r>
              <a:rPr lang="en-US" sz="3500" kern="1200" dirty="0">
                <a:solidFill>
                  <a:srgbClr val="FFFFFF"/>
                </a:solidFill>
                <a:latin typeface="+mj-lt"/>
                <a:ea typeface="+mj-ea"/>
                <a:cs typeface="+mj-cs"/>
              </a:rPr>
              <a:t> Conference Recap</a:t>
            </a:r>
          </a:p>
        </p:txBody>
      </p:sp>
      <p:sp>
        <p:nvSpPr>
          <p:cNvPr id="3" name="Subtitle 2"/>
          <p:cNvSpPr>
            <a:spLocks noGrp="1"/>
          </p:cNvSpPr>
          <p:nvPr>
            <p:ph type="subTitle" idx="1"/>
          </p:nvPr>
        </p:nvSpPr>
        <p:spPr>
          <a:xfrm>
            <a:off x="3839493" y="1844674"/>
            <a:ext cx="4712433" cy="4208653"/>
          </a:xfrm>
        </p:spPr>
        <p:txBody>
          <a:bodyPr vert="horz" lIns="91440" tIns="45720" rIns="91440" bIns="45720" rtlCol="0" anchor="ctr">
            <a:normAutofit/>
          </a:bodyPr>
          <a:lstStyle/>
          <a:p>
            <a:pPr algn="l">
              <a:lnSpc>
                <a:spcPct val="90000"/>
              </a:lnSpc>
            </a:pPr>
            <a:r>
              <a:rPr lang="en-US" dirty="0">
                <a:solidFill>
                  <a:schemeClr val="tx1"/>
                </a:solidFill>
              </a:rPr>
              <a:t>Presented by California </a:t>
            </a:r>
            <a:r>
              <a:rPr lang="en-US" dirty="0" err="1">
                <a:solidFill>
                  <a:schemeClr val="tx1"/>
                </a:solidFill>
              </a:rPr>
              <a:t>UCEDDs</a:t>
            </a:r>
            <a:r>
              <a:rPr lang="en-US" dirty="0">
                <a:solidFill>
                  <a:schemeClr val="tx1"/>
                </a:solidFill>
              </a:rPr>
              <a:t>:</a:t>
            </a:r>
          </a:p>
          <a:p>
            <a:pPr algn="l">
              <a:lnSpc>
                <a:spcPct val="90000"/>
              </a:lnSpc>
            </a:pPr>
            <a:endParaRPr lang="en-US" sz="1200" dirty="0">
              <a:solidFill>
                <a:schemeClr val="tx1"/>
              </a:solidFill>
            </a:endParaRPr>
          </a:p>
          <a:p>
            <a:pPr indent="-228600" algn="l">
              <a:lnSpc>
                <a:spcPct val="90000"/>
              </a:lnSpc>
              <a:buFont typeface="Arial" panose="020B0604020202020204" pitchFamily="34" charset="0"/>
              <a:buChar char="•"/>
            </a:pPr>
            <a:r>
              <a:rPr lang="en-US" dirty="0">
                <a:solidFill>
                  <a:schemeClr val="tx1"/>
                </a:solidFill>
              </a:rPr>
              <a:t>Kecia Weller</a:t>
            </a:r>
          </a:p>
          <a:p>
            <a:pPr lvl="1" indent="-228600" algn="l">
              <a:lnSpc>
                <a:spcPct val="90000"/>
              </a:lnSpc>
              <a:buFont typeface="Arial" panose="020B0604020202020204" pitchFamily="34" charset="0"/>
              <a:buChar char="•"/>
            </a:pPr>
            <a:r>
              <a:rPr lang="en-US" dirty="0">
                <a:solidFill>
                  <a:schemeClr val="tx1"/>
                </a:solidFill>
              </a:rPr>
              <a:t>UCLA </a:t>
            </a:r>
            <a:r>
              <a:rPr lang="en-US" dirty="0" err="1">
                <a:solidFill>
                  <a:schemeClr val="tx1"/>
                </a:solidFill>
              </a:rPr>
              <a:t>Tajan</a:t>
            </a:r>
            <a:r>
              <a:rPr lang="en-US" dirty="0">
                <a:solidFill>
                  <a:schemeClr val="tx1"/>
                </a:solidFill>
              </a:rPr>
              <a:t> Center</a:t>
            </a:r>
          </a:p>
          <a:p>
            <a:pPr indent="-228600" algn="l">
              <a:lnSpc>
                <a:spcPct val="90000"/>
              </a:lnSpc>
              <a:buFont typeface="Arial" panose="020B0604020202020204" pitchFamily="34" charset="0"/>
              <a:buChar char="•"/>
            </a:pPr>
            <a:r>
              <a:rPr lang="en-US" dirty="0">
                <a:solidFill>
                  <a:schemeClr val="tx1"/>
                </a:solidFill>
              </a:rPr>
              <a:t>Robert Levy</a:t>
            </a:r>
          </a:p>
          <a:p>
            <a:pPr lvl="1" indent="-228600" algn="l">
              <a:lnSpc>
                <a:spcPct val="90000"/>
              </a:lnSpc>
              <a:buFont typeface="Arial" panose="020B0604020202020204" pitchFamily="34" charset="0"/>
              <a:buChar char="•"/>
            </a:pPr>
            <a:r>
              <a:rPr lang="en-US" dirty="0">
                <a:solidFill>
                  <a:schemeClr val="tx1"/>
                </a:solidFill>
              </a:rPr>
              <a:t>UC Davis Mind Institute </a:t>
            </a:r>
          </a:p>
          <a:p>
            <a:pPr indent="-228600" algn="l">
              <a:lnSpc>
                <a:spcPct val="90000"/>
              </a:lnSpc>
              <a:buFont typeface="Arial" panose="020B0604020202020204" pitchFamily="34" charset="0"/>
              <a:buChar char="•"/>
            </a:pPr>
            <a:r>
              <a:rPr lang="en-US" dirty="0">
                <a:solidFill>
                  <a:schemeClr val="tx1"/>
                </a:solidFill>
              </a:rPr>
              <a:t>Wesley Witherspoon</a:t>
            </a:r>
          </a:p>
          <a:p>
            <a:pPr lvl="1" indent="-228600" algn="l">
              <a:lnSpc>
                <a:spcPct val="90000"/>
              </a:lnSpc>
              <a:buFont typeface="Arial" panose="020B0604020202020204" pitchFamily="34" charset="0"/>
              <a:buChar char="•"/>
            </a:pPr>
            <a:r>
              <a:rPr lang="en-US" dirty="0">
                <a:solidFill>
                  <a:schemeClr val="tx1"/>
                </a:solidFill>
              </a:rPr>
              <a:t>USC </a:t>
            </a:r>
            <a:r>
              <a:rPr lang="en-US" dirty="0" err="1">
                <a:solidFill>
                  <a:schemeClr val="tx1"/>
                </a:solidFill>
              </a:rPr>
              <a:t>Childrens</a:t>
            </a:r>
            <a:r>
              <a:rPr lang="en-US" dirty="0">
                <a:solidFill>
                  <a:schemeClr val="tx1"/>
                </a:solidFill>
              </a:rPr>
              <a:t> Hospital </a:t>
            </a:r>
          </a:p>
        </p:txBody>
      </p:sp>
      <p:pic>
        <p:nvPicPr>
          <p:cNvPr id="1026" name="Picture 2" descr="Image result for aucd conference 2018">
            <a:extLst>
              <a:ext uri="{FF2B5EF4-FFF2-40B4-BE49-F238E27FC236}">
                <a16:creationId xmlns:a16="http://schemas.microsoft.com/office/drawing/2014/main" id="{A439F1E0-A5B7-496B-B3A6-1DE9AA94B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808" y="97666"/>
            <a:ext cx="5718572" cy="160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15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3FBC61-CD0D-41CE-9A83-506ECD93F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8AFB9AE4-261F-422F-A069-0831DAA87A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6" name="Freeform 5">
              <a:extLst>
                <a:ext uri="{FF2B5EF4-FFF2-40B4-BE49-F238E27FC236}">
                  <a16:creationId xmlns:a16="http://schemas.microsoft.com/office/drawing/2014/main" id="{323DF226-1AD6-4EE4-8FBE-5C8462F1E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6">
              <a:extLst>
                <a:ext uri="{FF2B5EF4-FFF2-40B4-BE49-F238E27FC236}">
                  <a16:creationId xmlns:a16="http://schemas.microsoft.com/office/drawing/2014/main" id="{3E38D428-5C6E-4298-BB30-0EA9738447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7">
              <a:extLst>
                <a:ext uri="{FF2B5EF4-FFF2-40B4-BE49-F238E27FC236}">
                  <a16:creationId xmlns:a16="http://schemas.microsoft.com/office/drawing/2014/main" id="{1387F8C5-4E1C-47CB-8AB8-5DC61420D9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8">
              <a:extLst>
                <a:ext uri="{FF2B5EF4-FFF2-40B4-BE49-F238E27FC236}">
                  <a16:creationId xmlns:a16="http://schemas.microsoft.com/office/drawing/2014/main" id="{810246E6-E725-4C39-BA95-8FDFD80A1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9">
              <a:extLst>
                <a:ext uri="{FF2B5EF4-FFF2-40B4-BE49-F238E27FC236}">
                  <a16:creationId xmlns:a16="http://schemas.microsoft.com/office/drawing/2014/main" id="{E03137BC-2FE6-45B9-8856-F39E03A04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0">
              <a:extLst>
                <a:ext uri="{FF2B5EF4-FFF2-40B4-BE49-F238E27FC236}">
                  <a16:creationId xmlns:a16="http://schemas.microsoft.com/office/drawing/2014/main" id="{F3101FE1-C08E-4484-ADE5-DB17BBDD1E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
              <a:extLst>
                <a:ext uri="{FF2B5EF4-FFF2-40B4-BE49-F238E27FC236}">
                  <a16:creationId xmlns:a16="http://schemas.microsoft.com/office/drawing/2014/main" id="{F2090CA8-01B0-40C2-BD86-E30BB53552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2">
              <a:extLst>
                <a:ext uri="{FF2B5EF4-FFF2-40B4-BE49-F238E27FC236}">
                  <a16:creationId xmlns:a16="http://schemas.microsoft.com/office/drawing/2014/main" id="{917D8BBB-8FF4-411B-9EA4-C1B932ABB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3">
              <a:extLst>
                <a:ext uri="{FF2B5EF4-FFF2-40B4-BE49-F238E27FC236}">
                  <a16:creationId xmlns:a16="http://schemas.microsoft.com/office/drawing/2014/main" id="{F943A388-6FD1-4827-8AEF-8606C5064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4">
              <a:extLst>
                <a:ext uri="{FF2B5EF4-FFF2-40B4-BE49-F238E27FC236}">
                  <a16:creationId xmlns:a16="http://schemas.microsoft.com/office/drawing/2014/main" id="{CB441A35-663D-43D6-9B6A-115A710A0F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15">
              <a:extLst>
                <a:ext uri="{FF2B5EF4-FFF2-40B4-BE49-F238E27FC236}">
                  <a16:creationId xmlns:a16="http://schemas.microsoft.com/office/drawing/2014/main" id="{1AA24FE7-1875-4C6D-A5D1-323A449B73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16">
              <a:extLst>
                <a:ext uri="{FF2B5EF4-FFF2-40B4-BE49-F238E27FC236}">
                  <a16:creationId xmlns:a16="http://schemas.microsoft.com/office/drawing/2014/main" id="{D02E0254-D452-4E8C-9389-B408DA94BA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17">
              <a:extLst>
                <a:ext uri="{FF2B5EF4-FFF2-40B4-BE49-F238E27FC236}">
                  <a16:creationId xmlns:a16="http://schemas.microsoft.com/office/drawing/2014/main" id="{CFACF300-139F-4F70-A1C9-7609AED8D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8">
              <a:extLst>
                <a:ext uri="{FF2B5EF4-FFF2-40B4-BE49-F238E27FC236}">
                  <a16:creationId xmlns:a16="http://schemas.microsoft.com/office/drawing/2014/main" id="{13078353-E6C1-4681-864D-E5B7C7171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9">
              <a:extLst>
                <a:ext uri="{FF2B5EF4-FFF2-40B4-BE49-F238E27FC236}">
                  <a16:creationId xmlns:a16="http://schemas.microsoft.com/office/drawing/2014/main" id="{CBF69A10-A03B-408C-9169-7507A1CC2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20">
              <a:extLst>
                <a:ext uri="{FF2B5EF4-FFF2-40B4-BE49-F238E27FC236}">
                  <a16:creationId xmlns:a16="http://schemas.microsoft.com/office/drawing/2014/main" id="{9BD69CA3-ECB7-40EB-B653-0D901569F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21">
              <a:extLst>
                <a:ext uri="{FF2B5EF4-FFF2-40B4-BE49-F238E27FC236}">
                  <a16:creationId xmlns:a16="http://schemas.microsoft.com/office/drawing/2014/main" id="{BE58FF44-F5D4-4147-A274-5811A3150B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22">
              <a:extLst>
                <a:ext uri="{FF2B5EF4-FFF2-40B4-BE49-F238E27FC236}">
                  <a16:creationId xmlns:a16="http://schemas.microsoft.com/office/drawing/2014/main" id="{180F6156-4C1F-47DD-8EAA-B61524DAD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23">
              <a:extLst>
                <a:ext uri="{FF2B5EF4-FFF2-40B4-BE49-F238E27FC236}">
                  <a16:creationId xmlns:a16="http://schemas.microsoft.com/office/drawing/2014/main" id="{5AFA346A-0F7B-4475-942A-5CE2627543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24">
              <a:extLst>
                <a:ext uri="{FF2B5EF4-FFF2-40B4-BE49-F238E27FC236}">
                  <a16:creationId xmlns:a16="http://schemas.microsoft.com/office/drawing/2014/main" id="{CC96A441-C33C-48EA-8B4F-B3FC170B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Freeform 25">
              <a:extLst>
                <a:ext uri="{FF2B5EF4-FFF2-40B4-BE49-F238E27FC236}">
                  <a16:creationId xmlns:a16="http://schemas.microsoft.com/office/drawing/2014/main" id="{01939171-05AE-4968-8FAC-6134F5FF09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7164548A-3C6C-4158-99C7-4E9B9105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9" name="Rectangle 38">
              <a:extLst>
                <a:ext uri="{FF2B5EF4-FFF2-40B4-BE49-F238E27FC236}">
                  <a16:creationId xmlns:a16="http://schemas.microsoft.com/office/drawing/2014/main" id="{D6759045-E4AE-462A-BE52-785FA5066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Isosceles Triangle 22">
              <a:extLst>
                <a:ext uri="{FF2B5EF4-FFF2-40B4-BE49-F238E27FC236}">
                  <a16:creationId xmlns:a16="http://schemas.microsoft.com/office/drawing/2014/main" id="{84366824-8641-4381-9CFE-9BA1E91F8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721EE1D2-43E6-465B-8623-4E7B4FBCC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a:xfrm>
            <a:off x="666473" y="2358391"/>
            <a:ext cx="2624234" cy="2453676"/>
          </a:xfrm>
        </p:spPr>
        <p:txBody>
          <a:bodyPr>
            <a:normAutofit/>
          </a:bodyPr>
          <a:lstStyle/>
          <a:p>
            <a:pPr>
              <a:lnSpc>
                <a:spcPct val="90000"/>
              </a:lnSpc>
            </a:pPr>
            <a:r>
              <a:rPr lang="en-US" sz="3100">
                <a:solidFill>
                  <a:srgbClr val="FFFFFF"/>
                </a:solidFill>
              </a:rPr>
              <a:t>Kecia, Robert, and Wesley working at the 3 California UCEDDs </a:t>
            </a:r>
          </a:p>
        </p:txBody>
      </p:sp>
      <p:pic>
        <p:nvPicPr>
          <p:cNvPr id="4" name="Picture 3" descr="A person standing in a room&#10;&#10;Description generated with very high confidence">
            <a:extLst>
              <a:ext uri="{FF2B5EF4-FFF2-40B4-BE49-F238E27FC236}">
                <a16:creationId xmlns:a16="http://schemas.microsoft.com/office/drawing/2014/main" id="{476D72BE-8905-4A1B-A9C8-B38933C534DB}"/>
              </a:ext>
            </a:extLst>
          </p:cNvPr>
          <p:cNvPicPr>
            <a:picLocks noChangeAspect="1"/>
          </p:cNvPicPr>
          <p:nvPr/>
        </p:nvPicPr>
        <p:blipFill rotWithShape="1">
          <a:blip r:embed="rId2">
            <a:extLst>
              <a:ext uri="{28A0092B-C50C-407E-A947-70E740481C1C}">
                <a14:useLocalDpi xmlns:a14="http://schemas.microsoft.com/office/drawing/2010/main" val="0"/>
              </a:ext>
            </a:extLst>
          </a:blip>
          <a:srcRect b="2684"/>
          <a:stretch/>
        </p:blipFill>
        <p:spPr>
          <a:xfrm>
            <a:off x="3574733" y="314717"/>
            <a:ext cx="2294689" cy="2977469"/>
          </a:xfrm>
          <a:prstGeom prst="rect">
            <a:avLst/>
          </a:prstGeom>
          <a:ln w="9525">
            <a:solidFill>
              <a:schemeClr val="tx1">
                <a:alpha val="20000"/>
              </a:schemeClr>
            </a:solidFill>
          </a:ln>
        </p:spPr>
      </p:pic>
      <p:pic>
        <p:nvPicPr>
          <p:cNvPr id="8" name="Content Placeholder 4" descr="A person standing in front of a box&#10;&#10;Description generated with high confidence">
            <a:extLst>
              <a:ext uri="{FF2B5EF4-FFF2-40B4-BE49-F238E27FC236}">
                <a16:creationId xmlns:a16="http://schemas.microsoft.com/office/drawing/2014/main" id="{69793C5F-0547-45BD-9857-8379034F5B5D}"/>
              </a:ext>
            </a:extLst>
          </p:cNvPr>
          <p:cNvPicPr>
            <a:picLocks noChangeAspect="1"/>
          </p:cNvPicPr>
          <p:nvPr/>
        </p:nvPicPr>
        <p:blipFill rotWithShape="1">
          <a:blip r:embed="rId3">
            <a:extLst>
              <a:ext uri="{28A0092B-C50C-407E-A947-70E740481C1C}">
                <a14:useLocalDpi xmlns:a14="http://schemas.microsoft.com/office/drawing/2010/main" val="0"/>
              </a:ext>
            </a:extLst>
          </a:blip>
          <a:srcRect l="27087" t="207" r="-6233" b="-206"/>
          <a:stretch/>
        </p:blipFill>
        <p:spPr>
          <a:xfrm rot="10800000">
            <a:off x="5914994" y="444481"/>
            <a:ext cx="3142057" cy="2977469"/>
          </a:xfrm>
          <a:prstGeom prst="rect">
            <a:avLst/>
          </a:prstGeom>
          <a:ln w="9525">
            <a:solidFill>
              <a:schemeClr val="tx1">
                <a:alpha val="20000"/>
              </a:schemeClr>
            </a:solidFill>
          </a:ln>
        </p:spPr>
      </p:pic>
      <p:sp>
        <p:nvSpPr>
          <p:cNvPr id="10" name="Content Placeholder 9">
            <a:extLst>
              <a:ext uri="{FF2B5EF4-FFF2-40B4-BE49-F238E27FC236}">
                <a16:creationId xmlns:a16="http://schemas.microsoft.com/office/drawing/2014/main" id="{75E15EC4-2A25-4C0E-ABD1-628E9E2A1797}"/>
              </a:ext>
            </a:extLst>
          </p:cNvPr>
          <p:cNvSpPr>
            <a:spLocks noGrp="1"/>
          </p:cNvSpPr>
          <p:nvPr>
            <p:ph idx="1"/>
          </p:nvPr>
        </p:nvSpPr>
        <p:spPr>
          <a:xfrm>
            <a:off x="3838835" y="4267830"/>
            <a:ext cx="4711405" cy="1783977"/>
          </a:xfrm>
        </p:spPr>
        <p:txBody>
          <a:bodyPr anchor="ctr">
            <a:normAutofit/>
          </a:bodyPr>
          <a:lstStyle/>
          <a:p>
            <a:endParaRPr lang="en-US" sz="1400" dirty="0"/>
          </a:p>
        </p:txBody>
      </p:sp>
      <p:pic>
        <p:nvPicPr>
          <p:cNvPr id="3" name="Picture 2">
            <a:extLst>
              <a:ext uri="{FF2B5EF4-FFF2-40B4-BE49-F238E27FC236}">
                <a16:creationId xmlns:a16="http://schemas.microsoft.com/office/drawing/2014/main" id="{EE344F77-2051-419D-8078-BBAA10E4D3F7}"/>
              </a:ext>
            </a:extLst>
          </p:cNvPr>
          <p:cNvPicPr>
            <a:picLocks noChangeAspect="1"/>
          </p:cNvPicPr>
          <p:nvPr/>
        </p:nvPicPr>
        <p:blipFill>
          <a:blip r:embed="rId4"/>
          <a:stretch>
            <a:fillRect/>
          </a:stretch>
        </p:blipFill>
        <p:spPr>
          <a:xfrm>
            <a:off x="4680235" y="4115735"/>
            <a:ext cx="2355686" cy="2035002"/>
          </a:xfrm>
          <a:prstGeom prst="rect">
            <a:avLst/>
          </a:prstGeom>
        </p:spPr>
      </p:pic>
      <p:sp>
        <p:nvSpPr>
          <p:cNvPr id="5" name="TextBox 4">
            <a:extLst>
              <a:ext uri="{FF2B5EF4-FFF2-40B4-BE49-F238E27FC236}">
                <a16:creationId xmlns:a16="http://schemas.microsoft.com/office/drawing/2014/main" id="{6A91703F-5569-45C3-8372-6E72E57B87B3}"/>
              </a:ext>
            </a:extLst>
          </p:cNvPr>
          <p:cNvSpPr txBox="1"/>
          <p:nvPr/>
        </p:nvSpPr>
        <p:spPr>
          <a:xfrm>
            <a:off x="3355411" y="3292186"/>
            <a:ext cx="28967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Wesley provides training in the community for USC Children's Hospital </a:t>
            </a:r>
          </a:p>
        </p:txBody>
      </p:sp>
      <p:sp>
        <p:nvSpPr>
          <p:cNvPr id="6" name="TextBox 5">
            <a:extLst>
              <a:ext uri="{FF2B5EF4-FFF2-40B4-BE49-F238E27FC236}">
                <a16:creationId xmlns:a16="http://schemas.microsoft.com/office/drawing/2014/main" id="{ED342089-804B-48FD-88E9-2232E8D9A48D}"/>
              </a:ext>
            </a:extLst>
          </p:cNvPr>
          <p:cNvSpPr txBox="1"/>
          <p:nvPr/>
        </p:nvSpPr>
        <p:spPr>
          <a:xfrm>
            <a:off x="6082081" y="3468780"/>
            <a:ext cx="31420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Robert provides administrative support for the MIND Institute </a:t>
            </a:r>
          </a:p>
        </p:txBody>
      </p:sp>
      <p:sp>
        <p:nvSpPr>
          <p:cNvPr id="7" name="TextBox 6">
            <a:extLst>
              <a:ext uri="{FF2B5EF4-FFF2-40B4-BE49-F238E27FC236}">
                <a16:creationId xmlns:a16="http://schemas.microsoft.com/office/drawing/2014/main" id="{D2D69CAC-A7B8-4075-A5C6-DF1AA1F98339}"/>
              </a:ext>
            </a:extLst>
          </p:cNvPr>
          <p:cNvSpPr txBox="1"/>
          <p:nvPr/>
        </p:nvSpPr>
        <p:spPr>
          <a:xfrm>
            <a:off x="4114800" y="6150737"/>
            <a:ext cx="34742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Kecia speaks with government officials for the UCLA Tarjan Center </a:t>
            </a:r>
          </a:p>
        </p:txBody>
      </p:sp>
    </p:spTree>
    <p:extLst>
      <p:ext uri="{BB962C8B-B14F-4D97-AF65-F5344CB8AC3E}">
        <p14:creationId xmlns:p14="http://schemas.microsoft.com/office/powerpoint/2010/main" val="2254590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fontScale="90000"/>
          </a:bodyPr>
          <a:lstStyle/>
          <a:p>
            <a:r>
              <a:rPr lang="en-US" sz="3600" dirty="0"/>
              <a:t>2018 </a:t>
            </a:r>
            <a:r>
              <a:rPr lang="en-US" sz="3600" dirty="0" err="1"/>
              <a:t>AUCD</a:t>
            </a:r>
            <a:r>
              <a:rPr lang="en-US" sz="3600" dirty="0"/>
              <a:t> Conference Washington, D.C. “We All Belong Here”</a:t>
            </a:r>
            <a:endParaRPr lang="en-US" sz="3500" dirty="0">
              <a:solidFill>
                <a:srgbClr val="FFFFFF"/>
              </a:solidFill>
            </a:endParaRPr>
          </a:p>
        </p:txBody>
      </p:sp>
      <p:sp>
        <p:nvSpPr>
          <p:cNvPr id="3" name="Content Placeholder 2"/>
          <p:cNvSpPr>
            <a:spLocks noGrp="1"/>
          </p:cNvSpPr>
          <p:nvPr>
            <p:ph idx="1"/>
          </p:nvPr>
        </p:nvSpPr>
        <p:spPr>
          <a:xfrm>
            <a:off x="3840480" y="804672"/>
            <a:ext cx="4711446" cy="5248656"/>
          </a:xfrm>
        </p:spPr>
        <p:txBody>
          <a:bodyPr anchor="ctr">
            <a:normAutofit/>
          </a:bodyPr>
          <a:lstStyle/>
          <a:p>
            <a:pPr marL="457200" lvl="1" indent="0">
              <a:buNone/>
            </a:pPr>
            <a:endParaRPr lang="en-US" sz="1700" dirty="0"/>
          </a:p>
          <a:p>
            <a:pPr marL="457200" lvl="1" indent="0">
              <a:buNone/>
            </a:pPr>
            <a:endParaRPr lang="en-US" sz="1700" dirty="0"/>
          </a:p>
        </p:txBody>
      </p:sp>
      <p:pic>
        <p:nvPicPr>
          <p:cNvPr id="32" name="Picture 31" descr="cid:e0ecb9c9-155e-4611-bfe5-9722837a601c@namprd09.prod.outlook.com">
            <a:extLst>
              <a:ext uri="{FF2B5EF4-FFF2-40B4-BE49-F238E27FC236}">
                <a16:creationId xmlns:a16="http://schemas.microsoft.com/office/drawing/2014/main" id="{90BE27A5-EC93-4A64-82CB-8D639F1920BD}"/>
              </a:ext>
            </a:extLst>
          </p:cNvPr>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5298283" y="3363960"/>
            <a:ext cx="3520678" cy="2652665"/>
          </a:xfrm>
          <a:prstGeom prst="rect">
            <a:avLst/>
          </a:prstGeom>
          <a:noFill/>
          <a:ln>
            <a:noFill/>
          </a:ln>
        </p:spPr>
      </p:pic>
      <p:pic>
        <p:nvPicPr>
          <p:cNvPr id="37" name="Picture 36" descr="C:\Users\dhernan1\Pictures\AUCD1.jpg">
            <a:extLst>
              <a:ext uri="{FF2B5EF4-FFF2-40B4-BE49-F238E27FC236}">
                <a16:creationId xmlns:a16="http://schemas.microsoft.com/office/drawing/2014/main" id="{AE9DC11D-D236-468D-9677-B07DBF66719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87366" y="565150"/>
            <a:ext cx="3681415" cy="2293285"/>
          </a:xfrm>
          <a:prstGeom prst="rect">
            <a:avLst/>
          </a:prstGeom>
          <a:noFill/>
          <a:ln>
            <a:noFill/>
          </a:ln>
        </p:spPr>
      </p:pic>
    </p:spTree>
    <p:extLst>
      <p:ext uri="{BB962C8B-B14F-4D97-AF65-F5344CB8AC3E}">
        <p14:creationId xmlns:p14="http://schemas.microsoft.com/office/powerpoint/2010/main" val="3598910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r>
              <a:rPr lang="en-US" sz="3500">
                <a:solidFill>
                  <a:srgbClr val="FFFFFF"/>
                </a:solidFill>
              </a:rPr>
              <a:t>Why jobs are important to people with I/DD</a:t>
            </a:r>
          </a:p>
        </p:txBody>
      </p:sp>
      <p:sp>
        <p:nvSpPr>
          <p:cNvPr id="3" name="Content Placeholder 2"/>
          <p:cNvSpPr>
            <a:spLocks noGrp="1"/>
          </p:cNvSpPr>
          <p:nvPr>
            <p:ph idx="1"/>
          </p:nvPr>
        </p:nvSpPr>
        <p:spPr>
          <a:xfrm>
            <a:off x="3840480" y="804672"/>
            <a:ext cx="4711446" cy="5248656"/>
          </a:xfrm>
        </p:spPr>
        <p:txBody>
          <a:bodyPr anchor="ctr">
            <a:normAutofit/>
          </a:bodyPr>
          <a:lstStyle/>
          <a:p>
            <a:r>
              <a:rPr lang="en-US" sz="2800" dirty="0"/>
              <a:t>Inclusion, people with disabilities are included.</a:t>
            </a:r>
          </a:p>
          <a:p>
            <a:r>
              <a:rPr lang="en-US" sz="2800" dirty="0"/>
              <a:t>A job is a way to having a social life, housing, transportation, etc.</a:t>
            </a:r>
          </a:p>
          <a:p>
            <a:r>
              <a:rPr lang="en-US" sz="2800" dirty="0"/>
              <a:t>A job gives people a purpose and pride and have a productive life.</a:t>
            </a:r>
          </a:p>
          <a:p>
            <a:r>
              <a:rPr lang="en-US" sz="2800" dirty="0"/>
              <a:t>Jobs give people a way to earn money.</a:t>
            </a:r>
          </a:p>
          <a:p>
            <a:r>
              <a:rPr lang="en-US" sz="2800" dirty="0"/>
              <a:t>Independence </a:t>
            </a:r>
          </a:p>
          <a:p>
            <a:pPr marL="457200" lvl="1" indent="0">
              <a:buNone/>
            </a:pPr>
            <a:endParaRPr lang="en-US" sz="1700" dirty="0"/>
          </a:p>
          <a:p>
            <a:pPr marL="457200" lvl="1" indent="0">
              <a:buNone/>
            </a:pPr>
            <a:endParaRPr lang="en-US" sz="1700" dirty="0"/>
          </a:p>
        </p:txBody>
      </p:sp>
    </p:spTree>
    <p:extLst>
      <p:ext uri="{BB962C8B-B14F-4D97-AF65-F5344CB8AC3E}">
        <p14:creationId xmlns:p14="http://schemas.microsoft.com/office/powerpoint/2010/main" val="150601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p:cNvSpPr>
            <a:spLocks noGrp="1"/>
          </p:cNvSpPr>
          <p:nvPr>
            <p:ph idx="1"/>
          </p:nvPr>
        </p:nvSpPr>
        <p:spPr>
          <a:xfrm>
            <a:off x="488950" y="533400"/>
            <a:ext cx="8183563" cy="5408613"/>
          </a:xfrm>
        </p:spPr>
        <p:txBody>
          <a:bodyPr/>
          <a:lstStyle/>
          <a:p>
            <a:pPr algn="ctr" eaLnBrk="1" hangingPunct="1">
              <a:buFont typeface="Wingdings 2" panose="05020102010507070707" pitchFamily="18" charset="2"/>
              <a:buNone/>
            </a:pPr>
            <a:r>
              <a:rPr lang="en-US" altLang="en-US" sz="5400" b="1">
                <a:latin typeface="Bookman Old Style" panose="02050604050505020204" pitchFamily="18" charset="0"/>
              </a:rPr>
              <a:t>PUBLIC COMMENT</a:t>
            </a:r>
          </a:p>
          <a:p>
            <a:pPr algn="ctr" eaLnBrk="1" hangingPunct="1">
              <a:buFont typeface="Wingdings 2" panose="05020102010507070707" pitchFamily="18" charset="2"/>
              <a:buNone/>
            </a:pPr>
            <a:endParaRPr lang="en-US" altLang="en-US" sz="5400"/>
          </a:p>
        </p:txBody>
      </p:sp>
      <p:pic>
        <p:nvPicPr>
          <p:cNvPr id="1843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125" y="2733675"/>
            <a:ext cx="15811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2698750"/>
            <a:ext cx="1579563"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733675"/>
            <a:ext cx="1579563"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r>
              <a:rPr lang="en-US" sz="3500">
                <a:solidFill>
                  <a:srgbClr val="FFFFFF"/>
                </a:solidFill>
              </a:rPr>
              <a:t>Competitive Integrated Employment</a:t>
            </a:r>
          </a:p>
        </p:txBody>
      </p:sp>
      <p:sp>
        <p:nvSpPr>
          <p:cNvPr id="3" name="Content Placeholder 2"/>
          <p:cNvSpPr>
            <a:spLocks noGrp="1"/>
          </p:cNvSpPr>
          <p:nvPr>
            <p:ph idx="1"/>
          </p:nvPr>
        </p:nvSpPr>
        <p:spPr>
          <a:xfrm>
            <a:off x="3840480" y="804672"/>
            <a:ext cx="4711446" cy="5248656"/>
          </a:xfrm>
        </p:spPr>
        <p:txBody>
          <a:bodyPr anchor="ctr">
            <a:normAutofit/>
          </a:bodyPr>
          <a:lstStyle/>
          <a:p>
            <a:pPr>
              <a:lnSpc>
                <a:spcPct val="90000"/>
              </a:lnSpc>
            </a:pPr>
            <a:r>
              <a:rPr lang="en-US" sz="1700"/>
              <a:t>What is It?</a:t>
            </a:r>
          </a:p>
          <a:p>
            <a:pPr lvl="1">
              <a:lnSpc>
                <a:spcPct val="90000"/>
              </a:lnSpc>
            </a:pPr>
            <a:r>
              <a:rPr lang="en-US" sz="1700"/>
              <a:t>Competitive Integrated Employment (CIE) gives People with disabilities the ability to get jobs and work at or above the minimum wage in an integrated setting.</a:t>
            </a:r>
          </a:p>
          <a:p>
            <a:pPr marL="457200" lvl="1" indent="0">
              <a:lnSpc>
                <a:spcPct val="90000"/>
              </a:lnSpc>
              <a:buNone/>
            </a:pPr>
            <a:endParaRPr lang="en-US" sz="1700"/>
          </a:p>
          <a:p>
            <a:pPr lvl="1">
              <a:lnSpc>
                <a:spcPct val="90000"/>
              </a:lnSpc>
            </a:pPr>
            <a:r>
              <a:rPr lang="en-US" sz="1700"/>
              <a:t>The CIE Blueprint is an agreement between different departments in California to as a way to promote California’s Employment First Policy</a:t>
            </a:r>
          </a:p>
          <a:p>
            <a:pPr marL="457200" lvl="1" indent="0">
              <a:lnSpc>
                <a:spcPct val="90000"/>
              </a:lnSpc>
              <a:buNone/>
            </a:pPr>
            <a:endParaRPr lang="en-US" sz="1700"/>
          </a:p>
          <a:p>
            <a:pPr>
              <a:lnSpc>
                <a:spcPct val="90000"/>
              </a:lnSpc>
            </a:pPr>
            <a:r>
              <a:rPr lang="en-US" sz="1700"/>
              <a:t>Who is involved?</a:t>
            </a:r>
          </a:p>
          <a:p>
            <a:pPr lvl="1">
              <a:lnSpc>
                <a:spcPct val="90000"/>
              </a:lnSpc>
            </a:pPr>
            <a:r>
              <a:rPr lang="en-US" sz="1700"/>
              <a:t>Department of Developmental Services, Department of Rehabilitation, Department of Education </a:t>
            </a:r>
          </a:p>
          <a:p>
            <a:pPr>
              <a:lnSpc>
                <a:spcPct val="90000"/>
              </a:lnSpc>
            </a:pPr>
            <a:endParaRPr lang="en-US" sz="1700"/>
          </a:p>
          <a:p>
            <a:pPr>
              <a:lnSpc>
                <a:spcPct val="90000"/>
              </a:lnSpc>
            </a:pPr>
            <a:r>
              <a:rPr lang="en-US" sz="1700"/>
              <a:t>Why is it important?</a:t>
            </a:r>
          </a:p>
          <a:p>
            <a:pPr lvl="1">
              <a:lnSpc>
                <a:spcPct val="90000"/>
              </a:lnSpc>
            </a:pPr>
            <a:r>
              <a:rPr lang="en-US" sz="1700"/>
              <a:t>People can have a productive life and contribute to society. CIE allows people with disabilities to pay their bills </a:t>
            </a:r>
          </a:p>
        </p:txBody>
      </p:sp>
    </p:spTree>
    <p:extLst>
      <p:ext uri="{BB962C8B-B14F-4D97-AF65-F5344CB8AC3E}">
        <p14:creationId xmlns:p14="http://schemas.microsoft.com/office/powerpoint/2010/main" val="3933566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78657" y="2415322"/>
            <a:ext cx="2588798" cy="2399869"/>
          </a:xfrm>
        </p:spPr>
        <p:txBody>
          <a:bodyPr>
            <a:normAutofit/>
          </a:bodyPr>
          <a:lstStyle/>
          <a:p>
            <a:r>
              <a:rPr lang="en-US" sz="3500">
                <a:solidFill>
                  <a:srgbClr val="FFFFFF"/>
                </a:solidFill>
              </a:rPr>
              <a:t>Thank you for listening to our presentation</a:t>
            </a:r>
          </a:p>
        </p:txBody>
      </p:sp>
      <p:sp>
        <p:nvSpPr>
          <p:cNvPr id="3" name="Content Placeholder 2"/>
          <p:cNvSpPr>
            <a:spLocks noGrp="1"/>
          </p:cNvSpPr>
          <p:nvPr>
            <p:ph idx="1"/>
          </p:nvPr>
        </p:nvSpPr>
        <p:spPr>
          <a:xfrm>
            <a:off x="3911204" y="2629976"/>
            <a:ext cx="4711446" cy="1457137"/>
          </a:xfrm>
        </p:spPr>
        <p:txBody>
          <a:bodyPr anchor="ctr">
            <a:normAutofit/>
          </a:bodyPr>
          <a:lstStyle/>
          <a:p>
            <a:r>
              <a:rPr lang="en-US" dirty="0"/>
              <a:t>Are there any questions?</a:t>
            </a:r>
          </a:p>
        </p:txBody>
      </p:sp>
    </p:spTree>
    <p:extLst>
      <p:ext uri="{BB962C8B-B14F-4D97-AF65-F5344CB8AC3E}">
        <p14:creationId xmlns:p14="http://schemas.microsoft.com/office/powerpoint/2010/main" val="1274321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406E-D06B-4E69-B4EF-B7BD518A176A}"/>
              </a:ext>
            </a:extLst>
          </p:cNvPr>
          <p:cNvSpPr>
            <a:spLocks noGrp="1"/>
          </p:cNvSpPr>
          <p:nvPr>
            <p:ph type="title"/>
          </p:nvPr>
        </p:nvSpPr>
        <p:spPr/>
        <p:txBody>
          <a:bodyPr>
            <a:normAutofit/>
          </a:bodyPr>
          <a:lstStyle/>
          <a:p>
            <a:r>
              <a:rPr lang="en-US" sz="4800" b="1" dirty="0">
                <a:latin typeface="Arial" panose="020B0604020202020204" pitchFamily="34" charset="0"/>
                <a:cs typeface="Arial" panose="020B0604020202020204" pitchFamily="34" charset="0"/>
              </a:rPr>
              <a:t>Break</a:t>
            </a:r>
          </a:p>
        </p:txBody>
      </p:sp>
      <p:sp>
        <p:nvSpPr>
          <p:cNvPr id="3" name="Content Placeholder 2">
            <a:extLst>
              <a:ext uri="{FF2B5EF4-FFF2-40B4-BE49-F238E27FC236}">
                <a16:creationId xmlns:a16="http://schemas.microsoft.com/office/drawing/2014/main" id="{4826EF6E-1E8A-485F-B404-0592BA73BB39}"/>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294D3F13-9C53-4AE0-B616-A588659863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52700" y="1649413"/>
            <a:ext cx="4038600" cy="4429125"/>
          </a:xfrm>
          <a:prstGeom prst="rect">
            <a:avLst/>
          </a:prstGeom>
        </p:spPr>
      </p:pic>
    </p:spTree>
    <p:extLst>
      <p:ext uri="{BB962C8B-B14F-4D97-AF65-F5344CB8AC3E}">
        <p14:creationId xmlns:p14="http://schemas.microsoft.com/office/powerpoint/2010/main" val="2627582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2214" y="1684431"/>
            <a:ext cx="5648623" cy="1204306"/>
          </a:xfrm>
        </p:spPr>
        <p:txBody>
          <a:bodyPr/>
          <a:lstStyle/>
          <a:p>
            <a:r>
              <a:rPr lang="en-US" sz="7200" dirty="0" err="1"/>
              <a:t>friendsHIPS</a:t>
            </a:r>
            <a:endParaRPr lang="en-US" sz="7200" dirty="0"/>
          </a:p>
        </p:txBody>
      </p:sp>
      <p:sp>
        <p:nvSpPr>
          <p:cNvPr id="3" name="Subtitle 2"/>
          <p:cNvSpPr>
            <a:spLocks noGrp="1"/>
          </p:cNvSpPr>
          <p:nvPr>
            <p:ph type="subTitle" idx="1"/>
          </p:nvPr>
        </p:nvSpPr>
        <p:spPr>
          <a:xfrm rot="19140000">
            <a:off x="1157893" y="2325469"/>
            <a:ext cx="6511131" cy="495049"/>
          </a:xfrm>
        </p:spPr>
        <p:txBody>
          <a:bodyPr>
            <a:normAutofit/>
          </a:bodyPr>
          <a:lstStyle/>
          <a:p>
            <a:r>
              <a:rPr lang="en-US" sz="2400" dirty="0"/>
              <a:t>And Other relationships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76600"/>
            <a:ext cx="397192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7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a:t>You are around people every day</a:t>
            </a:r>
            <a:r>
              <a:rPr lang="en-US" dirty="0"/>
              <a:t>. </a:t>
            </a:r>
          </a:p>
        </p:txBody>
      </p:sp>
      <p:sp>
        <p:nvSpPr>
          <p:cNvPr id="3" name="Content Placeholder 2"/>
          <p:cNvSpPr>
            <a:spLocks noGrp="1"/>
          </p:cNvSpPr>
          <p:nvPr>
            <p:ph idx="1"/>
          </p:nvPr>
        </p:nvSpPr>
        <p:spPr/>
        <p:txBody>
          <a:bodyPr>
            <a:normAutofit fontScale="92500" lnSpcReduction="20000"/>
          </a:bodyPr>
          <a:lstStyle/>
          <a:p>
            <a:pPr marL="285750" indent="-285750">
              <a:buFont typeface="Wingdings" panose="05000000000000000000" pitchFamily="2" charset="2"/>
              <a:buChar char="q"/>
            </a:pPr>
            <a:r>
              <a:rPr lang="en-US" sz="3000" dirty="0"/>
              <a:t>You see some people a lot:</a:t>
            </a:r>
          </a:p>
          <a:p>
            <a:pPr marL="0" indent="0"/>
            <a:r>
              <a:rPr lang="en-US" sz="2800" dirty="0"/>
              <a:t>	</a:t>
            </a:r>
            <a:r>
              <a:rPr lang="en-US" sz="2600" dirty="0"/>
              <a:t>Friends</a:t>
            </a:r>
          </a:p>
          <a:p>
            <a:pPr marL="0" indent="0"/>
            <a:r>
              <a:rPr lang="en-US" sz="2600" dirty="0"/>
              <a:t>	Family</a:t>
            </a:r>
          </a:p>
          <a:p>
            <a:pPr marL="0" indent="0"/>
            <a:r>
              <a:rPr lang="en-US" sz="2600" dirty="0"/>
              <a:t>	Co-workers</a:t>
            </a:r>
          </a:p>
          <a:p>
            <a:pPr marL="457200" indent="-457200">
              <a:buFont typeface="Wingdings" panose="05000000000000000000" pitchFamily="2" charset="2"/>
              <a:buChar char="q"/>
            </a:pPr>
            <a:r>
              <a:rPr lang="en-US" sz="3000" dirty="0"/>
              <a:t>Some are very close to you:</a:t>
            </a:r>
          </a:p>
          <a:p>
            <a:pPr marL="0" indent="0"/>
            <a:r>
              <a:rPr lang="en-US" sz="2800" dirty="0"/>
              <a:t>	</a:t>
            </a:r>
            <a:r>
              <a:rPr lang="en-US" sz="2600" dirty="0"/>
              <a:t>Girlfriends and boyfriends</a:t>
            </a:r>
          </a:p>
          <a:p>
            <a:pPr marL="0" indent="0"/>
            <a:r>
              <a:rPr lang="en-US" sz="2600" dirty="0"/>
              <a:t>	Husbands and wives</a:t>
            </a:r>
          </a:p>
          <a:p>
            <a:pPr marL="0" indent="0"/>
            <a:r>
              <a:rPr lang="en-US" sz="2600" dirty="0"/>
              <a:t>	Partners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024" y="1143001"/>
            <a:ext cx="190541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0"/>
            <a:ext cx="1981200" cy="157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043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cap="none" dirty="0"/>
              <a:t>You know other people too.</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dirty="0"/>
              <a:t>Some people are not as close to you:</a:t>
            </a:r>
          </a:p>
          <a:p>
            <a:r>
              <a:rPr lang="en-US" sz="2400" dirty="0"/>
              <a:t>		Your doctor</a:t>
            </a:r>
          </a:p>
          <a:p>
            <a:r>
              <a:rPr lang="en-US" sz="2400" dirty="0"/>
              <a:t>		The person who works at the bank</a:t>
            </a:r>
          </a:p>
          <a:p>
            <a:r>
              <a:rPr lang="en-US" sz="2400" dirty="0"/>
              <a:t>		The person who lives next door</a:t>
            </a:r>
          </a:p>
          <a:p>
            <a:endParaRPr lang="en-US" sz="2400" dirty="0"/>
          </a:p>
          <a:p>
            <a:pPr>
              <a:buFont typeface="Wingdings" panose="05000000000000000000" pitchFamily="2" charset="2"/>
              <a:buChar char="q"/>
            </a:pPr>
            <a:r>
              <a:rPr lang="en-US" sz="2800" dirty="0"/>
              <a:t>As you get to know people better, they may become your friends</a:t>
            </a:r>
            <a:r>
              <a:rPr lang="en-US" sz="2400" dirty="0"/>
              <a:t>.</a:t>
            </a:r>
          </a:p>
        </p:txBody>
      </p:sp>
      <p:pic>
        <p:nvPicPr>
          <p:cNvPr id="2051" name="Picture 3" descr="C:\Users\dmarshal\AppData\Local\Microsoft\Windows\Temporary Internet Files\Content.IE5\B3DVIU43\Doctor_talking_with_a_patie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002408"/>
            <a:ext cx="1410338" cy="104318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marshal\AppData\Local\Microsoft\Windows\Temporary Internet Files\Content.IE5\G0KRQ2LM\4840931644_0322316c6b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362200"/>
            <a:ext cx="1453831" cy="109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74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dmarshal\AppData\Local\Microsoft\Windows\Temporary Internet Files\Content.IE5\697K00SE\1046439-Royalty-Free-RF-Clip-Art-Illustration-Of-Cartoon-Friends-Talking-Over-Coffe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584960"/>
            <a:ext cx="1371600" cy="14325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400" cap="none" dirty="0"/>
              <a:t>Why are friends/partners important?</a:t>
            </a:r>
          </a:p>
        </p:txBody>
      </p:sp>
      <p:sp>
        <p:nvSpPr>
          <p:cNvPr id="3" name="Content Placeholder 2"/>
          <p:cNvSpPr>
            <a:spLocks noGrp="1"/>
          </p:cNvSpPr>
          <p:nvPr>
            <p:ph idx="1"/>
          </p:nvPr>
        </p:nvSpPr>
        <p:spPr>
          <a:xfrm>
            <a:off x="822960" y="1219200"/>
            <a:ext cx="7520940" cy="3461277"/>
          </a:xfrm>
        </p:spPr>
        <p:txBody>
          <a:bodyPr>
            <a:normAutofit/>
          </a:bodyPr>
          <a:lstStyle/>
          <a:p>
            <a:pPr>
              <a:buFont typeface="Wingdings" panose="05000000000000000000" pitchFamily="2" charset="2"/>
              <a:buChar char="q"/>
            </a:pPr>
            <a:r>
              <a:rPr lang="en-US" sz="2800" dirty="0"/>
              <a:t>A friend is someone with whom you can:</a:t>
            </a:r>
          </a:p>
          <a:p>
            <a:r>
              <a:rPr lang="en-US" sz="2400" dirty="0"/>
              <a:t>		Talk</a:t>
            </a:r>
          </a:p>
          <a:p>
            <a:r>
              <a:rPr lang="en-US" sz="2400" dirty="0"/>
              <a:t>		Have fun</a:t>
            </a:r>
          </a:p>
          <a:p>
            <a:r>
              <a:rPr lang="en-US" sz="2400" dirty="0"/>
              <a:t>		Share your thoughts and feelings with</a:t>
            </a:r>
          </a:p>
          <a:p>
            <a:pPr>
              <a:buFont typeface="Wingdings" panose="05000000000000000000" pitchFamily="2" charset="2"/>
              <a:buChar char="q"/>
            </a:pPr>
            <a:r>
              <a:rPr lang="en-US" sz="2800" dirty="0"/>
              <a:t>Without friends, you may feel lonely or sad. </a:t>
            </a:r>
          </a:p>
        </p:txBody>
      </p:sp>
      <p:pic>
        <p:nvPicPr>
          <p:cNvPr id="3077" name="Picture 5" descr="C:\Users\dmarshal\AppData\Local\Microsoft\Windows\Temporary Internet Files\Content.IE5\2YK70VON\sad_fa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886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86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none" dirty="0"/>
              <a:t>What do friends/partners do for each other?</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q"/>
            </a:pPr>
            <a:r>
              <a:rPr lang="en-US" sz="2800" dirty="0"/>
              <a:t>In a healthy relationship, people:</a:t>
            </a:r>
          </a:p>
          <a:p>
            <a:r>
              <a:rPr lang="en-US" sz="2800" dirty="0"/>
              <a:t>		</a:t>
            </a:r>
            <a:r>
              <a:rPr lang="en-US" sz="2400" dirty="0"/>
              <a:t>Talk and listen to each other</a:t>
            </a:r>
          </a:p>
          <a:p>
            <a:r>
              <a:rPr lang="en-US" sz="2400" dirty="0"/>
              <a:t>		Respect each other</a:t>
            </a:r>
          </a:p>
          <a:p>
            <a:r>
              <a:rPr lang="en-US" sz="2400" dirty="0"/>
              <a:t>		Work out problems or disagreements</a:t>
            </a:r>
          </a:p>
        </p:txBody>
      </p:sp>
      <p:pic>
        <p:nvPicPr>
          <p:cNvPr id="4098" name="Picture 2" descr="C:\Users\dmarshal\AppData\Local\Microsoft\Windows\Temporary Internet Files\Content.IE5\EJULJADC\couple_talking_3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352800"/>
            <a:ext cx="1827962" cy="14192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marshal\AppData\Local\Microsoft\Windows\Temporary Internet Files\Content.IE5\TOV59YJV\people_talking_on_phon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52800"/>
            <a:ext cx="1965782"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904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Types</a:t>
            </a:r>
          </a:p>
        </p:txBody>
      </p:sp>
      <p:sp>
        <p:nvSpPr>
          <p:cNvPr id="3" name="Content Placeholder 2"/>
          <p:cNvSpPr>
            <a:spLocks noGrp="1"/>
          </p:cNvSpPr>
          <p:nvPr>
            <p:ph idx="1"/>
          </p:nvPr>
        </p:nvSpPr>
        <p:spPr>
          <a:xfrm>
            <a:off x="822960" y="1100628"/>
            <a:ext cx="7520940" cy="4004772"/>
          </a:xfrm>
        </p:spPr>
        <p:txBody>
          <a:bodyPr>
            <a:normAutofit/>
          </a:bodyPr>
          <a:lstStyle/>
          <a:p>
            <a:pPr>
              <a:buFont typeface="Wingdings" panose="05000000000000000000" pitchFamily="2" charset="2"/>
              <a:buChar char="q"/>
            </a:pPr>
            <a:r>
              <a:rPr lang="en-US" dirty="0"/>
              <a:t>Healthy</a:t>
            </a:r>
          </a:p>
          <a:p>
            <a:pPr>
              <a:buFont typeface="Wingdings" panose="05000000000000000000" pitchFamily="2" charset="2"/>
              <a:buChar char="q"/>
            </a:pPr>
            <a:endParaRPr lang="en-US" dirty="0"/>
          </a:p>
          <a:p>
            <a:pPr marL="0" indent="0"/>
            <a:endParaRPr lang="en-US" dirty="0"/>
          </a:p>
          <a:p>
            <a:pPr marL="0" indent="0"/>
            <a:endParaRPr lang="en-US" dirty="0"/>
          </a:p>
          <a:p>
            <a:pPr>
              <a:buFont typeface="Wingdings" panose="05000000000000000000" pitchFamily="2" charset="2"/>
              <a:buChar char="q"/>
            </a:pPr>
            <a:r>
              <a:rPr lang="en-US" dirty="0"/>
              <a:t>Unhealthy</a:t>
            </a:r>
          </a:p>
          <a:p>
            <a:pPr>
              <a:buFont typeface="Wingdings" panose="05000000000000000000" pitchFamily="2" charset="2"/>
              <a:buChar char="q"/>
            </a:pPr>
            <a:endParaRPr lang="en-US" dirty="0"/>
          </a:p>
          <a:p>
            <a:pPr marL="0" indent="0"/>
            <a:endParaRPr lang="en-US" dirty="0"/>
          </a:p>
          <a:p>
            <a:pPr>
              <a:buFont typeface="Wingdings" panose="05000000000000000000" pitchFamily="2" charset="2"/>
              <a:buChar char="q"/>
            </a:pPr>
            <a:endParaRPr lang="en-US" dirty="0"/>
          </a:p>
          <a:p>
            <a:pPr>
              <a:buFont typeface="Wingdings" panose="05000000000000000000" pitchFamily="2" charset="2"/>
              <a:buChar char="q"/>
            </a:pPr>
            <a:r>
              <a:rPr lang="en-US" dirty="0"/>
              <a:t>Abusive</a:t>
            </a:r>
          </a:p>
        </p:txBody>
      </p:sp>
      <p:pic>
        <p:nvPicPr>
          <p:cNvPr id="2050" name="Picture 2" descr="C:\Users\dmarshal\AppData\Local\Microsoft\Windows\Temporary Internet Files\Content.IE5\SCIU2QN8\6239670686_65fdd9e0eb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237" y="1143000"/>
            <a:ext cx="1152477" cy="8445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marshal\AppData\Local\Microsoft\Windows\Temporary Internet Files\Content.IE5\9PVINVQ3\Bad-Relationship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032" y="2500701"/>
            <a:ext cx="1295699" cy="8604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marshal\AppData\Local\Microsoft\Windows\Temporary Internet Files\Content.IE5\PW7B7I9Q\opinion-war-1024x5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237" y="3962400"/>
            <a:ext cx="1371600" cy="75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77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234440"/>
          </a:xfrm>
        </p:spPr>
        <p:txBody>
          <a:bodyPr/>
          <a:lstStyle/>
          <a:p>
            <a:r>
              <a:rPr lang="en-US" dirty="0"/>
              <a:t>Healthy</a:t>
            </a:r>
          </a:p>
        </p:txBody>
      </p:sp>
      <p:sp>
        <p:nvSpPr>
          <p:cNvPr id="3" name="Content Placeholder 2"/>
          <p:cNvSpPr>
            <a:spLocks noGrp="1"/>
          </p:cNvSpPr>
          <p:nvPr>
            <p:ph idx="1"/>
          </p:nvPr>
        </p:nvSpPr>
        <p:spPr>
          <a:xfrm>
            <a:off x="822960" y="1371600"/>
            <a:ext cx="7520940" cy="3308877"/>
          </a:xfrm>
        </p:spPr>
        <p:txBody>
          <a:bodyPr>
            <a:normAutofit/>
          </a:bodyPr>
          <a:lstStyle/>
          <a:p>
            <a:pPr marL="0" indent="0"/>
            <a:r>
              <a:rPr lang="en-US" sz="2800" dirty="0"/>
              <a:t>What makes a relationship Healthy?</a:t>
            </a:r>
          </a:p>
          <a:p>
            <a:pPr>
              <a:buFont typeface="Wingdings" panose="05000000000000000000" pitchFamily="2" charset="2"/>
              <a:buChar char="v"/>
            </a:pPr>
            <a:r>
              <a:rPr lang="en-US" sz="2400" dirty="0"/>
              <a:t>Respect</a:t>
            </a:r>
          </a:p>
          <a:p>
            <a:pPr>
              <a:buFont typeface="Wingdings" panose="05000000000000000000" pitchFamily="2" charset="2"/>
              <a:buChar char="v"/>
            </a:pPr>
            <a:r>
              <a:rPr lang="en-US" sz="2400" dirty="0"/>
              <a:t>Good Communication</a:t>
            </a:r>
          </a:p>
          <a:p>
            <a:pPr>
              <a:buFont typeface="Wingdings" panose="05000000000000000000" pitchFamily="2" charset="2"/>
              <a:buChar char="v"/>
            </a:pPr>
            <a:r>
              <a:rPr lang="en-US" sz="2400" dirty="0"/>
              <a:t>Trust</a:t>
            </a:r>
          </a:p>
          <a:p>
            <a:pPr>
              <a:buFont typeface="Wingdings" panose="05000000000000000000" pitchFamily="2" charset="2"/>
              <a:buChar char="v"/>
            </a:pPr>
            <a:r>
              <a:rPr lang="en-US" sz="2400" dirty="0"/>
              <a:t>Honesty</a:t>
            </a:r>
          </a:p>
          <a:p>
            <a:pPr>
              <a:buFont typeface="Wingdings" panose="05000000000000000000" pitchFamily="2" charset="2"/>
              <a:buChar char="v"/>
            </a:pPr>
            <a:r>
              <a:rPr lang="en-US" sz="2400" dirty="0"/>
              <a:t>Equality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4800"/>
            <a:ext cx="11525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13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altLang="en-US" sz="4000" b="1" dirty="0">
                <a:latin typeface="Arial" panose="020B0604020202020204" pitchFamily="34" charset="0"/>
                <a:cs typeface="Arial" panose="020B0604020202020204" pitchFamily="34" charset="0"/>
              </a:rPr>
              <a:t>Review and Approval of Minutes December 2018</a:t>
            </a:r>
            <a:endParaRPr lang="en-US" altLang="en-US" sz="4000" dirty="0">
              <a:latin typeface="Arial" panose="020B0604020202020204" pitchFamily="34" charset="0"/>
              <a:cs typeface="Arial" panose="020B0604020202020204" pitchFamily="34" charset="0"/>
            </a:endParaRPr>
          </a:p>
        </p:txBody>
      </p:sp>
      <p:sp>
        <p:nvSpPr>
          <p:cNvPr id="19459" name="Content Placeholder 2"/>
          <p:cNvSpPr>
            <a:spLocks noGrp="1"/>
          </p:cNvSpPr>
          <p:nvPr>
            <p:ph idx="1"/>
          </p:nvPr>
        </p:nvSpPr>
        <p:spPr/>
        <p:txBody>
          <a:bodyPr>
            <a:normAutofit/>
          </a:bodyPr>
          <a:lstStyle/>
          <a:p>
            <a:pPr marL="0" indent="0">
              <a:buFont typeface="Arial" panose="020B0604020202020204" pitchFamily="34" charset="0"/>
              <a:buNone/>
            </a:pPr>
            <a:endParaRPr lang="en-US" altLang="en-US" dirty="0"/>
          </a:p>
          <a:p>
            <a:pPr marL="0" indent="0">
              <a:buFont typeface="Arial" panose="020B0604020202020204" pitchFamily="34" charset="0"/>
              <a:buNone/>
            </a:pPr>
            <a:endParaRPr lang="en-US" altLang="en-US" dirty="0"/>
          </a:p>
          <a:p>
            <a:pPr marL="0" indent="0">
              <a:buFont typeface="Arial" panose="020B0604020202020204" pitchFamily="34" charset="0"/>
              <a:buNone/>
            </a:pPr>
            <a:endParaRPr lang="en-US" altLang="en-US" dirty="0"/>
          </a:p>
          <a:p>
            <a:pPr marL="0" indent="0">
              <a:buFont typeface="Arial" panose="020B0604020202020204" pitchFamily="34" charset="0"/>
              <a:buNone/>
            </a:pPr>
            <a:endParaRPr lang="en-US" altLang="en-US" dirty="0"/>
          </a:p>
          <a:p>
            <a:pPr marL="0" indent="0" algn="ctr">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altLang="en-US" dirty="0">
                <a:latin typeface="Arial" panose="020B0604020202020204" pitchFamily="34" charset="0"/>
                <a:cs typeface="Arial" panose="020B0604020202020204" pitchFamily="34" charset="0"/>
              </a:rPr>
              <a:t>Nicole Patterson, Chairperson</a:t>
            </a:r>
          </a:p>
          <a:p>
            <a:pPr marL="0" indent="0" algn="ctr">
              <a:buFont typeface="Arial" panose="020B0604020202020204" pitchFamily="34" charset="0"/>
              <a:buNone/>
            </a:pPr>
            <a:r>
              <a:rPr lang="en-US" altLang="en-US" dirty="0">
                <a:latin typeface="Arial" panose="020B0604020202020204" pitchFamily="34" charset="0"/>
                <a:cs typeface="Arial" panose="020B0604020202020204" pitchFamily="34" charset="0"/>
              </a:rPr>
              <a:t>Desiree Boykin, Vice Chairperson</a:t>
            </a:r>
          </a:p>
          <a:p>
            <a:pPr marL="0" indent="0" algn="ctr">
              <a:buFont typeface="Arial" panose="020B0604020202020204" pitchFamily="34" charset="0"/>
              <a:buNone/>
            </a:pPr>
            <a:r>
              <a:rPr lang="en-US" altLang="en-US" dirty="0">
                <a:latin typeface="Arial" panose="020B0604020202020204" pitchFamily="34" charset="0"/>
                <a:cs typeface="Arial" panose="020B0604020202020204" pitchFamily="34" charset="0"/>
              </a:rPr>
              <a:t>Lisa Cooley, Secretary</a:t>
            </a:r>
          </a:p>
          <a:p>
            <a:pPr marL="0" indent="0" algn="ctr">
              <a:buFont typeface="Arial" panose="020B0604020202020204" pitchFamily="34" charset="0"/>
              <a:buNone/>
            </a:pPr>
            <a:r>
              <a:rPr lang="en-US" altLang="en-US" b="1" dirty="0">
                <a:latin typeface="Arial" panose="020B0604020202020204" pitchFamily="34" charset="0"/>
                <a:cs typeface="Arial" panose="020B0604020202020204" pitchFamily="34" charset="0"/>
              </a:rPr>
              <a:t>ACTION</a:t>
            </a:r>
          </a:p>
        </p:txBody>
      </p:sp>
      <p:pic>
        <p:nvPicPr>
          <p:cNvPr id="1946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852206"/>
            <a:ext cx="1922463"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158240"/>
          </a:xfrm>
        </p:spPr>
        <p:txBody>
          <a:bodyPr/>
          <a:lstStyle/>
          <a:p>
            <a:r>
              <a:rPr lang="en-US" dirty="0"/>
              <a:t>UNHEALTHY</a:t>
            </a:r>
          </a:p>
        </p:txBody>
      </p:sp>
      <p:sp>
        <p:nvSpPr>
          <p:cNvPr id="3" name="Content Placeholder 2"/>
          <p:cNvSpPr>
            <a:spLocks noGrp="1"/>
          </p:cNvSpPr>
          <p:nvPr>
            <p:ph idx="1"/>
          </p:nvPr>
        </p:nvSpPr>
        <p:spPr>
          <a:xfrm>
            <a:off x="822960" y="1524000"/>
            <a:ext cx="7520940" cy="3156477"/>
          </a:xfrm>
        </p:spPr>
        <p:txBody>
          <a:bodyPr>
            <a:normAutofit/>
          </a:bodyPr>
          <a:lstStyle/>
          <a:p>
            <a:r>
              <a:rPr lang="en-US" sz="3200" dirty="0"/>
              <a:t>What makes a relationship unhealthy?</a:t>
            </a:r>
          </a:p>
          <a:p>
            <a:pPr marL="457200" indent="-457200">
              <a:buFont typeface="Wingdings" panose="05000000000000000000" pitchFamily="2" charset="2"/>
              <a:buChar char="v"/>
            </a:pPr>
            <a:r>
              <a:rPr lang="en-US" sz="2600" dirty="0"/>
              <a:t>Pressure</a:t>
            </a:r>
          </a:p>
          <a:p>
            <a:pPr marL="457200" indent="-457200">
              <a:buFont typeface="Wingdings" panose="05000000000000000000" pitchFamily="2" charset="2"/>
              <a:buChar char="v"/>
            </a:pPr>
            <a:r>
              <a:rPr lang="en-US" sz="2600" dirty="0"/>
              <a:t>Poor communication</a:t>
            </a:r>
          </a:p>
          <a:p>
            <a:pPr marL="457200" indent="-457200">
              <a:buFont typeface="Wingdings" panose="05000000000000000000" pitchFamily="2" charset="2"/>
              <a:buChar char="v"/>
            </a:pPr>
            <a:r>
              <a:rPr lang="en-US" sz="2600" dirty="0"/>
              <a:t>Dishonesty</a:t>
            </a:r>
          </a:p>
          <a:p>
            <a:pPr marL="457200" indent="-457200">
              <a:buFont typeface="Wingdings" panose="05000000000000000000" pitchFamily="2" charset="2"/>
              <a:buChar char="v"/>
            </a:pPr>
            <a:r>
              <a:rPr lang="en-US" sz="2600" dirty="0"/>
              <a:t>Struggles for control</a:t>
            </a:r>
          </a:p>
          <a:p>
            <a:pPr marL="457200" indent="-457200">
              <a:buFont typeface="Wingdings" panose="05000000000000000000" pitchFamily="2" charset="2"/>
              <a:buChar char="v"/>
            </a:pPr>
            <a:r>
              <a:rPr lang="en-US" sz="2600" dirty="0"/>
              <a:t>Inconsiderate behavior</a:t>
            </a:r>
          </a:p>
          <a:p>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04800"/>
            <a:ext cx="129857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740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Abusive</a:t>
            </a:r>
          </a:p>
        </p:txBody>
      </p:sp>
      <p:sp>
        <p:nvSpPr>
          <p:cNvPr id="3" name="Content Placeholder 2"/>
          <p:cNvSpPr>
            <a:spLocks noGrp="1"/>
          </p:cNvSpPr>
          <p:nvPr>
            <p:ph idx="1"/>
          </p:nvPr>
        </p:nvSpPr>
        <p:spPr>
          <a:xfrm>
            <a:off x="822960" y="1524000"/>
            <a:ext cx="7520940" cy="3156477"/>
          </a:xfrm>
        </p:spPr>
        <p:txBody>
          <a:bodyPr/>
          <a:lstStyle/>
          <a:p>
            <a:r>
              <a:rPr lang="en-US" sz="2600" dirty="0"/>
              <a:t>What makes a relationship abusive?</a:t>
            </a:r>
          </a:p>
          <a:p>
            <a:pPr marL="457200" indent="-457200">
              <a:buFont typeface="Wingdings" panose="05000000000000000000" pitchFamily="2" charset="2"/>
              <a:buChar char="v"/>
            </a:pPr>
            <a:r>
              <a:rPr lang="en-US" sz="2600" dirty="0"/>
              <a:t>Accusations</a:t>
            </a:r>
          </a:p>
          <a:p>
            <a:pPr marL="457200" indent="-457200">
              <a:buFont typeface="Wingdings" panose="05000000000000000000" pitchFamily="2" charset="2"/>
              <a:buChar char="v"/>
            </a:pPr>
            <a:r>
              <a:rPr lang="en-US" sz="2600" dirty="0"/>
              <a:t>Blaming</a:t>
            </a:r>
          </a:p>
          <a:p>
            <a:pPr marL="457200" indent="-457200">
              <a:buFont typeface="Wingdings" panose="05000000000000000000" pitchFamily="2" charset="2"/>
              <a:buChar char="v"/>
            </a:pPr>
            <a:r>
              <a:rPr lang="en-US" sz="2600" dirty="0"/>
              <a:t>Isolation or Pressure</a:t>
            </a:r>
          </a:p>
          <a:p>
            <a:pPr marL="457200" indent="-457200">
              <a:buFont typeface="Wingdings" panose="05000000000000000000" pitchFamily="2" charset="2"/>
              <a:buChar char="v"/>
            </a:pPr>
            <a:r>
              <a:rPr lang="en-US" sz="2600" dirty="0"/>
              <a:t>Manipulation</a:t>
            </a:r>
          </a:p>
          <a:p>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
            <a:ext cx="1371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529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Do you have a healthy relationship?</a:t>
            </a:r>
          </a:p>
        </p:txBody>
      </p:sp>
      <p:sp>
        <p:nvSpPr>
          <p:cNvPr id="3" name="Content Placeholder 2"/>
          <p:cNvSpPr>
            <a:spLocks noGrp="1"/>
          </p:cNvSpPr>
          <p:nvPr>
            <p:ph idx="1"/>
          </p:nvPr>
        </p:nvSpPr>
        <p:spPr>
          <a:solidFill>
            <a:schemeClr val="bg1"/>
          </a:solidFill>
        </p:spPr>
        <p:txBody>
          <a:bodyPr>
            <a:normAutofit/>
          </a:bodyPr>
          <a:lstStyle/>
          <a:p>
            <a:r>
              <a:rPr lang="en-US" sz="2400" dirty="0"/>
              <a:t>Do you  like to spend time with your friend/partner?</a:t>
            </a:r>
          </a:p>
          <a:p>
            <a:r>
              <a:rPr lang="en-US" sz="2400" dirty="0"/>
              <a:t>Do you feel safe with your friend/partner?</a:t>
            </a:r>
          </a:p>
          <a:p>
            <a:r>
              <a:rPr lang="en-US" sz="2400" dirty="0"/>
              <a:t>Do you feel good when you are with your friend/partner?</a:t>
            </a:r>
          </a:p>
          <a:p>
            <a:r>
              <a:rPr lang="en-US" sz="2400" dirty="0"/>
              <a:t>If you said yes to all of these questions…. you should have a healthy friendship?</a:t>
            </a:r>
          </a:p>
        </p:txBody>
      </p:sp>
    </p:spTree>
    <p:extLst>
      <p:ext uri="{BB962C8B-B14F-4D97-AF65-F5344CB8AC3E}">
        <p14:creationId xmlns:p14="http://schemas.microsoft.com/office/powerpoint/2010/main" val="6158064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760"/>
            <a:ext cx="7886700" cy="548640"/>
          </a:xfrm>
        </p:spPr>
        <p:txBody>
          <a:bodyPr/>
          <a:lstStyle/>
          <a:p>
            <a:r>
              <a:rPr lang="en-US" sz="3600" cap="none" dirty="0"/>
              <a:t>Do you have an unhealthy relationship?</a:t>
            </a:r>
          </a:p>
        </p:txBody>
      </p:sp>
      <p:sp>
        <p:nvSpPr>
          <p:cNvPr id="3" name="Content Placeholder 2"/>
          <p:cNvSpPr>
            <a:spLocks noGrp="1"/>
          </p:cNvSpPr>
          <p:nvPr>
            <p:ph idx="1"/>
          </p:nvPr>
        </p:nvSpPr>
        <p:spPr/>
        <p:txBody>
          <a:bodyPr>
            <a:normAutofit lnSpcReduction="10000"/>
          </a:bodyPr>
          <a:lstStyle/>
          <a:p>
            <a:pPr marL="457200" indent="-457200">
              <a:buFont typeface="Wingdings" panose="05000000000000000000" pitchFamily="2" charset="2"/>
              <a:buChar char="q"/>
            </a:pPr>
            <a:r>
              <a:rPr lang="en-US" sz="2800" dirty="0"/>
              <a:t>Do you feel sad, angry, or scared around your friend/partner?</a:t>
            </a:r>
          </a:p>
          <a:p>
            <a:pPr marL="457200" indent="-457200">
              <a:buFont typeface="Wingdings" panose="05000000000000000000" pitchFamily="2" charset="2"/>
              <a:buChar char="q"/>
            </a:pPr>
            <a:r>
              <a:rPr lang="en-US" sz="2800" dirty="0"/>
              <a:t>Does your friend/partner say mean things to you?</a:t>
            </a:r>
          </a:p>
          <a:p>
            <a:pPr marL="457200" indent="-457200">
              <a:buFont typeface="Wingdings" panose="05000000000000000000" pitchFamily="2" charset="2"/>
              <a:buChar char="q"/>
            </a:pPr>
            <a:r>
              <a:rPr lang="en-US" sz="2800" dirty="0"/>
              <a:t>Do you feel you have to spend time with your friend/partner?</a:t>
            </a:r>
          </a:p>
          <a:p>
            <a:r>
              <a:rPr lang="en-US" sz="2800" dirty="0"/>
              <a:t>If you said </a:t>
            </a:r>
            <a:r>
              <a:rPr lang="en-US" sz="2800" dirty="0">
                <a:solidFill>
                  <a:srgbClr val="FF0000"/>
                </a:solidFill>
              </a:rPr>
              <a:t>yes</a:t>
            </a:r>
            <a:r>
              <a:rPr lang="en-US" sz="2800" dirty="0"/>
              <a:t> to </a:t>
            </a:r>
            <a:r>
              <a:rPr lang="en-US" sz="2800" dirty="0">
                <a:solidFill>
                  <a:srgbClr val="FF0000"/>
                </a:solidFill>
              </a:rPr>
              <a:t>any</a:t>
            </a:r>
            <a:r>
              <a:rPr lang="en-US" sz="2800" dirty="0"/>
              <a:t> of these questions… you may </a:t>
            </a:r>
            <a:r>
              <a:rPr lang="en-US" sz="2800" dirty="0">
                <a:solidFill>
                  <a:srgbClr val="FF0000"/>
                </a:solidFill>
              </a:rPr>
              <a:t>not</a:t>
            </a:r>
            <a:r>
              <a:rPr lang="en-US" sz="2800" dirty="0"/>
              <a:t> have a healthy relationship.</a:t>
            </a:r>
          </a:p>
        </p:txBody>
      </p:sp>
    </p:spTree>
    <p:extLst>
      <p:ext uri="{BB962C8B-B14F-4D97-AF65-F5344CB8AC3E}">
        <p14:creationId xmlns:p14="http://schemas.microsoft.com/office/powerpoint/2010/main" val="3800962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77240"/>
          </a:xfrm>
        </p:spPr>
        <p:txBody>
          <a:bodyPr/>
          <a:lstStyle/>
          <a:p>
            <a:r>
              <a:rPr lang="en-US" sz="3600" cap="none" dirty="0"/>
              <a:t>You can get sick or hurt in an unhealthy relationship.</a:t>
            </a:r>
          </a:p>
        </p:txBody>
      </p:sp>
      <p:sp>
        <p:nvSpPr>
          <p:cNvPr id="3" name="Content Placeholder 2"/>
          <p:cNvSpPr>
            <a:spLocks noGrp="1"/>
          </p:cNvSpPr>
          <p:nvPr>
            <p:ph idx="1"/>
          </p:nvPr>
        </p:nvSpPr>
        <p:spPr>
          <a:xfrm>
            <a:off x="762000" y="1524000"/>
            <a:ext cx="7520940" cy="3657600"/>
          </a:xfrm>
        </p:spPr>
        <p:txBody>
          <a:bodyPr>
            <a:normAutofit lnSpcReduction="10000"/>
          </a:bodyPr>
          <a:lstStyle/>
          <a:p>
            <a:pPr marL="457200" indent="-457200">
              <a:buFont typeface="Wingdings" panose="05000000000000000000" pitchFamily="2" charset="2"/>
              <a:buChar char="q"/>
            </a:pPr>
            <a:r>
              <a:rPr lang="en-US" sz="1800" dirty="0"/>
              <a:t>If you think you have an unhealthy relationship , talk to:</a:t>
            </a:r>
          </a:p>
          <a:p>
            <a:r>
              <a:rPr lang="en-US" sz="1800" dirty="0"/>
              <a:t>		Another friend you trust</a:t>
            </a:r>
          </a:p>
          <a:p>
            <a:r>
              <a:rPr lang="en-US" sz="1800" dirty="0"/>
              <a:t>		A counselor</a:t>
            </a:r>
          </a:p>
          <a:p>
            <a:r>
              <a:rPr lang="en-US" sz="1800" dirty="0"/>
              <a:t>		A case manager</a:t>
            </a:r>
          </a:p>
          <a:p>
            <a:pPr marL="457200" indent="-457200">
              <a:buFont typeface="Wingdings" panose="05000000000000000000" pitchFamily="2" charset="2"/>
              <a:buChar char="q"/>
            </a:pPr>
            <a:r>
              <a:rPr lang="en-US" sz="1800" dirty="0"/>
              <a:t>If a friend/partner hits or hurts you tell someone you trust today!</a:t>
            </a:r>
          </a:p>
          <a:p>
            <a:pPr marL="457200" indent="-457200">
              <a:buFont typeface="Wingdings" panose="05000000000000000000" pitchFamily="2" charset="2"/>
              <a:buChar char="q"/>
            </a:pPr>
            <a:r>
              <a:rPr lang="en-US" sz="1800" dirty="0"/>
              <a:t>Places to call: </a:t>
            </a:r>
          </a:p>
          <a:p>
            <a:pPr marL="0" indent="0"/>
            <a:r>
              <a:rPr lang="en-US" sz="1800" dirty="0"/>
              <a:t>        The Center for Community Solutions. </a:t>
            </a:r>
          </a:p>
          <a:p>
            <a:pPr marL="0" indent="0"/>
            <a:r>
              <a:rPr lang="en-US" sz="1800" u="sng" dirty="0">
                <a:hlinkClick r:id="rId2"/>
              </a:rPr>
              <a:t>https://www.ccssd.org/get-help/overview.html</a:t>
            </a:r>
            <a:r>
              <a:rPr lang="en-US" sz="1800" dirty="0"/>
              <a:t>  Hotline   </a:t>
            </a:r>
            <a:r>
              <a:rPr lang="en-US" sz="1800" u="sng" dirty="0">
                <a:hlinkClick r:id="rId3"/>
              </a:rPr>
              <a:t>1-888-385-4657</a:t>
            </a:r>
            <a:endParaRPr lang="en-US" sz="1800" dirty="0"/>
          </a:p>
          <a:p>
            <a:pPr lvl="0"/>
            <a:r>
              <a:rPr lang="en-US" sz="1800" u="sng" dirty="0">
                <a:hlinkClick r:id="rId4" tooltip="National Domestic Violence Hotline"/>
              </a:rPr>
              <a:t>National Domestic Violence Hotline</a:t>
            </a:r>
            <a:r>
              <a:rPr lang="en-US" sz="1800" dirty="0"/>
              <a:t> – 1.800.799.SAFE</a:t>
            </a:r>
          </a:p>
          <a:p>
            <a:pPr lvl="0"/>
            <a:r>
              <a:rPr lang="en-US" sz="1800" u="sng" dirty="0">
                <a:hlinkClick r:id="rId5" tooltip="RAINN"/>
              </a:rPr>
              <a:t>RAINN</a:t>
            </a:r>
            <a:r>
              <a:rPr lang="en-US" sz="1800" dirty="0"/>
              <a:t> (National rape crisis line) – 1.800.656.4673</a:t>
            </a:r>
          </a:p>
          <a:p>
            <a:pPr marL="457200" indent="-457200">
              <a:buFont typeface="Wingdings" panose="05000000000000000000" pitchFamily="2" charset="2"/>
              <a:buChar char="q"/>
            </a:pPr>
            <a:endParaRPr lang="en-US" sz="1800" dirty="0"/>
          </a:p>
        </p:txBody>
      </p:sp>
      <p:pic>
        <p:nvPicPr>
          <p:cNvPr id="5122" name="Picture 2" descr="C:\Users\dmarshal\AppData\Local\Microsoft\Windows\Temporary Internet Files\Content.IE5\YDZXAJ4M\New_Mobile_CellPhone_Info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8235" y="4648200"/>
            <a:ext cx="1253796"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331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cap="none" dirty="0"/>
              <a:t>Healthy Relationship Quiz</a:t>
            </a:r>
          </a:p>
        </p:txBody>
      </p:sp>
      <p:pic>
        <p:nvPicPr>
          <p:cNvPr id="4098" name="Picture 2" descr="C:\Users\dmarshal\AppData\Local\Microsoft\Windows\Temporary Internet Files\Content.IE5\GW79W9K6\questionmark[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600200"/>
            <a:ext cx="1999721" cy="299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62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cap="none" dirty="0"/>
              <a:t>Making New Friends</a:t>
            </a: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q"/>
            </a:pPr>
            <a:r>
              <a:rPr lang="en-US" sz="2800" dirty="0"/>
              <a:t>Some people are shy.</a:t>
            </a:r>
          </a:p>
          <a:p>
            <a:pPr marL="457200" indent="-457200">
              <a:buFont typeface="Wingdings" panose="05000000000000000000" pitchFamily="2" charset="2"/>
              <a:buChar char="q"/>
            </a:pPr>
            <a:r>
              <a:rPr lang="en-US" sz="2800" dirty="0"/>
              <a:t>That makes it hard to make new friends.</a:t>
            </a:r>
          </a:p>
          <a:p>
            <a:pPr marL="457200" indent="-457200">
              <a:buFont typeface="Wingdings" panose="05000000000000000000" pitchFamily="2" charset="2"/>
              <a:buChar char="q"/>
            </a:pPr>
            <a:r>
              <a:rPr lang="en-US" sz="2800" dirty="0"/>
              <a:t>Here are some ideas that can help you take the first step.</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743200"/>
            <a:ext cx="21812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27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Step 1: What is Going On in Your Town?</a:t>
            </a:r>
          </a:p>
        </p:txBody>
      </p:sp>
      <p:sp>
        <p:nvSpPr>
          <p:cNvPr id="3" name="Content Placeholder 2"/>
          <p:cNvSpPr>
            <a:spLocks noGrp="1"/>
          </p:cNvSpPr>
          <p:nvPr>
            <p:ph idx="1"/>
          </p:nvPr>
        </p:nvSpPr>
        <p:spPr>
          <a:xfrm>
            <a:off x="822960" y="990600"/>
            <a:ext cx="7520940" cy="3689877"/>
          </a:xfrm>
        </p:spPr>
        <p:txBody>
          <a:bodyPr>
            <a:noAutofit/>
          </a:bodyPr>
          <a:lstStyle/>
          <a:p>
            <a:pPr marL="457200" indent="-457200">
              <a:buFont typeface="Wingdings" panose="05000000000000000000" pitchFamily="2" charset="2"/>
              <a:buChar char="q"/>
            </a:pPr>
            <a:r>
              <a:rPr lang="en-US" sz="2800" dirty="0"/>
              <a:t>There are lots of places nearby where you can make new friends.</a:t>
            </a:r>
          </a:p>
          <a:p>
            <a:pPr marL="0" indent="0"/>
            <a:endParaRPr lang="en-US" sz="2800" dirty="0"/>
          </a:p>
          <a:p>
            <a:pPr marL="0" indent="0"/>
            <a:endParaRPr lang="en-US" sz="2800" dirty="0"/>
          </a:p>
          <a:p>
            <a:pPr marL="457200" indent="-457200">
              <a:buFont typeface="Wingdings" panose="05000000000000000000" pitchFamily="2" charset="2"/>
              <a:buChar char="q"/>
            </a:pPr>
            <a:r>
              <a:rPr lang="en-US" sz="2800" dirty="0"/>
              <a:t>This worksheet  will help you explore your community. Fill it out together with friends or your support staff. </a:t>
            </a:r>
          </a:p>
          <a:p>
            <a:r>
              <a:rPr lang="en-US" sz="1800" dirty="0">
                <a:hlinkClick r:id="rId2"/>
              </a:rPr>
              <a:t>http://ddssafety.net/everyday-life/community/what-do-i-do-worksheet-community-activities</a:t>
            </a:r>
            <a:r>
              <a:rPr lang="en-US" sz="1800" dirty="0"/>
              <a:t> </a:t>
            </a:r>
          </a:p>
          <a:p>
            <a:endParaRPr lang="en-US" sz="2800" dirty="0"/>
          </a:p>
        </p:txBody>
      </p:sp>
      <p:pic>
        <p:nvPicPr>
          <p:cNvPr id="8194" name="Picture 2" descr="C:\Users\dmarshal\AppData\Local\Microsoft\Windows\Temporary Internet Files\Content.IE5\2YK70VON\1210ap-communit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205099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170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cap="none" dirty="0"/>
              <a:t>Step 2: What do you like to do?</a:t>
            </a:r>
          </a:p>
        </p:txBody>
      </p:sp>
      <p:sp>
        <p:nvSpPr>
          <p:cNvPr id="3" name="Content Placeholder 2"/>
          <p:cNvSpPr>
            <a:spLocks noGrp="1"/>
          </p:cNvSpPr>
          <p:nvPr>
            <p:ph idx="1"/>
          </p:nvPr>
        </p:nvSpPr>
        <p:spPr/>
        <p:txBody>
          <a:bodyPr>
            <a:normAutofit lnSpcReduction="10000"/>
          </a:bodyPr>
          <a:lstStyle/>
          <a:p>
            <a:pPr marL="457200" indent="-457200">
              <a:buFont typeface="Wingdings" panose="05000000000000000000" pitchFamily="2" charset="2"/>
              <a:buChar char="q"/>
            </a:pPr>
            <a:r>
              <a:rPr lang="en-US" sz="2800" dirty="0"/>
              <a:t>Make a list of things you like to do.</a:t>
            </a:r>
          </a:p>
          <a:p>
            <a:pPr marL="457200" indent="-457200">
              <a:buFont typeface="Wingdings" panose="05000000000000000000" pitchFamily="2" charset="2"/>
              <a:buChar char="q"/>
            </a:pPr>
            <a:r>
              <a:rPr lang="en-US" sz="2800" dirty="0"/>
              <a:t>Ask someone who knows you well for ideas, too. </a:t>
            </a:r>
          </a:p>
          <a:p>
            <a:pPr marL="457200" indent="-457200">
              <a:buFont typeface="Wingdings" panose="05000000000000000000" pitchFamily="2" charset="2"/>
              <a:buChar char="q"/>
            </a:pPr>
            <a:r>
              <a:rPr lang="en-US" sz="2800" dirty="0"/>
              <a:t>Where do people go to do these things? </a:t>
            </a:r>
          </a:p>
          <a:p>
            <a:r>
              <a:rPr lang="en-US" sz="2400" dirty="0"/>
              <a:t>		A place (like a video arcade or bowling alley)?</a:t>
            </a:r>
          </a:p>
          <a:p>
            <a:r>
              <a:rPr lang="en-US" sz="2400" dirty="0"/>
              <a:t>		A club (like a train club, gardening club)?</a:t>
            </a:r>
          </a:p>
          <a:p>
            <a:r>
              <a:rPr lang="en-US" sz="2400" dirty="0"/>
              <a:t>		That’s where you will find people who like the 	same things as you. </a:t>
            </a:r>
          </a:p>
        </p:txBody>
      </p:sp>
      <p:pic>
        <p:nvPicPr>
          <p:cNvPr id="9218" name="Picture 2" descr="C:\Program Files (x86)\Microsoft Office\MEDIA\CAGCAT10\j01958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491" y="3581400"/>
            <a:ext cx="1371600" cy="141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758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cap="none" dirty="0"/>
              <a:t>Step 3: Just Go Do It!</a:t>
            </a: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400" dirty="0"/>
              <a:t>What will you try first?  A club? A new place you haven't been? A sports event?</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Do </a:t>
            </a:r>
            <a:r>
              <a:rPr lang="en-US" sz="2400"/>
              <a:t>you need </a:t>
            </a:r>
            <a:r>
              <a:rPr lang="en-US" sz="2400" dirty="0"/>
              <a:t>support- like a ride or help filling out a form? Ask!</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Do you want someone to  go with you? Ask!</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Now…Just go do it!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343400"/>
            <a:ext cx="2819400" cy="151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90A9-B9EA-4AFF-9226-38F351466B2A}"/>
              </a:ext>
            </a:extLst>
          </p:cNvPr>
          <p:cNvSpPr>
            <a:spLocks noGrp="1"/>
          </p:cNvSpPr>
          <p:nvPr>
            <p:ph type="title"/>
          </p:nvPr>
        </p:nvSpPr>
        <p:spPr>
          <a:xfrm>
            <a:off x="628650" y="990600"/>
            <a:ext cx="7886700" cy="1325563"/>
          </a:xfrm>
        </p:spPr>
        <p:txBody>
          <a:bodyPr>
            <a:normAutofit/>
          </a:bodyPr>
          <a:lstStyle/>
          <a:p>
            <a:pPr algn="ctr"/>
            <a:r>
              <a:rPr lang="en-US" sz="4000" b="1" dirty="0">
                <a:latin typeface="Arial" panose="020B0604020202020204" pitchFamily="34" charset="0"/>
                <a:cs typeface="Arial" panose="020B0604020202020204" pitchFamily="34" charset="0"/>
              </a:rPr>
              <a:t>Updates from the Chair </a:t>
            </a:r>
          </a:p>
        </p:txBody>
      </p:sp>
      <p:pic>
        <p:nvPicPr>
          <p:cNvPr id="8" name="Content Placeholder 3">
            <a:extLst>
              <a:ext uri="{FF2B5EF4-FFF2-40B4-BE49-F238E27FC236}">
                <a16:creationId xmlns:a16="http://schemas.microsoft.com/office/drawing/2014/main" id="{75C5A608-F41D-4D77-89C2-82ADCF7C87E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276600" y="2895600"/>
            <a:ext cx="1914296" cy="2126065"/>
          </a:xfrm>
        </p:spPr>
      </p:pic>
    </p:spTree>
    <p:extLst>
      <p:ext uri="{BB962C8B-B14F-4D97-AF65-F5344CB8AC3E}">
        <p14:creationId xmlns:p14="http://schemas.microsoft.com/office/powerpoint/2010/main" val="318678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0"/>
            <a:ext cx="7505700" cy="548640"/>
          </a:xfrm>
        </p:spPr>
        <p:txBody>
          <a:bodyPr/>
          <a:lstStyle/>
          <a:p>
            <a:endParaRPr lang="en-US" dirty="0"/>
          </a:p>
        </p:txBody>
      </p:sp>
      <p:pic>
        <p:nvPicPr>
          <p:cNvPr id="1026" name="Picture 2" descr="C:\Users\dmarshal\AppData\Local\Microsoft\Windows\Temporary Internet Files\Content.IE5\YDZXAJ4M\bingo_logo[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615442" cy="176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928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Other Places to Meet People</a:t>
            </a:r>
          </a:p>
        </p:txBody>
      </p:sp>
      <p:sp>
        <p:nvSpPr>
          <p:cNvPr id="3" name="Content Placeholder 2"/>
          <p:cNvSpPr>
            <a:spLocks noGrp="1"/>
          </p:cNvSpPr>
          <p:nvPr>
            <p:ph idx="1"/>
          </p:nvPr>
        </p:nvSpPr>
        <p:spPr/>
        <p:txBody>
          <a:bodyPr/>
          <a:lstStyle/>
          <a:p>
            <a:pPr marL="457200" indent="-457200">
              <a:buFont typeface="Wingdings" panose="05000000000000000000" pitchFamily="2" charset="2"/>
              <a:buChar char="q"/>
            </a:pPr>
            <a:r>
              <a:rPr lang="en-US" sz="2800" dirty="0"/>
              <a:t>Ask your support person if there are:</a:t>
            </a:r>
          </a:p>
          <a:p>
            <a:r>
              <a:rPr lang="en-US" sz="2400" dirty="0"/>
              <a:t>		People First meetings in your area</a:t>
            </a:r>
          </a:p>
          <a:p>
            <a:r>
              <a:rPr lang="en-US" sz="2400" dirty="0"/>
              <a:t>		Dances at local recreation centers</a:t>
            </a:r>
          </a:p>
          <a:p>
            <a:r>
              <a:rPr lang="en-US" sz="2400" dirty="0"/>
              <a:t>		Activities at local recreation centers</a:t>
            </a:r>
          </a:p>
          <a:p>
            <a:r>
              <a:rPr lang="en-US" sz="2400" dirty="0"/>
              <a:t>		Volunteer opportunities at local parks, theaters or 	museums</a:t>
            </a:r>
          </a:p>
        </p:txBody>
      </p:sp>
      <p:pic>
        <p:nvPicPr>
          <p:cNvPr id="11267" name="Picture 3" descr="C:\Users\dmarshal\AppData\Local\Microsoft\Windows\Temporary Internet Files\Content.IE5\2YK70VON\Seattle_-_Northgate_Community_Center_function_hall_0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865417"/>
            <a:ext cx="2971800"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25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What if I meet someone I’d like to have as a friend?</a:t>
            </a:r>
          </a:p>
        </p:txBody>
      </p:sp>
      <p:sp>
        <p:nvSpPr>
          <p:cNvPr id="3" name="Content Placeholder 2"/>
          <p:cNvSpPr>
            <a:spLocks noGrp="1"/>
          </p:cNvSpPr>
          <p:nvPr>
            <p:ph idx="1"/>
          </p:nvPr>
        </p:nvSpPr>
        <p:spPr/>
        <p:txBody>
          <a:bodyPr/>
          <a:lstStyle/>
          <a:p>
            <a:r>
              <a:rPr lang="en-US" sz="2800" dirty="0"/>
              <a:t>Smile!</a:t>
            </a:r>
          </a:p>
          <a:p>
            <a:pPr>
              <a:buFont typeface="Wingdings" panose="05000000000000000000" pitchFamily="2" charset="2"/>
              <a:buChar char="q"/>
            </a:pPr>
            <a:r>
              <a:rPr lang="en-US" sz="2400" dirty="0"/>
              <a:t>Say your name and ask for theirs.</a:t>
            </a:r>
          </a:p>
          <a:p>
            <a:pPr>
              <a:buFont typeface="Wingdings" panose="05000000000000000000" pitchFamily="2" charset="2"/>
              <a:buChar char="q"/>
            </a:pPr>
            <a:r>
              <a:rPr lang="en-US" sz="2400" dirty="0"/>
              <a:t>Talk about something you enjoy:</a:t>
            </a:r>
          </a:p>
          <a:p>
            <a:r>
              <a:rPr lang="en-US" sz="2400" dirty="0"/>
              <a:t>		“This is a great basketball game”</a:t>
            </a:r>
          </a:p>
          <a:p>
            <a:r>
              <a:rPr lang="en-US" sz="2400" dirty="0"/>
              <a:t>		“Have you seen this movie before?”</a:t>
            </a:r>
          </a:p>
          <a:p>
            <a:pPr>
              <a:buFont typeface="Wingdings" panose="05000000000000000000" pitchFamily="2" charset="2"/>
              <a:buChar char="q"/>
            </a:pPr>
            <a:r>
              <a:rPr lang="en-US" sz="2400" dirty="0"/>
              <a:t>Ask questions about the person.</a:t>
            </a:r>
          </a:p>
          <a:p>
            <a:pPr>
              <a:buFont typeface="Wingdings" panose="05000000000000000000" pitchFamily="2" charset="2"/>
              <a:buChar char="q"/>
            </a:pPr>
            <a:r>
              <a:rPr lang="en-US" sz="2400" dirty="0"/>
              <a:t>Before you know it, you have a new friend!</a:t>
            </a:r>
          </a:p>
        </p:txBody>
      </p:sp>
    </p:spTree>
    <p:extLst>
      <p:ext uri="{BB962C8B-B14F-4D97-AF65-F5344CB8AC3E}">
        <p14:creationId xmlns:p14="http://schemas.microsoft.com/office/powerpoint/2010/main" val="25106732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Remember:</a:t>
            </a:r>
          </a:p>
        </p:txBody>
      </p:sp>
      <p:sp>
        <p:nvSpPr>
          <p:cNvPr id="3" name="Content Placeholder 2"/>
          <p:cNvSpPr>
            <a:spLocks noGrp="1"/>
          </p:cNvSpPr>
          <p:nvPr>
            <p:ph idx="1"/>
          </p:nvPr>
        </p:nvSpPr>
        <p:spPr>
          <a:xfrm>
            <a:off x="381000" y="1100628"/>
            <a:ext cx="8382000" cy="3579849"/>
          </a:xfrm>
        </p:spPr>
        <p:txBody>
          <a:bodyPr>
            <a:normAutofit/>
          </a:bodyPr>
          <a:lstStyle/>
          <a:p>
            <a:pPr>
              <a:buFont typeface="Wingdings" panose="05000000000000000000" pitchFamily="2" charset="2"/>
              <a:buChar char="q"/>
            </a:pPr>
            <a:r>
              <a:rPr lang="en-US" sz="2000" dirty="0"/>
              <a:t>Everyone needs friends</a:t>
            </a:r>
          </a:p>
          <a:p>
            <a:pPr>
              <a:buFont typeface="Wingdings" panose="05000000000000000000" pitchFamily="2" charset="2"/>
              <a:buChar char="q"/>
            </a:pPr>
            <a:r>
              <a:rPr lang="en-US" sz="2000" dirty="0"/>
              <a:t>Everyone deserves healthy relationships</a:t>
            </a:r>
          </a:p>
          <a:p>
            <a:pPr>
              <a:buFont typeface="Wingdings" panose="05000000000000000000" pitchFamily="2" charset="2"/>
              <a:buChar char="q"/>
            </a:pPr>
            <a:r>
              <a:rPr lang="en-US" sz="2000" dirty="0"/>
              <a:t>If your relationship is unhealthy, talk to someone you trust</a:t>
            </a:r>
          </a:p>
          <a:p>
            <a:pPr>
              <a:buFont typeface="Wingdings" panose="05000000000000000000" pitchFamily="2" charset="2"/>
              <a:buChar char="q"/>
            </a:pPr>
            <a:r>
              <a:rPr lang="en-US" sz="2000" dirty="0"/>
              <a:t>If you are being hurt call someone today</a:t>
            </a:r>
          </a:p>
          <a:p>
            <a:pPr>
              <a:buFont typeface="Wingdings" panose="05000000000000000000" pitchFamily="2" charset="2"/>
              <a:buChar char="q"/>
            </a:pPr>
            <a:r>
              <a:rPr lang="en-US" sz="2000" dirty="0"/>
              <a:t>Places to call:</a:t>
            </a:r>
          </a:p>
          <a:p>
            <a:pPr marL="0" indent="0"/>
            <a:r>
              <a:rPr lang="en-US" sz="2000" dirty="0"/>
              <a:t>The Center for Community Solutions. Hotline   </a:t>
            </a:r>
            <a:r>
              <a:rPr lang="en-US" sz="2000" u="sng" dirty="0">
                <a:hlinkClick r:id="rId2"/>
              </a:rPr>
              <a:t>1-888-385-4657</a:t>
            </a:r>
            <a:endParaRPr lang="en-US" sz="2000" dirty="0"/>
          </a:p>
          <a:p>
            <a:pPr lvl="0"/>
            <a:r>
              <a:rPr lang="en-US" sz="2000" u="sng" dirty="0">
                <a:hlinkClick r:id="rId3" tooltip="National Domestic Violence Hotline"/>
              </a:rPr>
              <a:t>National Domestic Violence Hotline</a:t>
            </a:r>
            <a:r>
              <a:rPr lang="en-US" sz="2000" dirty="0"/>
              <a:t> – 1.800.799.SAFE</a:t>
            </a:r>
          </a:p>
          <a:p>
            <a:pPr lvl="0"/>
            <a:r>
              <a:rPr lang="en-US" sz="2000" u="sng" dirty="0">
                <a:hlinkClick r:id="rId4" tooltip="RAINN"/>
              </a:rPr>
              <a:t>RAINN</a:t>
            </a:r>
            <a:r>
              <a:rPr lang="en-US" sz="2000" dirty="0"/>
              <a:t> (National rape crisis line) – 1.800.656.4673</a:t>
            </a:r>
          </a:p>
          <a:p>
            <a:pPr marL="0" indent="0"/>
            <a:endParaRPr lang="en-US" sz="2400" dirty="0"/>
          </a:p>
        </p:txBody>
      </p:sp>
    </p:spTree>
    <p:extLst>
      <p:ext uri="{BB962C8B-B14F-4D97-AF65-F5344CB8AC3E}">
        <p14:creationId xmlns:p14="http://schemas.microsoft.com/office/powerpoint/2010/main" val="37758655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Social Networking Safety </a:t>
            </a:r>
          </a:p>
        </p:txBody>
      </p:sp>
      <p:sp>
        <p:nvSpPr>
          <p:cNvPr id="3" name="Content Placeholder 2"/>
          <p:cNvSpPr>
            <a:spLocks noGrp="1"/>
          </p:cNvSpPr>
          <p:nvPr>
            <p:ph idx="1"/>
          </p:nvPr>
        </p:nvSpPr>
        <p:spPr>
          <a:xfrm>
            <a:off x="838200" y="990600"/>
            <a:ext cx="7520940" cy="4038600"/>
          </a:xfrm>
        </p:spPr>
        <p:txBody>
          <a:bodyPr>
            <a:noAutofit/>
          </a:bodyPr>
          <a:lstStyle/>
          <a:p>
            <a:r>
              <a:rPr lang="en-US" sz="2400" dirty="0"/>
              <a:t>When using social networking sites such as Facebook, Twitter, or Instagram, it is important to keep safety in mind. </a:t>
            </a:r>
          </a:p>
          <a:p>
            <a:pPr>
              <a:buFont typeface="Wingdings" panose="05000000000000000000" pitchFamily="2" charset="2"/>
              <a:buChar char="q"/>
            </a:pPr>
            <a:r>
              <a:rPr lang="en-US" sz="2400" dirty="0"/>
              <a:t>Privacy settings are important to keep your information only visible to people you know.</a:t>
            </a:r>
          </a:p>
          <a:p>
            <a:pPr>
              <a:buFont typeface="Wingdings" panose="05000000000000000000" pitchFamily="2" charset="2"/>
              <a:buChar char="q"/>
            </a:pPr>
            <a:r>
              <a:rPr lang="en-US" sz="2400" dirty="0"/>
              <a:t>Don’t post anything that you might regret.</a:t>
            </a:r>
          </a:p>
          <a:p>
            <a:r>
              <a:rPr lang="en-US" sz="2400" dirty="0"/>
              <a:t>		Examples?</a:t>
            </a:r>
          </a:p>
          <a:p>
            <a:pPr>
              <a:buFont typeface="Wingdings" panose="05000000000000000000" pitchFamily="2" charset="2"/>
              <a:buChar char="q"/>
            </a:pPr>
            <a:r>
              <a:rPr lang="en-US" sz="2400" dirty="0"/>
              <a:t>Remember that future employers might look at your page, and inappropriate content might impact your job opportunities.</a:t>
            </a:r>
          </a:p>
        </p:txBody>
      </p:sp>
    </p:spTree>
    <p:extLst>
      <p:ext uri="{BB962C8B-B14F-4D97-AF65-F5344CB8AC3E}">
        <p14:creationId xmlns:p14="http://schemas.microsoft.com/office/powerpoint/2010/main" val="2854154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Bill of Rights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1800" dirty="0"/>
              <a:t>You have the right to privacy, both online and off</a:t>
            </a:r>
          </a:p>
          <a:p>
            <a:pPr>
              <a:buFont typeface="Arial" panose="020B0604020202020204" pitchFamily="34" charset="0"/>
              <a:buChar char="•"/>
            </a:pPr>
            <a:r>
              <a:rPr lang="en-US" sz="1800" dirty="0"/>
              <a:t>You have the right to feel safe and respected</a:t>
            </a:r>
          </a:p>
          <a:p>
            <a:pPr>
              <a:buFont typeface="Arial" panose="020B0604020202020204" pitchFamily="34" charset="0"/>
              <a:buChar char="•"/>
            </a:pPr>
            <a:r>
              <a:rPr lang="en-US" sz="1800" dirty="0"/>
              <a:t>You have the right to decide who you want to date or not date</a:t>
            </a:r>
          </a:p>
          <a:p>
            <a:pPr>
              <a:buFont typeface="Arial" panose="020B0604020202020204" pitchFamily="34" charset="0"/>
              <a:buChar char="•"/>
            </a:pPr>
            <a:r>
              <a:rPr lang="en-US" sz="1800" dirty="0"/>
              <a:t>You have the right to choose when/if you have sex and who you have sex with</a:t>
            </a:r>
          </a:p>
          <a:p>
            <a:pPr>
              <a:buFont typeface="Arial" panose="020B0604020202020204" pitchFamily="34" charset="0"/>
              <a:buChar char="•"/>
            </a:pPr>
            <a:r>
              <a:rPr lang="en-US" sz="1800" dirty="0"/>
              <a:t>You have the right to say no at any time (to sex, to drugs or alcohol, to a relationship)</a:t>
            </a:r>
          </a:p>
          <a:p>
            <a:pPr>
              <a:buFont typeface="Arial" panose="020B0604020202020204" pitchFamily="34" charset="0"/>
              <a:buChar char="•"/>
            </a:pPr>
            <a:r>
              <a:rPr lang="en-US" sz="1800" dirty="0"/>
              <a:t>You have the right to hang out with your friends and family and do things your enjoy, without your partner getting jealous or controlling</a:t>
            </a:r>
          </a:p>
          <a:p>
            <a:pPr>
              <a:buFont typeface="Arial" panose="020B0604020202020204" pitchFamily="34" charset="0"/>
              <a:buChar char="•"/>
            </a:pPr>
            <a:r>
              <a:rPr lang="en-US" sz="1800" dirty="0"/>
              <a:t>You have the right to end a relationship that isn't right or healthy for you</a:t>
            </a:r>
          </a:p>
          <a:p>
            <a:pPr>
              <a:buFont typeface="Arial" panose="020B0604020202020204" pitchFamily="34" charset="0"/>
              <a:buChar char="•"/>
            </a:pPr>
            <a:r>
              <a:rPr lang="en-US" sz="1800" dirty="0"/>
              <a:t>You have the right to live free from violence and abuse</a:t>
            </a:r>
          </a:p>
        </p:txBody>
      </p:sp>
    </p:spTree>
    <p:extLst>
      <p:ext uri="{BB962C8B-B14F-4D97-AF65-F5344CB8AC3E}">
        <p14:creationId xmlns:p14="http://schemas.microsoft.com/office/powerpoint/2010/main" val="169409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4" name="Picture 4" descr="C:\Users\dmarshal\AppData\Local\Microsoft\Windows\Temporary Internet Files\Content.IE5\697K00SE\thank-you-smiley2[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371600"/>
            <a:ext cx="3646990" cy="336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852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Arial" panose="020B0604020202020204" pitchFamily="34" charset="0"/>
                <a:cs typeface="Arial" panose="020B0604020202020204" pitchFamily="34" charset="0"/>
              </a:rPr>
              <a:t>March Newsletter Approval &amp; Ideas for the Next Edition</a:t>
            </a:r>
            <a:endParaRPr lang="en-US" dirty="0"/>
          </a:p>
        </p:txBody>
      </p:sp>
      <p:sp>
        <p:nvSpPr>
          <p:cNvPr id="5" name="Content Placeholder 4">
            <a:extLst>
              <a:ext uri="{FF2B5EF4-FFF2-40B4-BE49-F238E27FC236}">
                <a16:creationId xmlns:a16="http://schemas.microsoft.com/office/drawing/2014/main" id="{9320B2C3-C082-45D6-98EF-672AEF5F7EF9}"/>
              </a:ext>
            </a:extLst>
          </p:cNvPr>
          <p:cNvSpPr>
            <a:spLocks noGrp="1"/>
          </p:cNvSpPr>
          <p:nvPr>
            <p:ph sz="half" idx="2"/>
          </p:nvPr>
        </p:nvSpPr>
        <p:spPr>
          <a:xfrm>
            <a:off x="4629150" y="1295400"/>
            <a:ext cx="3886200" cy="4881563"/>
          </a:xfrm>
        </p:spPr>
        <p:txBody>
          <a:bodyPr>
            <a:normAutofit fontScale="85000" lnSpcReduction="10000"/>
          </a:bodyPr>
          <a:lstStyle/>
          <a:p>
            <a:r>
              <a:rPr lang="en-US" sz="2400" dirty="0"/>
              <a:t>March 2019 Issue Contributors:</a:t>
            </a:r>
          </a:p>
          <a:p>
            <a:pPr lvl="1"/>
            <a:r>
              <a:rPr lang="en-US" sz="2000" dirty="0"/>
              <a:t>Nate Florez – “Meet New SSAN Member”</a:t>
            </a:r>
          </a:p>
          <a:p>
            <a:pPr lvl="1"/>
            <a:r>
              <a:rPr lang="en-US" sz="2000" dirty="0"/>
              <a:t>Robert Levy – “YouTube Videos and work booklets links resources information”</a:t>
            </a:r>
          </a:p>
          <a:p>
            <a:pPr lvl="1"/>
            <a:r>
              <a:rPr lang="en-US" sz="2000" dirty="0"/>
              <a:t>Nicole Patterson – “Thinking Ahead My Way, My Life at the End”</a:t>
            </a:r>
          </a:p>
          <a:p>
            <a:pPr lvl="1"/>
            <a:r>
              <a:rPr lang="en-US" sz="2000" dirty="0"/>
              <a:t>Robert Levy – “SSAN 7</a:t>
            </a:r>
            <a:r>
              <a:rPr lang="en-US" sz="2000" baseline="30000" dirty="0"/>
              <a:t>th</a:t>
            </a:r>
            <a:r>
              <a:rPr lang="en-US" sz="2000" dirty="0"/>
              <a:t> Birthday”</a:t>
            </a:r>
          </a:p>
          <a:p>
            <a:pPr lvl="1"/>
            <a:r>
              <a:rPr lang="en-US" sz="2000" dirty="0"/>
              <a:t>Teresa Moshier – “Camp Fire Evacuation”</a:t>
            </a:r>
          </a:p>
          <a:p>
            <a:pPr lvl="1"/>
            <a:r>
              <a:rPr lang="en-US" sz="2000" dirty="0"/>
              <a:t>Wesley Witherspoon and Paul Mansell– “Making Friends and Building Closer Friendships”</a:t>
            </a:r>
          </a:p>
          <a:p>
            <a:pPr lvl="1"/>
            <a:r>
              <a:rPr lang="en-US" sz="2000" dirty="0"/>
              <a:t>Kecia Weller, Robert Levy and Wesley Witherspoon – “Our Experiences at the Association of University Centers on Disabilities (AUCD) Conference in Washington D.C.</a:t>
            </a:r>
          </a:p>
          <a:p>
            <a:pPr marL="342900" lvl="1" indent="0">
              <a:buNone/>
            </a:pPr>
            <a:endParaRPr lang="en-US" sz="2000" dirty="0"/>
          </a:p>
        </p:txBody>
      </p:sp>
      <p:sp>
        <p:nvSpPr>
          <p:cNvPr id="3" name="TextBox 2"/>
          <p:cNvSpPr txBox="1"/>
          <p:nvPr/>
        </p:nvSpPr>
        <p:spPr>
          <a:xfrm>
            <a:off x="6248400" y="6169708"/>
            <a:ext cx="2895600" cy="646331"/>
          </a:xfrm>
          <a:prstGeom prst="rect">
            <a:avLst/>
          </a:prstGeom>
          <a:noFill/>
        </p:spPr>
        <p:txBody>
          <a:bodyPr wrap="square" rtlCol="0">
            <a:spAutoFit/>
          </a:bodyPr>
          <a:lstStyle/>
          <a:p>
            <a:r>
              <a:rPr lang="en-US" b="1" dirty="0"/>
              <a:t>See Pages 73-86 of Statewide SSAN Packet</a:t>
            </a:r>
          </a:p>
        </p:txBody>
      </p:sp>
      <p:graphicFrame>
        <p:nvGraphicFramePr>
          <p:cNvPr id="6" name="Content Placeholder 4">
            <a:extLst>
              <a:ext uri="{FF2B5EF4-FFF2-40B4-BE49-F238E27FC236}">
                <a16:creationId xmlns:a16="http://schemas.microsoft.com/office/drawing/2014/main" id="{36A7DA9D-E184-4A6B-8607-E06BE08903C7}"/>
              </a:ext>
            </a:extLst>
          </p:cNvPr>
          <p:cNvGraphicFramePr>
            <a:graphicFrameLocks noChangeAspect="1"/>
          </p:cNvGraphicFramePr>
          <p:nvPr>
            <p:extLst>
              <p:ext uri="{D42A27DB-BD31-4B8C-83A1-F6EECF244321}">
                <p14:modId xmlns:p14="http://schemas.microsoft.com/office/powerpoint/2010/main" val="3162898406"/>
              </p:ext>
            </p:extLst>
          </p:nvPr>
        </p:nvGraphicFramePr>
        <p:xfrm>
          <a:off x="890588" y="1825625"/>
          <a:ext cx="3362325" cy="4351338"/>
        </p:xfrm>
        <a:graphic>
          <a:graphicData uri="http://schemas.openxmlformats.org/presentationml/2006/ole">
            <mc:AlternateContent xmlns:mc="http://schemas.openxmlformats.org/markup-compatibility/2006">
              <mc:Choice xmlns:v="urn:schemas-microsoft-com:vml" Requires="v">
                <p:oleObj spid="_x0000_s9226" name="Acrobat Document" r:id="rId3" imgW="5829042" imgH="7543800" progId="AcroExch.Document.7">
                  <p:embed/>
                </p:oleObj>
              </mc:Choice>
              <mc:Fallback>
                <p:oleObj name="Acrobat Document" r:id="rId3" imgW="5829042" imgH="7543800" progId="AcroExch.Document.7">
                  <p:embed/>
                  <p:pic>
                    <p:nvPicPr>
                      <p:cNvPr id="5" name="Content Placeholder 4">
                        <a:extLst>
                          <a:ext uri="{FF2B5EF4-FFF2-40B4-BE49-F238E27FC236}">
                            <a16:creationId xmlns:a16="http://schemas.microsoft.com/office/drawing/2014/main" id="{ED7DF918-38C5-4701-9A13-B4D9FC9D3519}"/>
                          </a:ext>
                        </a:extLst>
                      </p:cNvPr>
                      <p:cNvPicPr/>
                      <p:nvPr/>
                    </p:nvPicPr>
                    <p:blipFill>
                      <a:blip r:embed="rId4"/>
                      <a:stretch>
                        <a:fillRect/>
                      </a:stretch>
                    </p:blipFill>
                    <p:spPr>
                      <a:xfrm>
                        <a:off x="890588" y="1825625"/>
                        <a:ext cx="3362325" cy="435133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F927B01-AD78-4415-B3B2-54059D0D0701}"/>
              </a:ext>
            </a:extLst>
          </p:cNvPr>
          <p:cNvSpPr>
            <a:spLocks noGrp="1"/>
          </p:cNvSpPr>
          <p:nvPr>
            <p:ph sz="half" idx="1"/>
          </p:nvPr>
        </p:nvSpPr>
        <p:spPr/>
        <p:txBody>
          <a:bodyPr/>
          <a:lstStyle/>
          <a:p>
            <a:endParaRPr lang="en-US"/>
          </a:p>
        </p:txBody>
      </p:sp>
      <p:sp>
        <p:nvSpPr>
          <p:cNvPr id="9" name="TextBox 4">
            <a:extLst>
              <a:ext uri="{FF2B5EF4-FFF2-40B4-BE49-F238E27FC236}">
                <a16:creationId xmlns:a16="http://schemas.microsoft.com/office/drawing/2014/main" id="{858678B7-FB54-4243-BB86-4CA9CDDFD914}"/>
              </a:ext>
            </a:extLst>
          </p:cNvPr>
          <p:cNvSpPr txBox="1">
            <a:spLocks noChangeArrowheads="1"/>
          </p:cNvSpPr>
          <p:nvPr/>
        </p:nvSpPr>
        <p:spPr bwMode="auto">
          <a:xfrm>
            <a:off x="1281983" y="6211887"/>
            <a:ext cx="3292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3600" b="1" dirty="0">
                <a:latin typeface="Bookman Old Style" panose="02050604050505020204" pitchFamily="18" charset="0"/>
              </a:rPr>
              <a:t>ACTION</a:t>
            </a:r>
          </a:p>
        </p:txBody>
      </p:sp>
    </p:spTree>
    <p:extLst>
      <p:ext uri="{BB962C8B-B14F-4D97-AF65-F5344CB8AC3E}">
        <p14:creationId xmlns:p14="http://schemas.microsoft.com/office/powerpoint/2010/main" val="116128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Users\rhardin\AppData\Local\Microsoft\Windows\Temporary Internet Files\Content.Outlook\SR7C7FWF\Newsletter SS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199" y="1428750"/>
            <a:ext cx="231152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itle 1"/>
          <p:cNvSpPr>
            <a:spLocks noGrp="1"/>
          </p:cNvSpPr>
          <p:nvPr>
            <p:ph type="title"/>
          </p:nvPr>
        </p:nvSpPr>
        <p:spPr/>
        <p:txBody>
          <a:bodyPr/>
          <a:lstStyle/>
          <a:p>
            <a:r>
              <a:rPr lang="en-US" altLang="en-US" sz="4000">
                <a:latin typeface="Bookman Old Style" panose="02050604050505020204" pitchFamily="18" charset="0"/>
              </a:rPr>
              <a:t>Call for Newsletter Writers</a:t>
            </a:r>
          </a:p>
        </p:txBody>
      </p:sp>
      <p:sp>
        <p:nvSpPr>
          <p:cNvPr id="59395" name="Content Placeholder 2"/>
          <p:cNvSpPr>
            <a:spLocks noGrp="1"/>
          </p:cNvSpPr>
          <p:nvPr>
            <p:ph idx="1"/>
          </p:nvPr>
        </p:nvSpPr>
        <p:spPr/>
        <p:txBody>
          <a:bodyPr>
            <a:normAutofit lnSpcReduction="10000"/>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sz="2800" dirty="0">
                <a:latin typeface="Bookman Old Style" panose="02050604050505020204" pitchFamily="18" charset="0"/>
              </a:rPr>
              <a:t>Are you interested in writing an article about past presenters to SSAN? </a:t>
            </a:r>
          </a:p>
          <a:p>
            <a:r>
              <a:rPr lang="en-US" altLang="en-US" sz="2800" dirty="0">
                <a:latin typeface="Bookman Old Style" panose="02050604050505020204" pitchFamily="18" charset="0"/>
              </a:rPr>
              <a:t>Please submit them to Robert Levy </a:t>
            </a:r>
            <a:r>
              <a:rPr lang="en-US" altLang="en-US" sz="2800" dirty="0">
                <a:latin typeface="Bookman Old Style" panose="02050604050505020204" pitchFamily="18" charset="0"/>
                <a:hlinkClick r:id="rId3"/>
              </a:rPr>
              <a:t>rj.levy70@gmail.com</a:t>
            </a:r>
            <a:r>
              <a:rPr lang="en-US" altLang="en-US" sz="2800" dirty="0">
                <a:latin typeface="Bookman Old Style" panose="02050604050505020204" pitchFamily="18" charset="0"/>
              </a:rPr>
              <a:t> </a:t>
            </a:r>
          </a:p>
        </p:txBody>
      </p:sp>
    </p:spTree>
    <p:extLst>
      <p:ext uri="{BB962C8B-B14F-4D97-AF65-F5344CB8AC3E}">
        <p14:creationId xmlns:p14="http://schemas.microsoft.com/office/powerpoint/2010/main" val="1200120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62000" y="681037"/>
            <a:ext cx="7886700" cy="1325563"/>
          </a:xfrm>
        </p:spPr>
        <p:txBody>
          <a:bodyPr/>
          <a:lstStyle/>
          <a:p>
            <a:r>
              <a:rPr lang="en-US" altLang="en-US" b="1" dirty="0">
                <a:latin typeface="Arial" panose="020B0604020202020204" pitchFamily="34" charset="0"/>
                <a:cs typeface="Arial" panose="020B0604020202020204" pitchFamily="34" charset="0"/>
              </a:rPr>
              <a:t>Wrap-Up and Talking Points Day 1</a:t>
            </a:r>
          </a:p>
        </p:txBody>
      </p:sp>
      <p:sp>
        <p:nvSpPr>
          <p:cNvPr id="48131" name="Content Placeholder 2"/>
          <p:cNvSpPr>
            <a:spLocks noGrp="1"/>
          </p:cNvSpPr>
          <p:nvPr>
            <p:ph sz="half" idx="1"/>
          </p:nvPr>
        </p:nvSpPr>
        <p:spPr/>
        <p:txBody>
          <a:bodyPr/>
          <a:lstStyle/>
          <a:p>
            <a:endParaRPr lang="en-US" altLang="en-US" dirty="0"/>
          </a:p>
          <a:p>
            <a:endParaRPr lang="en-US" altLang="en-US" dirty="0"/>
          </a:p>
        </p:txBody>
      </p:sp>
      <p:sp>
        <p:nvSpPr>
          <p:cNvPr id="2" name="Content Placeholder 1">
            <a:extLst>
              <a:ext uri="{FF2B5EF4-FFF2-40B4-BE49-F238E27FC236}">
                <a16:creationId xmlns:a16="http://schemas.microsoft.com/office/drawing/2014/main" id="{A4109DEA-E1AE-4E6E-A41F-B42CECF48923}"/>
              </a:ext>
            </a:extLst>
          </p:cNvPr>
          <p:cNvSpPr>
            <a:spLocks noGrp="1"/>
          </p:cNvSpPr>
          <p:nvPr>
            <p:ph sz="half" idx="2"/>
          </p:nvPr>
        </p:nvSpPr>
        <p:spPr>
          <a:xfrm>
            <a:off x="762000" y="1825625"/>
            <a:ext cx="7753350" cy="4351338"/>
          </a:xfrm>
        </p:spPr>
        <p:txBody>
          <a:bodyPr/>
          <a:lstStyle/>
          <a:p>
            <a:endParaRPr lang="en-US" dirty="0"/>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304800"/>
            <a:ext cx="911225"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85614">
            <a:off x="-133350" y="-52248"/>
            <a:ext cx="152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781300" y="609600"/>
            <a:ext cx="4991100" cy="2819400"/>
          </a:xfrm>
        </p:spPr>
        <p:txBody>
          <a:bodyPr/>
          <a:lstStyle/>
          <a:p>
            <a:r>
              <a:rPr lang="en-US" altLang="en-US" sz="4000" b="1" dirty="0">
                <a:latin typeface="Arial" panose="020B0604020202020204" pitchFamily="34" charset="0"/>
                <a:cs typeface="Arial" panose="020B0604020202020204" pitchFamily="34" charset="0"/>
              </a:rPr>
              <a:t>SCDD UPDATE</a:t>
            </a:r>
            <a:br>
              <a:rPr lang="en-US" altLang="en-US" sz="4000" b="1"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Aaron Carruthers</a:t>
            </a:r>
            <a:br>
              <a:rPr lang="en-US" altLang="en-US" sz="4000" dirty="0">
                <a:latin typeface="Arial" panose="020B0604020202020204" pitchFamily="34" charset="0"/>
                <a:cs typeface="Arial" panose="020B0604020202020204" pitchFamily="34" charset="0"/>
              </a:rPr>
            </a:br>
            <a:r>
              <a:rPr lang="en-US" altLang="en-US" sz="4000" b="1" dirty="0">
                <a:latin typeface="Arial" panose="020B0604020202020204" pitchFamily="34" charset="0"/>
                <a:cs typeface="Arial" panose="020B0604020202020204" pitchFamily="34" charset="0"/>
              </a:rPr>
              <a:t>Executive Director</a:t>
            </a:r>
          </a:p>
        </p:txBody>
      </p:sp>
      <p:pic>
        <p:nvPicPr>
          <p:cNvPr id="2048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4938"/>
            <a:ext cx="22240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138" y="206375"/>
            <a:ext cx="22256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3124200"/>
            <a:ext cx="40338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43263" y="6440488"/>
            <a:ext cx="3109912"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See Pages 27-29</a:t>
            </a:r>
          </a:p>
        </p:txBody>
      </p:sp>
    </p:spTree>
    <p:extLst>
      <p:ext uri="{BB962C8B-B14F-4D97-AF65-F5344CB8AC3E}">
        <p14:creationId xmlns:p14="http://schemas.microsoft.com/office/powerpoint/2010/main" val="3112993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6240463"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1"/>
          <p:cNvSpPr>
            <a:spLocks noChangeArrowheads="1"/>
          </p:cNvSpPr>
          <p:nvPr/>
        </p:nvSpPr>
        <p:spPr bwMode="auto">
          <a:xfrm>
            <a:off x="1066800" y="914400"/>
            <a:ext cx="632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latin typeface="Arial" panose="020B0604020202020204" pitchFamily="34" charset="0"/>
                <a:cs typeface="Arial" panose="020B0604020202020204" pitchFamily="34" charset="0"/>
              </a:rPr>
              <a:t>5:00 p.m. Adjourn</a:t>
            </a:r>
            <a:endParaRPr lang="en-US" altLang="en-US">
              <a:latin typeface="Arial" panose="020B0604020202020204" pitchFamily="34" charset="0"/>
              <a:cs typeface="Arial" panose="020B0604020202020204" pitchFamily="34" charset="0"/>
            </a:endParaRPr>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19600"/>
            <a:ext cx="15001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762000" y="1752600"/>
            <a:ext cx="7848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Verdana" panose="020B0604030504040204" pitchFamily="34" charset="0"/>
            </a:endParaRPr>
          </a:p>
          <a:p>
            <a:pPr algn="ctr" eaLnBrk="1" hangingPunct="1">
              <a:spcBef>
                <a:spcPct val="0"/>
              </a:spcBef>
              <a:buFontTx/>
              <a:buNone/>
            </a:pPr>
            <a:r>
              <a:rPr lang="en-US" altLang="en-US" b="1">
                <a:latin typeface="Bookman Old Style" panose="02050604050505020204" pitchFamily="18" charset="0"/>
              </a:rPr>
              <a:t>GREAT WORK TODAY EVERYONE!</a:t>
            </a:r>
          </a:p>
          <a:p>
            <a:pPr algn="ctr" eaLnBrk="1" hangingPunct="1">
              <a:spcBef>
                <a:spcPct val="0"/>
              </a:spcBef>
              <a:buFontTx/>
              <a:buNone/>
            </a:pPr>
            <a:endParaRPr lang="en-US" altLang="en-US" b="1">
              <a:solidFill>
                <a:srgbClr val="FF0000"/>
              </a:solidFill>
              <a:latin typeface="Verdana" panose="020B0604030504040204" pitchFamily="34" charset="0"/>
            </a:endParaRPr>
          </a:p>
          <a:p>
            <a:pPr algn="ctr" eaLnBrk="1" hangingPunct="1">
              <a:spcBef>
                <a:spcPct val="0"/>
              </a:spcBef>
              <a:buFontTx/>
              <a:buNone/>
            </a:pPr>
            <a:endParaRPr lang="en-US" altLang="en-US" b="1">
              <a:solidFill>
                <a:srgbClr val="FF0000"/>
              </a:solidFill>
              <a:latin typeface="Verdana" panose="020B0604030504040204" pitchFamily="34" charset="0"/>
            </a:endParaRPr>
          </a:p>
          <a:p>
            <a:pPr algn="ctr" eaLnBrk="1" hangingPunct="1">
              <a:spcBef>
                <a:spcPct val="0"/>
              </a:spcBef>
              <a:buFontTx/>
              <a:buNone/>
            </a:pPr>
            <a:r>
              <a:rPr lang="en-US" altLang="en-US" b="1" i="1">
                <a:solidFill>
                  <a:srgbClr val="FF0000"/>
                </a:solidFill>
                <a:latin typeface="Bookman Old Style" panose="02050604050505020204" pitchFamily="18" charset="0"/>
              </a:rPr>
              <a:t>REMINDER</a:t>
            </a:r>
          </a:p>
          <a:p>
            <a:pPr algn="ctr" eaLnBrk="1" hangingPunct="1">
              <a:spcBef>
                <a:spcPct val="0"/>
              </a:spcBef>
              <a:buFontTx/>
              <a:buNone/>
            </a:pPr>
            <a:endParaRPr lang="en-US" altLang="en-US" b="1">
              <a:solidFill>
                <a:srgbClr val="FF0000"/>
              </a:solidFill>
              <a:latin typeface="Bookman Old Style" panose="02050604050505020204" pitchFamily="18" charset="0"/>
            </a:endParaRPr>
          </a:p>
          <a:p>
            <a:pPr algn="ctr" eaLnBrk="1" hangingPunct="1">
              <a:spcBef>
                <a:spcPct val="0"/>
              </a:spcBef>
              <a:buFontTx/>
              <a:buNone/>
            </a:pPr>
            <a:r>
              <a:rPr lang="en-US" altLang="en-US" u="sng">
                <a:latin typeface="Bookman Old Style" panose="02050604050505020204" pitchFamily="18" charset="0"/>
              </a:rPr>
              <a:t>DAY 2 will begin at 9:30am sharp!</a:t>
            </a:r>
          </a:p>
        </p:txBody>
      </p:sp>
      <p:pic>
        <p:nvPicPr>
          <p:cNvPr id="38915" name="Picture 2" descr="http://scddadvocacy.org/images/network_logo_FIN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36575"/>
            <a:ext cx="185261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ubtitle 2"/>
          <p:cNvSpPr>
            <a:spLocks noGrp="1"/>
          </p:cNvSpPr>
          <p:nvPr>
            <p:ph type="subTitle" idx="1"/>
          </p:nvPr>
        </p:nvSpPr>
        <p:spPr>
          <a:xfrm>
            <a:off x="1600200" y="4738688"/>
            <a:ext cx="6400800" cy="1752600"/>
          </a:xfrm>
        </p:spPr>
        <p:txBody>
          <a:bodyPr>
            <a:noAutofit/>
          </a:bodyPr>
          <a:lstStyle/>
          <a:p>
            <a:pPr eaLnBrk="1" hangingPunct="1">
              <a:buFont typeface="Wingdings 2" panose="05020102010507070707" pitchFamily="18" charset="2"/>
              <a:buNone/>
            </a:pPr>
            <a:r>
              <a:rPr lang="en-US" altLang="en-US" sz="3600" b="1" dirty="0">
                <a:solidFill>
                  <a:srgbClr val="663300"/>
                </a:solidFill>
                <a:latin typeface="Bookman Old Style" panose="02050604050505020204" pitchFamily="18" charset="0"/>
              </a:rPr>
              <a:t>March 27, 2019</a:t>
            </a:r>
          </a:p>
          <a:p>
            <a:pPr eaLnBrk="1" hangingPunct="1">
              <a:buFont typeface="Wingdings 2" panose="05020102010507070707" pitchFamily="18" charset="2"/>
              <a:buNone/>
            </a:pPr>
            <a:r>
              <a:rPr lang="en-US" altLang="en-US" sz="3600" b="1" dirty="0">
                <a:solidFill>
                  <a:srgbClr val="663300"/>
                </a:solidFill>
                <a:latin typeface="Bookman Old Style" panose="02050604050505020204" pitchFamily="18" charset="0"/>
              </a:rPr>
              <a:t>DAY 2 </a:t>
            </a:r>
          </a:p>
          <a:p>
            <a:pPr eaLnBrk="1" hangingPunct="1">
              <a:buFont typeface="Wingdings 2" panose="05020102010507070707" pitchFamily="18" charset="2"/>
              <a:buNone/>
            </a:pPr>
            <a:r>
              <a:rPr lang="en-US" altLang="en-US" sz="3600" b="1" dirty="0">
                <a:solidFill>
                  <a:srgbClr val="663300"/>
                </a:solidFill>
                <a:latin typeface="Bookman Old Style" panose="02050604050505020204" pitchFamily="18" charset="0"/>
              </a:rPr>
              <a:t>AGENDA</a:t>
            </a:r>
          </a:p>
        </p:txBody>
      </p:sp>
      <p:pic>
        <p:nvPicPr>
          <p:cNvPr id="39939" name="Picture 2" descr="http://scddadvocacy.org/images/network_logo_FIN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56515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911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04800"/>
            <a:ext cx="8229600" cy="1143000"/>
          </a:xfrm>
        </p:spPr>
        <p:txBody>
          <a:bodyPr/>
          <a:lstStyle/>
          <a:p>
            <a:r>
              <a:rPr lang="en-US" altLang="en-US" dirty="0">
                <a:latin typeface="Bookman Old Style" panose="02050604050505020204" pitchFamily="18" charset="0"/>
              </a:rPr>
              <a:t>9:30 a.m.</a:t>
            </a:r>
          </a:p>
        </p:txBody>
      </p:sp>
      <p:sp>
        <p:nvSpPr>
          <p:cNvPr id="3" name="Content Placeholder 2"/>
          <p:cNvSpPr>
            <a:spLocks noGrp="1"/>
          </p:cNvSpPr>
          <p:nvPr>
            <p:ph idx="1"/>
          </p:nvPr>
        </p:nvSpPr>
        <p:spPr>
          <a:xfrm>
            <a:off x="1520825" y="1570038"/>
            <a:ext cx="7394575" cy="4527550"/>
          </a:xfrm>
        </p:spPr>
        <p:txBody>
          <a:bodyPr>
            <a:normAutofit/>
          </a:bodyPr>
          <a:lstStyle/>
          <a:p>
            <a:pPr marL="0" indent="0">
              <a:buFont typeface="Arial" charset="0"/>
              <a:buNone/>
              <a:defRPr/>
            </a:pPr>
            <a:r>
              <a:rPr lang="en-US" sz="2400" b="1" dirty="0">
                <a:latin typeface="Bookman Old Style" panose="02050604050505020204" pitchFamily="18" charset="0"/>
              </a:rPr>
              <a:t>Call to Order: </a:t>
            </a:r>
            <a:r>
              <a:rPr lang="en-US" sz="2400" dirty="0">
                <a:latin typeface="Bookman Old Style" panose="02050604050505020204" pitchFamily="18" charset="0"/>
              </a:rPr>
              <a:t>Nicole Patterson, Chairperson</a:t>
            </a:r>
          </a:p>
          <a:p>
            <a:pPr marL="0" indent="0">
              <a:buFont typeface="Arial" charset="0"/>
              <a:buNone/>
              <a:defRPr/>
            </a:pPr>
            <a:endParaRPr lang="en-US" sz="2400" b="1" dirty="0">
              <a:latin typeface="Bookman Old Style" panose="02050604050505020204" pitchFamily="18" charset="0"/>
            </a:endParaRPr>
          </a:p>
          <a:p>
            <a:pPr marL="0" indent="0">
              <a:buFont typeface="Arial" charset="0"/>
              <a:buNone/>
              <a:defRPr/>
            </a:pPr>
            <a:endParaRPr lang="en-US" sz="2400" b="1" dirty="0">
              <a:latin typeface="Bookman Old Style" panose="02050604050505020204" pitchFamily="18" charset="0"/>
            </a:endParaRPr>
          </a:p>
          <a:p>
            <a:pPr marL="0" indent="0">
              <a:buFont typeface="Arial" charset="0"/>
              <a:buNone/>
              <a:defRPr/>
            </a:pPr>
            <a:r>
              <a:rPr lang="en-US" sz="2400" b="1" dirty="0">
                <a:latin typeface="Bookman Old Style" panose="02050604050505020204" pitchFamily="18" charset="0"/>
              </a:rPr>
              <a:t>Welcome: </a:t>
            </a:r>
            <a:r>
              <a:rPr lang="en-US" sz="2400" dirty="0">
                <a:latin typeface="Bookman Old Style" panose="02050604050505020204" pitchFamily="18" charset="0"/>
              </a:rPr>
              <a:t>Nicole Patterson, Chairperson</a:t>
            </a:r>
          </a:p>
          <a:p>
            <a:pPr marL="0" indent="0">
              <a:buFont typeface="Arial" charset="0"/>
              <a:buNone/>
              <a:defRPr/>
            </a:pPr>
            <a:endParaRPr lang="en-US" sz="2400" b="1" dirty="0">
              <a:latin typeface="Bookman Old Style" panose="02050604050505020204" pitchFamily="18" charset="0"/>
            </a:endParaRPr>
          </a:p>
          <a:p>
            <a:pPr marL="0" indent="0">
              <a:buFont typeface="Arial" charset="0"/>
              <a:buNone/>
              <a:defRPr/>
            </a:pPr>
            <a:endParaRPr lang="en-US" sz="2400" b="1" dirty="0">
              <a:latin typeface="Bookman Old Style" panose="02050604050505020204" pitchFamily="18" charset="0"/>
            </a:endParaRPr>
          </a:p>
          <a:p>
            <a:pPr marL="0" indent="0">
              <a:buFont typeface="Arial" charset="0"/>
              <a:buNone/>
              <a:defRPr/>
            </a:pPr>
            <a:r>
              <a:rPr lang="en-US" sz="2400" b="1" dirty="0">
                <a:latin typeface="Bookman Old Style" panose="02050604050505020204" pitchFamily="18" charset="0"/>
              </a:rPr>
              <a:t>Roll Call: </a:t>
            </a:r>
            <a:r>
              <a:rPr lang="en-US" sz="2400" dirty="0">
                <a:latin typeface="Bookman Old Style" panose="02050604050505020204" pitchFamily="18" charset="0"/>
              </a:rPr>
              <a:t>Lisa Cooley, Secretary</a:t>
            </a:r>
          </a:p>
          <a:p>
            <a:pPr marL="0" indent="0">
              <a:buFont typeface="Arial" charset="0"/>
              <a:buNone/>
              <a:defRPr/>
            </a:pPr>
            <a:endParaRPr lang="en-US" b="1" dirty="0"/>
          </a:p>
          <a:p>
            <a:pPr marL="0" indent="0">
              <a:buFont typeface="Arial" charset="0"/>
              <a:buNone/>
              <a:defRPr/>
            </a:pPr>
            <a:r>
              <a:rPr lang="en-US" dirty="0"/>
              <a:t> </a:t>
            </a:r>
          </a:p>
          <a:p>
            <a:pPr marL="0" indent="0">
              <a:buFont typeface="Arial" charset="0"/>
              <a:buNone/>
              <a:defRPr/>
            </a:pPr>
            <a:r>
              <a:rPr lang="en-US" dirty="0"/>
              <a:t> </a:t>
            </a:r>
          </a:p>
          <a:p>
            <a:pPr>
              <a:buFont typeface="Arial" charset="0"/>
              <a:buChar char="•"/>
              <a:defRPr/>
            </a:pPr>
            <a:endParaRPr lang="en-US" dirty="0"/>
          </a:p>
        </p:txBody>
      </p:sp>
      <p:pic>
        <p:nvPicPr>
          <p:cNvPr id="409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1139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667000"/>
            <a:ext cx="8636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 y="3833813"/>
            <a:ext cx="67945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575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3"/>
          <p:cNvSpPr>
            <a:spLocks noGrp="1"/>
          </p:cNvSpPr>
          <p:nvPr>
            <p:ph idx="1"/>
          </p:nvPr>
        </p:nvSpPr>
        <p:spPr>
          <a:xfrm>
            <a:off x="488950" y="533400"/>
            <a:ext cx="8183563" cy="5408613"/>
          </a:xfrm>
        </p:spPr>
        <p:txBody>
          <a:bodyPr/>
          <a:lstStyle/>
          <a:p>
            <a:pPr algn="ctr" eaLnBrk="1" hangingPunct="1">
              <a:buFont typeface="Wingdings 2" panose="05020102010507070707" pitchFamily="18" charset="2"/>
              <a:buNone/>
            </a:pPr>
            <a:r>
              <a:rPr lang="en-US" altLang="en-US" sz="5400" b="1" dirty="0">
                <a:latin typeface="Bookman Old Style" panose="02050604050505020204" pitchFamily="18" charset="0"/>
              </a:rPr>
              <a:t>PUBLIC COMMENT</a:t>
            </a:r>
          </a:p>
          <a:p>
            <a:pPr algn="ctr" eaLnBrk="1" hangingPunct="1">
              <a:buFont typeface="Wingdings 2" panose="05020102010507070707" pitchFamily="18" charset="2"/>
              <a:buNone/>
            </a:pPr>
            <a:endParaRPr lang="en-US" altLang="en-US" sz="5400" dirty="0"/>
          </a:p>
        </p:txBody>
      </p:sp>
      <p:pic>
        <p:nvPicPr>
          <p:cNvPr id="4301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125" y="2733675"/>
            <a:ext cx="15811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2698750"/>
            <a:ext cx="1579563"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733675"/>
            <a:ext cx="1579563"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4433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AF11-229D-45CC-B3B6-CE0D108D7B21}"/>
              </a:ext>
            </a:extLst>
          </p:cNvPr>
          <p:cNvSpPr>
            <a:spLocks noGrp="1"/>
          </p:cNvSpPr>
          <p:nvPr>
            <p:ph type="title"/>
          </p:nvPr>
        </p:nvSpPr>
        <p:spPr/>
        <p:txBody>
          <a:bodyPr>
            <a:normAutofit/>
          </a:bodyPr>
          <a:lstStyle/>
          <a:p>
            <a:pPr algn="ctr"/>
            <a:r>
              <a:rPr lang="en-US" sz="3600" b="1" dirty="0">
                <a:latin typeface="Bookman Old Style" panose="02050604050505020204" pitchFamily="18" charset="0"/>
                <a:cs typeface="Arial" panose="020B0604020202020204" pitchFamily="34" charset="0"/>
              </a:rPr>
              <a:t>SSAN Strategic Planning Session</a:t>
            </a:r>
          </a:p>
        </p:txBody>
      </p:sp>
      <p:sp>
        <p:nvSpPr>
          <p:cNvPr id="3" name="Content Placeholder 2">
            <a:extLst>
              <a:ext uri="{FF2B5EF4-FFF2-40B4-BE49-F238E27FC236}">
                <a16:creationId xmlns:a16="http://schemas.microsoft.com/office/drawing/2014/main" id="{EA23DC05-9D46-4715-9AA4-687BE72CC72C}"/>
              </a:ext>
            </a:extLst>
          </p:cNvPr>
          <p:cNvSpPr>
            <a:spLocks noGrp="1"/>
          </p:cNvSpPr>
          <p:nvPr>
            <p:ph idx="1"/>
          </p:nvPr>
        </p:nvSpPr>
        <p:spPr>
          <a:xfrm>
            <a:off x="628650" y="1794745"/>
            <a:ext cx="7886700" cy="4351338"/>
          </a:xfrm>
        </p:spPr>
        <p:txBody>
          <a:bodyPr/>
          <a:lstStyle/>
          <a:p>
            <a:endParaRPr lang="en-US"/>
          </a:p>
        </p:txBody>
      </p:sp>
      <p:sp>
        <p:nvSpPr>
          <p:cNvPr id="4" name="TextBox 4">
            <a:extLst>
              <a:ext uri="{FF2B5EF4-FFF2-40B4-BE49-F238E27FC236}">
                <a16:creationId xmlns:a16="http://schemas.microsoft.com/office/drawing/2014/main" id="{EF39806C-B17A-4290-97E5-FA14D62CA176}"/>
              </a:ext>
            </a:extLst>
          </p:cNvPr>
          <p:cNvSpPr txBox="1">
            <a:spLocks noChangeArrowheads="1"/>
          </p:cNvSpPr>
          <p:nvPr/>
        </p:nvSpPr>
        <p:spPr bwMode="auto">
          <a:xfrm>
            <a:off x="1066800" y="5423624"/>
            <a:ext cx="7696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2800" b="1" dirty="0">
                <a:latin typeface="Bookman Old Style" panose="02050604050505020204" pitchFamily="18" charset="0"/>
              </a:rPr>
              <a:t>Presented by Vicki Smith SCDD Deputy Director of Regional Office Operations </a:t>
            </a:r>
          </a:p>
          <a:p>
            <a:pPr algn="ctr" eaLnBrk="1" hangingPunct="1"/>
            <a:r>
              <a:rPr lang="en-US" altLang="en-US" sz="2800" b="1" dirty="0">
                <a:latin typeface="Bookman Old Style" panose="02050604050505020204" pitchFamily="18" charset="0"/>
              </a:rPr>
              <a:t>See Page 87</a:t>
            </a:r>
          </a:p>
        </p:txBody>
      </p:sp>
      <p:pic>
        <p:nvPicPr>
          <p:cNvPr id="5" name="Picture 2" descr="http://scddadvocacy.org/images/network_logo_FINAL.jpg">
            <a:hlinkClick r:id="rId2"/>
            <a:extLst>
              <a:ext uri="{FF2B5EF4-FFF2-40B4-BE49-F238E27FC236}">
                <a16:creationId xmlns:a16="http://schemas.microsoft.com/office/drawing/2014/main" id="{1B97E042-7198-4EFD-BC5A-50B89019D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7874"/>
            <a:ext cx="4759325" cy="36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178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C406E-D06B-4E69-B4EF-B7BD518A176A}"/>
              </a:ext>
            </a:extLst>
          </p:cNvPr>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Break</a:t>
            </a:r>
          </a:p>
        </p:txBody>
      </p:sp>
      <p:sp>
        <p:nvSpPr>
          <p:cNvPr id="3" name="Content Placeholder 2">
            <a:extLst>
              <a:ext uri="{FF2B5EF4-FFF2-40B4-BE49-F238E27FC236}">
                <a16:creationId xmlns:a16="http://schemas.microsoft.com/office/drawing/2014/main" id="{4826EF6E-1E8A-485F-B404-0592BA73BB39}"/>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294D3F13-9C53-4AE0-B616-A588659863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52700" y="1649413"/>
            <a:ext cx="4038600" cy="4429125"/>
          </a:xfrm>
          <a:prstGeom prst="rect">
            <a:avLst/>
          </a:prstGeom>
        </p:spPr>
      </p:pic>
    </p:spTree>
    <p:extLst>
      <p:ext uri="{BB962C8B-B14F-4D97-AF65-F5344CB8AC3E}">
        <p14:creationId xmlns:p14="http://schemas.microsoft.com/office/powerpoint/2010/main" val="7942235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AF11-229D-45CC-B3B6-CE0D108D7B21}"/>
              </a:ext>
            </a:extLst>
          </p:cNvPr>
          <p:cNvSpPr>
            <a:spLocks noGrp="1"/>
          </p:cNvSpPr>
          <p:nvPr>
            <p:ph type="title"/>
          </p:nvPr>
        </p:nvSpPr>
        <p:spPr/>
        <p:txBody>
          <a:bodyPr>
            <a:normAutofit/>
          </a:bodyPr>
          <a:lstStyle/>
          <a:p>
            <a:pPr algn="ctr"/>
            <a:r>
              <a:rPr lang="en-US" sz="3600" b="1" dirty="0">
                <a:latin typeface="Bookman Old Style" panose="02050604050505020204" pitchFamily="18" charset="0"/>
                <a:cs typeface="Arial" panose="020B0604020202020204" pitchFamily="34" charset="0"/>
              </a:rPr>
              <a:t>SSAN Strategic Planning Session – Continued </a:t>
            </a:r>
          </a:p>
        </p:txBody>
      </p:sp>
      <p:sp>
        <p:nvSpPr>
          <p:cNvPr id="3" name="Content Placeholder 2">
            <a:extLst>
              <a:ext uri="{FF2B5EF4-FFF2-40B4-BE49-F238E27FC236}">
                <a16:creationId xmlns:a16="http://schemas.microsoft.com/office/drawing/2014/main" id="{EA23DC05-9D46-4715-9AA4-687BE72CC72C}"/>
              </a:ext>
            </a:extLst>
          </p:cNvPr>
          <p:cNvSpPr>
            <a:spLocks noGrp="1"/>
          </p:cNvSpPr>
          <p:nvPr>
            <p:ph idx="1"/>
          </p:nvPr>
        </p:nvSpPr>
        <p:spPr>
          <a:xfrm>
            <a:off x="628650" y="1794745"/>
            <a:ext cx="7886700" cy="4351338"/>
          </a:xfrm>
        </p:spPr>
        <p:txBody>
          <a:bodyPr/>
          <a:lstStyle/>
          <a:p>
            <a:endParaRPr lang="en-US" dirty="0"/>
          </a:p>
        </p:txBody>
      </p:sp>
      <p:pic>
        <p:nvPicPr>
          <p:cNvPr id="5" name="Picture 2" descr="http://scddadvocacy.org/images/network_logo_FINAL.jpg">
            <a:hlinkClick r:id="rId2"/>
            <a:extLst>
              <a:ext uri="{FF2B5EF4-FFF2-40B4-BE49-F238E27FC236}">
                <a16:creationId xmlns:a16="http://schemas.microsoft.com/office/drawing/2014/main" id="{1B97E042-7198-4EFD-BC5A-50B89019D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0" y="1935746"/>
            <a:ext cx="4660900" cy="358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a:extLst>
              <a:ext uri="{FF2B5EF4-FFF2-40B4-BE49-F238E27FC236}">
                <a16:creationId xmlns:a16="http://schemas.microsoft.com/office/drawing/2014/main" id="{54EE015C-1CA6-48FA-AA63-6B642557B51C}"/>
              </a:ext>
            </a:extLst>
          </p:cNvPr>
          <p:cNvSpPr txBox="1">
            <a:spLocks noChangeArrowheads="1"/>
          </p:cNvSpPr>
          <p:nvPr/>
        </p:nvSpPr>
        <p:spPr bwMode="auto">
          <a:xfrm>
            <a:off x="1752600" y="5638251"/>
            <a:ext cx="6381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2000" b="1" dirty="0">
                <a:latin typeface="Bookman Old Style" panose="02050604050505020204" pitchFamily="18" charset="0"/>
              </a:rPr>
              <a:t>Presented by Vicki Smith SCDD Deputy Director of Regional Office Operations </a:t>
            </a:r>
          </a:p>
          <a:p>
            <a:pPr algn="ctr" eaLnBrk="1" hangingPunct="1"/>
            <a:r>
              <a:rPr lang="en-US" altLang="en-US" sz="2000" b="1" dirty="0">
                <a:latin typeface="Bookman Old Style" panose="02050604050505020204" pitchFamily="18" charset="0"/>
              </a:rPr>
              <a:t>See Page 87</a:t>
            </a:r>
          </a:p>
        </p:txBody>
      </p:sp>
    </p:spTree>
    <p:extLst>
      <p:ext uri="{BB962C8B-B14F-4D97-AF65-F5344CB8AC3E}">
        <p14:creationId xmlns:p14="http://schemas.microsoft.com/office/powerpoint/2010/main" val="25173839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rtlCol="0">
            <a:normAutofit fontScale="90000"/>
          </a:bodyPr>
          <a:lstStyle/>
          <a:p>
            <a:pPr eaLnBrk="1" fontAlgn="auto" hangingPunct="1">
              <a:spcAft>
                <a:spcPts val="0"/>
              </a:spcAft>
              <a:defRPr/>
            </a:pPr>
            <a:r>
              <a:rPr lang="en-US" b="1" dirty="0">
                <a:solidFill>
                  <a:schemeClr val="accent1">
                    <a:tint val="88000"/>
                    <a:satMod val="150000"/>
                  </a:schemeClr>
                </a:solidFill>
                <a:latin typeface="Bookman Old Style" panose="02050604050505020204" pitchFamily="18" charset="0"/>
              </a:rPr>
              <a:t>LUNCH on your own</a:t>
            </a:r>
            <a:br>
              <a:rPr lang="en-US" b="1" dirty="0">
                <a:solidFill>
                  <a:schemeClr val="accent1">
                    <a:tint val="88000"/>
                    <a:satMod val="150000"/>
                  </a:schemeClr>
                </a:solidFill>
                <a:latin typeface="Bookman Old Style" panose="02050604050505020204" pitchFamily="18" charset="0"/>
              </a:rPr>
            </a:br>
            <a:r>
              <a:rPr lang="en-US" b="1" dirty="0">
                <a:solidFill>
                  <a:schemeClr val="accent1">
                    <a:tint val="88000"/>
                    <a:satMod val="150000"/>
                  </a:schemeClr>
                </a:solidFill>
                <a:latin typeface="Bookman Old Style" panose="02050604050505020204" pitchFamily="18" charset="0"/>
              </a:rPr>
              <a:t>Break </a:t>
            </a:r>
            <a:r>
              <a:rPr lang="en-US" b="1" i="1" dirty="0">
                <a:solidFill>
                  <a:schemeClr val="accent1">
                    <a:tint val="88000"/>
                    <a:satMod val="150000"/>
                  </a:schemeClr>
                </a:solidFill>
                <a:latin typeface="Bookman Old Style" panose="02050604050505020204" pitchFamily="18" charset="0"/>
              </a:rPr>
              <a:t>is 60 minutes</a:t>
            </a:r>
            <a:br>
              <a:rPr lang="en-US" i="1" dirty="0">
                <a:solidFill>
                  <a:schemeClr val="accent1">
                    <a:tint val="88000"/>
                    <a:satMod val="150000"/>
                  </a:schemeClr>
                </a:solidFill>
              </a:rPr>
            </a:br>
            <a:endParaRPr lang="en-US" dirty="0">
              <a:solidFill>
                <a:schemeClr val="accent1">
                  <a:tint val="88000"/>
                  <a:satMod val="150000"/>
                </a:schemeClr>
              </a:solidFill>
            </a:endParaRPr>
          </a:p>
        </p:txBody>
      </p:sp>
      <p:pic>
        <p:nvPicPr>
          <p:cNvPr id="46083" name="Picture 3" descr="MC90038401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2213" y="2660650"/>
            <a:ext cx="3557587"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p:cNvSpPr txBox="1">
            <a:spLocks noChangeArrowheads="1"/>
          </p:cNvSpPr>
          <p:nvPr/>
        </p:nvSpPr>
        <p:spPr bwMode="auto">
          <a:xfrm>
            <a:off x="2286000" y="6400800"/>
            <a:ext cx="443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Bookman Old Style" panose="02050604050505020204" pitchFamily="18" charset="0"/>
              </a:rPr>
              <a:t>Please Start the Meeting Evaluations</a:t>
            </a:r>
          </a:p>
        </p:txBody>
      </p:sp>
    </p:spTree>
    <p:extLst>
      <p:ext uri="{BB962C8B-B14F-4D97-AF65-F5344CB8AC3E}">
        <p14:creationId xmlns:p14="http://schemas.microsoft.com/office/powerpoint/2010/main" val="15707971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7092-8476-43C2-979B-7CCD29EA3548}"/>
              </a:ext>
            </a:extLst>
          </p:cNvPr>
          <p:cNvSpPr>
            <a:spLocks noGrp="1"/>
          </p:cNvSpPr>
          <p:nvPr>
            <p:ph type="title"/>
          </p:nvPr>
        </p:nvSpPr>
        <p:spPr/>
        <p:txBody>
          <a:bodyPr>
            <a:normAutofit/>
          </a:bodyPr>
          <a:lstStyle/>
          <a:p>
            <a:r>
              <a:rPr lang="en-US" sz="3600" b="1" dirty="0">
                <a:latin typeface="Bookman Old Style" panose="02050604050505020204" pitchFamily="18" charset="0"/>
              </a:rPr>
              <a:t>Disability Sensitivity Training </a:t>
            </a:r>
          </a:p>
        </p:txBody>
      </p:sp>
      <p:sp>
        <p:nvSpPr>
          <p:cNvPr id="3" name="Content Placeholder 2">
            <a:extLst>
              <a:ext uri="{FF2B5EF4-FFF2-40B4-BE49-F238E27FC236}">
                <a16:creationId xmlns:a16="http://schemas.microsoft.com/office/drawing/2014/main" id="{3C67A1F7-E222-40EE-96D4-A92B53A75BA7}"/>
              </a:ext>
            </a:extLst>
          </p:cNvPr>
          <p:cNvSpPr>
            <a:spLocks noGrp="1"/>
          </p:cNvSpPr>
          <p:nvPr>
            <p:ph idx="1"/>
          </p:nvPr>
        </p:nvSpPr>
        <p:spPr/>
        <p:txBody>
          <a:bodyPr/>
          <a:lstStyle/>
          <a:p>
            <a:endParaRPr lang="en-US" dirty="0"/>
          </a:p>
        </p:txBody>
      </p:sp>
      <p:sp>
        <p:nvSpPr>
          <p:cNvPr id="4" name="TextBox 4">
            <a:extLst>
              <a:ext uri="{FF2B5EF4-FFF2-40B4-BE49-F238E27FC236}">
                <a16:creationId xmlns:a16="http://schemas.microsoft.com/office/drawing/2014/main" id="{A0EA6915-674D-4D08-A0E7-2DF10D3CA869}"/>
              </a:ext>
            </a:extLst>
          </p:cNvPr>
          <p:cNvSpPr txBox="1">
            <a:spLocks noChangeArrowheads="1"/>
          </p:cNvSpPr>
          <p:nvPr/>
        </p:nvSpPr>
        <p:spPr bwMode="auto">
          <a:xfrm>
            <a:off x="2914648" y="4972944"/>
            <a:ext cx="46011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2000" b="1" dirty="0">
                <a:latin typeface="Bookman Old Style" panose="02050604050505020204" pitchFamily="18" charset="0"/>
              </a:rPr>
              <a:t>Presented By Katie Hornberger</a:t>
            </a:r>
          </a:p>
          <a:p>
            <a:pPr algn="ctr" eaLnBrk="1" hangingPunct="1"/>
            <a:r>
              <a:rPr lang="en-US" altLang="en-US" sz="2000" b="1" dirty="0">
                <a:latin typeface="Bookman Old Style" panose="02050604050505020204" pitchFamily="18" charset="0"/>
              </a:rPr>
              <a:t>Director of </a:t>
            </a:r>
            <a:r>
              <a:rPr lang="en-US" altLang="en-US" sz="2000" b="1" dirty="0" err="1">
                <a:latin typeface="Bookman Old Style" panose="02050604050505020204" pitchFamily="18" charset="0"/>
              </a:rPr>
              <a:t>OCRA</a:t>
            </a:r>
            <a:r>
              <a:rPr lang="en-US" altLang="en-US" sz="2000" b="1" dirty="0">
                <a:latin typeface="Bookman Old Style" panose="02050604050505020204" pitchFamily="18" charset="0"/>
              </a:rPr>
              <a:t>/</a:t>
            </a:r>
            <a:r>
              <a:rPr lang="en-US" altLang="en-US" sz="2000" b="1" dirty="0" err="1">
                <a:latin typeface="Bookman Old Style" panose="02050604050505020204" pitchFamily="18" charset="0"/>
              </a:rPr>
              <a:t>OPRABA</a:t>
            </a:r>
            <a:r>
              <a:rPr lang="en-US" altLang="en-US" sz="2000" b="1" dirty="0">
                <a:latin typeface="Bookman Old Style" panose="02050604050505020204" pitchFamily="18" charset="0"/>
              </a:rPr>
              <a:t> </a:t>
            </a:r>
          </a:p>
          <a:p>
            <a:pPr algn="ctr" eaLnBrk="1" hangingPunct="1"/>
            <a:r>
              <a:rPr lang="en-US" altLang="en-US" sz="2000" b="1" dirty="0">
                <a:latin typeface="Bookman Old Style" panose="02050604050505020204" pitchFamily="18" charset="0"/>
              </a:rPr>
              <a:t>See Pages 89</a:t>
            </a:r>
          </a:p>
        </p:txBody>
      </p:sp>
      <p:pic>
        <p:nvPicPr>
          <p:cNvPr id="10242" name="Picture 2" descr="Image result for disability rights california employment">
            <a:extLst>
              <a:ext uri="{FF2B5EF4-FFF2-40B4-BE49-F238E27FC236}">
                <a16:creationId xmlns:a16="http://schemas.microsoft.com/office/drawing/2014/main" id="{A7202821-7912-4784-8AE0-EF1761E77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02262"/>
            <a:ext cx="590973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8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F1A3C-43F8-4D08-A941-8F940E3C3FB6}"/>
              </a:ext>
            </a:extLst>
          </p:cNvPr>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Legislative Update </a:t>
            </a:r>
          </a:p>
        </p:txBody>
      </p:sp>
      <p:pic>
        <p:nvPicPr>
          <p:cNvPr id="3" name="Picture 6">
            <a:extLst>
              <a:ext uri="{FF2B5EF4-FFF2-40B4-BE49-F238E27FC236}">
                <a16:creationId xmlns:a16="http://schemas.microsoft.com/office/drawing/2014/main" id="{2AFCE487-6C2A-4AE7-934E-21D76A8A4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59768"/>
            <a:ext cx="32766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80D8F4F-56FA-45B8-A146-47DC3C4C1AA3}"/>
              </a:ext>
            </a:extLst>
          </p:cNvPr>
          <p:cNvSpPr txBox="1"/>
          <p:nvPr/>
        </p:nvSpPr>
        <p:spPr>
          <a:xfrm>
            <a:off x="2438400" y="5292545"/>
            <a:ext cx="3657600" cy="1200329"/>
          </a:xfrm>
          <a:prstGeom prst="rect">
            <a:avLst/>
          </a:prstGeom>
          <a:noFill/>
        </p:spPr>
        <p:txBody>
          <a:bodyPr wrap="square" rtlCol="0">
            <a:spAutoFit/>
          </a:bodyPr>
          <a:lstStyle/>
          <a:p>
            <a:pPr algn="ctr"/>
            <a:r>
              <a:rPr lang="en-US" sz="2400" b="1" dirty="0"/>
              <a:t>Presented by </a:t>
            </a:r>
          </a:p>
          <a:p>
            <a:pPr algn="ctr"/>
            <a:r>
              <a:rPr lang="en-US" sz="2400" b="1" dirty="0"/>
              <a:t>Aaron Carruthers</a:t>
            </a:r>
          </a:p>
          <a:p>
            <a:pPr algn="ctr"/>
            <a:r>
              <a:rPr lang="en-US" sz="2400" b="1" dirty="0"/>
              <a:t>SCDD Executive Director  </a:t>
            </a:r>
          </a:p>
        </p:txBody>
      </p:sp>
    </p:spTree>
    <p:extLst>
      <p:ext uri="{BB962C8B-B14F-4D97-AF65-F5344CB8AC3E}">
        <p14:creationId xmlns:p14="http://schemas.microsoft.com/office/powerpoint/2010/main" val="29308652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3429000"/>
            <a:ext cx="4343400" cy="1143000"/>
          </a:xfrm>
        </p:spPr>
        <p:txBody>
          <a:bodyPr>
            <a:normAutofit fontScale="90000"/>
          </a:bodyPr>
          <a:lstStyle/>
          <a:p>
            <a:r>
              <a:rPr lang="en-US" altLang="en-US" sz="4000" b="1" dirty="0">
                <a:latin typeface="Arial" panose="020B0604020202020204" pitchFamily="34" charset="0"/>
                <a:cs typeface="Arial" panose="020B0604020202020204" pitchFamily="34" charset="0"/>
              </a:rPr>
              <a:t>SCDD/SAAC Report</a:t>
            </a:r>
            <a:br>
              <a:rPr lang="en-US" altLang="en-US" sz="4000" dirty="0">
                <a:latin typeface="Arial" panose="020B0604020202020204" pitchFamily="34" charset="0"/>
                <a:cs typeface="Arial" panose="020B0604020202020204" pitchFamily="34" charset="0"/>
              </a:rPr>
            </a:br>
            <a:r>
              <a:rPr lang="en-US" altLang="en-US" sz="4000" dirty="0">
                <a:latin typeface="Arial" panose="020B0604020202020204" pitchFamily="34" charset="0"/>
                <a:cs typeface="Arial" panose="020B0604020202020204" pitchFamily="34" charset="0"/>
              </a:rPr>
              <a:t>  Wesley Witherspoon</a:t>
            </a:r>
            <a:br>
              <a:rPr lang="en-US" altLang="en-US" dirty="0"/>
            </a:br>
            <a:r>
              <a:rPr lang="en-US" altLang="en-US" dirty="0"/>
              <a:t>  </a:t>
            </a:r>
          </a:p>
        </p:txBody>
      </p:sp>
      <p:pic>
        <p:nvPicPr>
          <p:cNvPr id="3686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2133600" cy="138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50772" y="914400"/>
            <a:ext cx="2577894" cy="45259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6869" name="TextBox 4"/>
          <p:cNvSpPr txBox="1">
            <a:spLocks noChangeArrowheads="1"/>
          </p:cNvSpPr>
          <p:nvPr/>
        </p:nvSpPr>
        <p:spPr bwMode="auto">
          <a:xfrm>
            <a:off x="2362200" y="60198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Arial" panose="020B0604020202020204" pitchFamily="34" charset="0"/>
                <a:cs typeface="Arial" panose="020B0604020202020204" pitchFamily="34" charset="0"/>
              </a:rPr>
              <a:t>Page 91-92</a:t>
            </a:r>
          </a:p>
        </p:txBody>
      </p:sp>
    </p:spTree>
    <p:extLst>
      <p:ext uri="{BB962C8B-B14F-4D97-AF65-F5344CB8AC3E}">
        <p14:creationId xmlns:p14="http://schemas.microsoft.com/office/powerpoint/2010/main" val="38628519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900" y="1697038"/>
            <a:ext cx="442595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5"/>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Verdana" panose="020B0604030504040204" pitchFamily="34" charset="0"/>
            </a:endParaRPr>
          </a:p>
        </p:txBody>
      </p:sp>
      <p:pic>
        <p:nvPicPr>
          <p:cNvPr id="450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00" y="2614613"/>
            <a:ext cx="1143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6"/>
          <p:cNvSpPr>
            <a:spLocks noChangeArrowheads="1"/>
          </p:cNvSpPr>
          <p:nvPr/>
        </p:nvSpPr>
        <p:spPr bwMode="auto">
          <a:xfrm>
            <a:off x="944563" y="5351463"/>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Bookman Old Style" panose="02050604050505020204" pitchFamily="18" charset="0"/>
                <a:ea typeface="Arial" panose="020B0604020202020204" pitchFamily="34" charset="0"/>
                <a:cs typeface="Times New Roman" panose="02020603050405020304" pitchFamily="18" charset="0"/>
              </a:rPr>
              <a:t>SSAN Officers – Building Networks</a:t>
            </a:r>
          </a:p>
        </p:txBody>
      </p:sp>
      <p:pic>
        <p:nvPicPr>
          <p:cNvPr id="4506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614613"/>
            <a:ext cx="11398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1"/>
          <p:cNvSpPr txBox="1">
            <a:spLocks noChangeArrowheads="1"/>
          </p:cNvSpPr>
          <p:nvPr/>
        </p:nvSpPr>
        <p:spPr bwMode="auto">
          <a:xfrm>
            <a:off x="838200" y="6858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latin typeface="Bookman Old Style" panose="02050604050505020204" pitchFamily="18" charset="0"/>
                <a:ea typeface="Arial" panose="020B0604020202020204" pitchFamily="34" charset="0"/>
                <a:cs typeface="Times New Roman" panose="02020603050405020304" pitchFamily="18" charset="0"/>
              </a:rPr>
              <a:t>Review Member Action Plan/Assignments</a:t>
            </a:r>
            <a:endParaRPr lang="en-US" altLang="en-US" sz="2800">
              <a:latin typeface="Bookman Old Style" panose="02050604050505020204" pitchFamily="18" charset="0"/>
              <a:ea typeface="Arial" panose="020B0604020202020204" pitchFamily="34" charset="0"/>
              <a:cs typeface="Times New Roman" panose="02020603050405020304" pitchFamily="18" charset="0"/>
            </a:endParaRPr>
          </a:p>
          <a:p>
            <a:pPr eaLnBrk="1" hangingPunct="1">
              <a:spcBef>
                <a:spcPct val="0"/>
              </a:spcBef>
              <a:buFontTx/>
              <a:buNone/>
            </a:pPr>
            <a:endParaRPr lang="en-US" altLang="en-US" sz="2800">
              <a:latin typeface="Bookman Old Style" panose="02050604050505020204" pitchFamily="18" charset="0"/>
              <a:ea typeface="Arial" panose="020B0604020202020204" pitchFamily="34" charset="0"/>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a:extLst>
              <a:ext uri="{FF2B5EF4-FFF2-40B4-BE49-F238E27FC236}">
                <a16:creationId xmlns:a16="http://schemas.microsoft.com/office/drawing/2014/main" id="{09810B90-2D20-446D-B23D-CBBEF8B8A6C9}"/>
              </a:ext>
            </a:extLst>
          </p:cNvPr>
          <p:cNvGraphicFramePr>
            <a:graphicFrameLocks noGrp="1" noChangeAspect="1"/>
          </p:cNvGraphicFramePr>
          <p:nvPr>
            <p:ph idx="1"/>
            <p:extLst>
              <p:ext uri="{D42A27DB-BD31-4B8C-83A1-F6EECF244321}">
                <p14:modId xmlns:p14="http://schemas.microsoft.com/office/powerpoint/2010/main" val="3007949487"/>
              </p:ext>
            </p:extLst>
          </p:nvPr>
        </p:nvGraphicFramePr>
        <p:xfrm>
          <a:off x="527050" y="571500"/>
          <a:ext cx="7243763" cy="5554663"/>
        </p:xfrm>
        <a:graphic>
          <a:graphicData uri="http://schemas.openxmlformats.org/presentationml/2006/ole">
            <mc:AlternateContent xmlns:mc="http://schemas.openxmlformats.org/markup-compatibility/2006">
              <mc:Choice xmlns:v="urn:schemas-microsoft-com:vml" Requires="v">
                <p:oleObj spid="_x0000_s4142" name="Document" r:id="rId3" imgW="8565863" imgH="6569837" progId="Word.Document.12">
                  <p:embed/>
                </p:oleObj>
              </mc:Choice>
              <mc:Fallback>
                <p:oleObj name="Document" r:id="rId3" imgW="8565863" imgH="6569837" progId="Word.Document.12">
                  <p:embed/>
                  <p:pic>
                    <p:nvPicPr>
                      <p:cNvPr id="0" name=""/>
                      <p:cNvPicPr/>
                      <p:nvPr/>
                    </p:nvPicPr>
                    <p:blipFill>
                      <a:blip r:embed="rId4"/>
                      <a:stretch>
                        <a:fillRect/>
                      </a:stretch>
                    </p:blipFill>
                    <p:spPr>
                      <a:xfrm>
                        <a:off x="527050" y="571500"/>
                        <a:ext cx="7243763" cy="5554663"/>
                      </a:xfrm>
                      <a:prstGeom prst="rect">
                        <a:avLst/>
                      </a:prstGeom>
                    </p:spPr>
                  </p:pic>
                </p:oleObj>
              </mc:Fallback>
            </mc:AlternateContent>
          </a:graphicData>
        </a:graphic>
      </p:graphicFrame>
    </p:spTree>
    <p:extLst>
      <p:ext uri="{BB962C8B-B14F-4D97-AF65-F5344CB8AC3E}">
        <p14:creationId xmlns:p14="http://schemas.microsoft.com/office/powerpoint/2010/main" val="10193361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b="1">
                <a:latin typeface="Bookman Old Style" panose="02050604050505020204" pitchFamily="18" charset="0"/>
              </a:rPr>
              <a:t>Questions?</a:t>
            </a:r>
          </a:p>
        </p:txBody>
      </p:sp>
      <p:pic>
        <p:nvPicPr>
          <p:cNvPr id="471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1752600"/>
            <a:ext cx="2043113" cy="3014663"/>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a:r>
              <a:rPr lang="en-US" altLang="en-US" b="1" dirty="0">
                <a:latin typeface="Arial" panose="020B0604020202020204" pitchFamily="34" charset="0"/>
                <a:cs typeface="Arial" panose="020B0604020202020204" pitchFamily="34" charset="0"/>
              </a:rPr>
              <a:t>Talking Points</a:t>
            </a:r>
          </a:p>
        </p:txBody>
      </p:sp>
      <p:sp>
        <p:nvSpPr>
          <p:cNvPr id="48131" name="Content Placeholder 2"/>
          <p:cNvSpPr>
            <a:spLocks noGrp="1"/>
          </p:cNvSpPr>
          <p:nvPr>
            <p:ph idx="1"/>
          </p:nvPr>
        </p:nvSpPr>
        <p:spPr>
          <a:xfrm>
            <a:off x="457200" y="2057400"/>
            <a:ext cx="8229600" cy="4343400"/>
          </a:xfrm>
        </p:spPr>
        <p:txBody>
          <a:bodyPr/>
          <a:lstStyle/>
          <a:p>
            <a:endParaRPr lang="en-US" altLang="en-US" dirty="0"/>
          </a:p>
          <a:p>
            <a:endParaRPr lang="en-US" altLang="en-US" dirty="0"/>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28600"/>
            <a:ext cx="911225"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85614">
            <a:off x="609600" y="186069"/>
            <a:ext cx="152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302895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02895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02895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02895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028950" algn="l"/>
              </a:tabLst>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tabLst>
                <a:tab pos="3028950" algn="l"/>
              </a:tabLst>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tabLst>
                <a:tab pos="3028950" algn="l"/>
              </a:tabLst>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tabLst>
                <a:tab pos="3028950" algn="l"/>
              </a:tabLst>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tabLst>
                <a:tab pos="3028950" algn="l"/>
              </a:tabLst>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sp>
        <p:nvSpPr>
          <p:cNvPr id="50179" name="Rectangle 5"/>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3028950"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028950"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028950"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028950"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028950" algn="l"/>
              </a:tabLst>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tabLst>
                <a:tab pos="3028950" algn="l"/>
              </a:tabLst>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tabLst>
                <a:tab pos="3028950" algn="l"/>
              </a:tabLst>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tabLst>
                <a:tab pos="3028950" algn="l"/>
              </a:tabLst>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tabLst>
                <a:tab pos="3028950" algn="l"/>
              </a:tabLst>
              <a:defRPr sz="2000">
                <a:solidFill>
                  <a:schemeClr val="tx1"/>
                </a:solidFill>
                <a:latin typeface="Calibri" panose="020F0502020204030204" pitchFamily="34" charset="0"/>
              </a:defRPr>
            </a:lvl9pPr>
          </a:lstStyle>
          <a:p>
            <a:pPr>
              <a:spcBef>
                <a:spcPct val="0"/>
              </a:spcBef>
              <a:buFontTx/>
              <a:buNone/>
            </a:pPr>
            <a:endParaRPr lang="en-US" altLang="en-US" sz="1800">
              <a:latin typeface="Verdana" panose="020B0604030504040204" pitchFamily="34" charset="0"/>
            </a:endParaRPr>
          </a:p>
        </p:txBody>
      </p:sp>
      <p:pic>
        <p:nvPicPr>
          <p:cNvPr id="5018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609600"/>
            <a:ext cx="18415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Box 1"/>
          <p:cNvSpPr txBox="1">
            <a:spLocks noChangeArrowheads="1"/>
          </p:cNvSpPr>
          <p:nvPr/>
        </p:nvSpPr>
        <p:spPr bwMode="auto">
          <a:xfrm>
            <a:off x="0" y="5715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Bookman Old Style" panose="02050604050505020204" pitchFamily="18" charset="0"/>
              </a:rPr>
              <a:t>Please complete the Meeting Evaluations</a:t>
            </a:r>
          </a:p>
        </p:txBody>
      </p:sp>
      <p:sp>
        <p:nvSpPr>
          <p:cNvPr id="50182" name="TextBox 2"/>
          <p:cNvSpPr txBox="1">
            <a:spLocks noChangeArrowheads="1"/>
          </p:cNvSpPr>
          <p:nvPr/>
        </p:nvSpPr>
        <p:spPr bwMode="auto">
          <a:xfrm>
            <a:off x="1219200" y="2438400"/>
            <a:ext cx="5943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2400" b="1">
                <a:latin typeface="Bookman Old Style" panose="02050604050505020204" pitchFamily="18" charset="0"/>
              </a:rPr>
              <a:t>Input for next SSAN Meeting</a:t>
            </a:r>
            <a:endParaRPr lang="en-US" altLang="en-US" sz="2400">
              <a:latin typeface="Bookman Old Style" panose="02050604050505020204" pitchFamily="18" charset="0"/>
            </a:endParaRPr>
          </a:p>
          <a:p>
            <a:pPr algn="ctr" eaLnBrk="1" hangingPunct="1"/>
            <a:r>
              <a:rPr lang="en-US" altLang="en-US" sz="2400">
                <a:latin typeface="Bookman Old Style" panose="02050604050505020204" pitchFamily="18" charset="0"/>
              </a:rPr>
              <a:t>ALL</a:t>
            </a:r>
          </a:p>
          <a:p>
            <a:pPr eaLnBrk="1" hangingPunct="1"/>
            <a:endParaRPr lang="en-US" alt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672" y="2133600"/>
            <a:ext cx="6357792" cy="412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1"/>
          <p:cNvSpPr>
            <a:spLocks noChangeArrowheads="1"/>
          </p:cNvSpPr>
          <p:nvPr/>
        </p:nvSpPr>
        <p:spPr bwMode="auto">
          <a:xfrm>
            <a:off x="762000" y="9144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12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solidFill>
                  <a:srgbClr val="000000"/>
                </a:solidFill>
                <a:latin typeface="+mj-lt"/>
              </a:rPr>
              <a:t>3:00 p.m. Adjourn</a:t>
            </a:r>
          </a:p>
          <a:p>
            <a:pPr algn="ctr" eaLnBrk="1" hangingPunct="1">
              <a:spcBef>
                <a:spcPct val="0"/>
              </a:spcBef>
              <a:buFontTx/>
              <a:buNone/>
            </a:pPr>
            <a:r>
              <a:rPr lang="en-US" altLang="en-US" b="1" dirty="0">
                <a:solidFill>
                  <a:srgbClr val="000000"/>
                </a:solidFill>
                <a:latin typeface="+mj-lt"/>
              </a:rPr>
              <a:t>Thanks everyone &amp; Safe Travels</a:t>
            </a:r>
            <a:endParaRPr lang="en-US" altLang="en-US" dirty="0">
              <a:solidFill>
                <a:srgbClr val="000000"/>
              </a:solidFill>
              <a:latin typeface="+mj-lt"/>
            </a:endParaRPr>
          </a:p>
        </p:txBody>
      </p:sp>
      <p:pic>
        <p:nvPicPr>
          <p:cNvPr id="52228" name="Picture 2" descr="http://scddadvocacy.org/images/network_logo_FINA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495800"/>
            <a:ext cx="14970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1143000"/>
          </a:xfrm>
        </p:spPr>
        <p:txBody>
          <a:bodyPr/>
          <a:lstStyle/>
          <a:p>
            <a:r>
              <a:rPr lang="en-US" altLang="en-US" sz="4000" b="1">
                <a:latin typeface="Arial" panose="020B0604020202020204" pitchFamily="34" charset="0"/>
                <a:cs typeface="Arial" panose="020B0604020202020204" pitchFamily="34" charset="0"/>
              </a:rPr>
              <a:t>SSAN Workgroups</a:t>
            </a:r>
          </a:p>
        </p:txBody>
      </p:sp>
      <p:pic>
        <p:nvPicPr>
          <p:cNvPr id="21507" name="Content Placeholder 5" descr="SSAN Logo.png.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9503" y="1729563"/>
            <a:ext cx="5664994" cy="4366437"/>
          </a:xfrm>
        </p:spPr>
      </p:pic>
      <p:sp>
        <p:nvSpPr>
          <p:cNvPr id="2" name="TextBox 1"/>
          <p:cNvSpPr txBox="1"/>
          <p:nvPr/>
        </p:nvSpPr>
        <p:spPr>
          <a:xfrm>
            <a:off x="2286000" y="6096000"/>
            <a:ext cx="38862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See Pages 33-40</a:t>
            </a:r>
          </a:p>
        </p:txBody>
      </p:sp>
    </p:spTree>
    <p:extLst>
      <p:ext uri="{BB962C8B-B14F-4D97-AF65-F5344CB8AC3E}">
        <p14:creationId xmlns:p14="http://schemas.microsoft.com/office/powerpoint/2010/main" val="1533583690"/>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54046</TotalTime>
  <Words>3406</Words>
  <Application>Microsoft Office PowerPoint</Application>
  <PresentationFormat>On-screen Show (4:3)</PresentationFormat>
  <Paragraphs>432</Paragraphs>
  <Slides>86</Slides>
  <Notes>1</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2</vt:i4>
      </vt:variant>
      <vt:variant>
        <vt:lpstr>Slide Titles</vt:lpstr>
      </vt:variant>
      <vt:variant>
        <vt:i4>86</vt:i4>
      </vt:variant>
    </vt:vector>
  </HeadingPairs>
  <TitlesOfParts>
    <vt:vector size="102" baseType="lpstr">
      <vt:lpstr>Arial</vt:lpstr>
      <vt:lpstr>Bookman Old Style</vt:lpstr>
      <vt:lpstr>Calibri</vt:lpstr>
      <vt:lpstr>Calibri Light</vt:lpstr>
      <vt:lpstr>Franklin Gothic Book</vt:lpstr>
      <vt:lpstr>Franklin Gothic Medium</vt:lpstr>
      <vt:lpstr>Times New Roman</vt:lpstr>
      <vt:lpstr>Tunga</vt:lpstr>
      <vt:lpstr>Verdana</vt:lpstr>
      <vt:lpstr>Wingdings</vt:lpstr>
      <vt:lpstr>Wingdings 2</vt:lpstr>
      <vt:lpstr>Office Theme</vt:lpstr>
      <vt:lpstr>2_Office Theme</vt:lpstr>
      <vt:lpstr>Angles</vt:lpstr>
      <vt:lpstr>Acrobat Document</vt:lpstr>
      <vt:lpstr>Document</vt:lpstr>
      <vt:lpstr>PowerPoint Presentation</vt:lpstr>
      <vt:lpstr>10:00 a.m</vt:lpstr>
      <vt:lpstr> Review and Approval of Agenda  Nicole Patterson, Chairperson Desiree Boykin, Vice Chairperson Lisa Cooley, Secretary </vt:lpstr>
      <vt:lpstr>PowerPoint Presentation</vt:lpstr>
      <vt:lpstr>Review and Approval of Minutes December 2018</vt:lpstr>
      <vt:lpstr>Updates from the Chair </vt:lpstr>
      <vt:lpstr>SCDD UPDATE Aaron Carruthers Executive Director</vt:lpstr>
      <vt:lpstr>Legislative Update </vt:lpstr>
      <vt:lpstr>SSAN Workgroups</vt:lpstr>
      <vt:lpstr>LUNCH on your own Break is 90 minutes </vt:lpstr>
      <vt:lpstr>Review and Approval of Updates to SSAN By-Laws</vt:lpstr>
      <vt:lpstr>Bylaws Statewide Self-Advocacy Network (SSAN) A project of the State Council on Developmental Disabilities </vt:lpstr>
      <vt:lpstr>Article 1: Name, Purpose and Description </vt:lpstr>
      <vt:lpstr>Section 3 – Description </vt:lpstr>
      <vt:lpstr>Section 3 – Description (cont.)</vt:lpstr>
      <vt:lpstr>Article 2 - Membership</vt:lpstr>
      <vt:lpstr>PowerPoint Presentation</vt:lpstr>
      <vt:lpstr>PowerPoint Presentation</vt:lpstr>
      <vt:lpstr>PowerPoint Presentation</vt:lpstr>
      <vt:lpstr>Process for Terms is the following:</vt:lpstr>
      <vt:lpstr>PowerPoint Presentation</vt:lpstr>
      <vt:lpstr>Article 3 – Meetings</vt:lpstr>
      <vt:lpstr>Section 2. Quorum and Voting: </vt:lpstr>
      <vt:lpstr>Section 3. Workgroups: </vt:lpstr>
      <vt:lpstr>Article 4 – Officers and Elections</vt:lpstr>
      <vt:lpstr>PowerPoint Presentation</vt:lpstr>
      <vt:lpstr>Section 4. Duties of Officers:</vt:lpstr>
      <vt:lpstr>Section 4b – Duties of the Vice-Chair:</vt:lpstr>
      <vt:lpstr>Section 4c – Duties of Secretary </vt:lpstr>
      <vt:lpstr>Section 4d – Expectations of Officers </vt:lpstr>
      <vt:lpstr>Section 5. Election of Officers</vt:lpstr>
      <vt:lpstr>Section 5c – Voting  </vt:lpstr>
      <vt:lpstr>Article 5 – MOU between SSAN and SCDD</vt:lpstr>
      <vt:lpstr>Article 6 – Finances </vt:lpstr>
      <vt:lpstr>Article 7 – Amendments </vt:lpstr>
      <vt:lpstr>AUCD Conference Recap</vt:lpstr>
      <vt:lpstr>Kecia, Robert, and Wesley working at the 3 California UCEDDs </vt:lpstr>
      <vt:lpstr>2018 AUCD Conference Washington, D.C. “We All Belong Here”</vt:lpstr>
      <vt:lpstr>Why jobs are important to people with I/DD</vt:lpstr>
      <vt:lpstr>Competitive Integrated Employment</vt:lpstr>
      <vt:lpstr>Thank you for listening to our presentation</vt:lpstr>
      <vt:lpstr>Break</vt:lpstr>
      <vt:lpstr>friendsHIPS</vt:lpstr>
      <vt:lpstr>You are around people every day. </vt:lpstr>
      <vt:lpstr>You know other people too.</vt:lpstr>
      <vt:lpstr>Why are friends/partners important?</vt:lpstr>
      <vt:lpstr>What do friends/partners do for each other?</vt:lpstr>
      <vt:lpstr>Relationship Types</vt:lpstr>
      <vt:lpstr>Healthy</vt:lpstr>
      <vt:lpstr>UNHEALTHY</vt:lpstr>
      <vt:lpstr>Abusive</vt:lpstr>
      <vt:lpstr>Do you have a healthy relationship?</vt:lpstr>
      <vt:lpstr>Do you have an unhealthy relationship?</vt:lpstr>
      <vt:lpstr>You can get sick or hurt in an unhealthy relationship.</vt:lpstr>
      <vt:lpstr>Healthy Relationship Quiz</vt:lpstr>
      <vt:lpstr>Making New Friends</vt:lpstr>
      <vt:lpstr>Step 1: What is Going On in Your Town?</vt:lpstr>
      <vt:lpstr>Step 2: What do you like to do?</vt:lpstr>
      <vt:lpstr>Step 3: Just Go Do It!</vt:lpstr>
      <vt:lpstr>PowerPoint Presentation</vt:lpstr>
      <vt:lpstr>Other Places to Meet People</vt:lpstr>
      <vt:lpstr>What if I meet someone I’d like to have as a friend?</vt:lpstr>
      <vt:lpstr>Remember:</vt:lpstr>
      <vt:lpstr>Social Networking Safety </vt:lpstr>
      <vt:lpstr>Relationship Bill of Rights</vt:lpstr>
      <vt:lpstr>PowerPoint Presentation</vt:lpstr>
      <vt:lpstr>March Newsletter Approval &amp; Ideas for the Next Edition</vt:lpstr>
      <vt:lpstr>Call for Newsletter Writers</vt:lpstr>
      <vt:lpstr>Wrap-Up and Talking Points Day 1</vt:lpstr>
      <vt:lpstr>PowerPoint Presentation</vt:lpstr>
      <vt:lpstr>PowerPoint Presentation</vt:lpstr>
      <vt:lpstr>PowerPoint Presentation</vt:lpstr>
      <vt:lpstr>9:30 a.m.</vt:lpstr>
      <vt:lpstr>PowerPoint Presentation</vt:lpstr>
      <vt:lpstr>SSAN Strategic Planning Session</vt:lpstr>
      <vt:lpstr>Break</vt:lpstr>
      <vt:lpstr>SSAN Strategic Planning Session – Continued </vt:lpstr>
      <vt:lpstr>LUNCH on your own Break is 60 minutes </vt:lpstr>
      <vt:lpstr>Disability Sensitivity Training </vt:lpstr>
      <vt:lpstr>SCDD/SAAC Report   Wesley Witherspoon   </vt:lpstr>
      <vt:lpstr>PowerPoint Presentation</vt:lpstr>
      <vt:lpstr>PowerPoint Presentation</vt:lpstr>
      <vt:lpstr>Questions?</vt:lpstr>
      <vt:lpstr>Talking Points</vt:lpstr>
      <vt:lpstr>PowerPoint Presentation</vt:lpstr>
      <vt:lpstr>PowerPoint Presentation</vt:lpstr>
    </vt:vector>
  </TitlesOfParts>
  <Company>CDSS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CDSS</dc:creator>
  <cp:lastModifiedBy>Hardin, Riana@SCDD</cp:lastModifiedBy>
  <cp:revision>761</cp:revision>
  <cp:lastPrinted>2017-06-06T17:53:33Z</cp:lastPrinted>
  <dcterms:created xsi:type="dcterms:W3CDTF">2013-01-30T19:05:21Z</dcterms:created>
  <dcterms:modified xsi:type="dcterms:W3CDTF">2019-03-25T15:47:56Z</dcterms:modified>
</cp:coreProperties>
</file>