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1"/>
  </p:notesMasterIdLst>
  <p:sldIdLst>
    <p:sldId id="256" r:id="rId2"/>
    <p:sldId id="258" r:id="rId3"/>
    <p:sldId id="266" r:id="rId4"/>
    <p:sldId id="265" r:id="rId5"/>
    <p:sldId id="261" r:id="rId6"/>
    <p:sldId id="262" r:id="rId7"/>
    <p:sldId id="264" r:id="rId8"/>
    <p:sldId id="263" r:id="rId9"/>
    <p:sldId id="267"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43" autoAdjust="0"/>
    <p:restoredTop sz="71164" autoAdjust="0"/>
  </p:normalViewPr>
  <p:slideViewPr>
    <p:cSldViewPr snapToGrid="0">
      <p:cViewPr varScale="1">
        <p:scale>
          <a:sx n="90" d="100"/>
          <a:sy n="90" d="100"/>
        </p:scale>
        <p:origin x="588" y="90"/>
      </p:cViewPr>
      <p:guideLst/>
    </p:cSldViewPr>
  </p:slideViewPr>
  <p:notesTextViewPr>
    <p:cViewPr>
      <p:scale>
        <a:sx n="1" d="1"/>
        <a:sy n="1" d="1"/>
      </p:scale>
      <p:origin x="0" y="0"/>
    </p:cViewPr>
  </p:notesTextViewPr>
  <p:notesViewPr>
    <p:cSldViewPr snapToGrid="0">
      <p:cViewPr varScale="1">
        <p:scale>
          <a:sx n="77" d="100"/>
          <a:sy n="77" d="100"/>
        </p:scale>
        <p:origin x="282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2E3A79-F0FD-4681-88A2-32A091C2399C}" type="datetimeFigureOut">
              <a:rPr lang="en-US" smtClean="0"/>
              <a:t>3/25/2019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0245DC-9556-49E1-94BD-19E8A4115E78}" type="slidenum">
              <a:rPr lang="en-US" smtClean="0"/>
              <a:t>‹#›</a:t>
            </a:fld>
            <a:endParaRPr lang="en-US"/>
          </a:p>
        </p:txBody>
      </p:sp>
    </p:spTree>
    <p:extLst>
      <p:ext uri="{BB962C8B-B14F-4D97-AF65-F5344CB8AC3E}">
        <p14:creationId xmlns:p14="http://schemas.microsoft.com/office/powerpoint/2010/main" val="142354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0245DC-9556-49E1-94BD-19E8A4115E78}" type="slidenum">
              <a:rPr lang="en-US" smtClean="0"/>
              <a:t>1</a:t>
            </a:fld>
            <a:endParaRPr lang="en-US"/>
          </a:p>
        </p:txBody>
      </p:sp>
    </p:spTree>
    <p:extLst>
      <p:ext uri="{BB962C8B-B14F-4D97-AF65-F5344CB8AC3E}">
        <p14:creationId xmlns:p14="http://schemas.microsoft.com/office/powerpoint/2010/main" val="419749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info, along with the info on the next slide, is from the work of the PR firm retained to help the national association of councils. </a:t>
            </a:r>
          </a:p>
        </p:txBody>
      </p:sp>
      <p:sp>
        <p:nvSpPr>
          <p:cNvPr id="4" name="Slide Number Placeholder 3"/>
          <p:cNvSpPr>
            <a:spLocks noGrp="1"/>
          </p:cNvSpPr>
          <p:nvPr>
            <p:ph type="sldNum" sz="quarter" idx="5"/>
          </p:nvPr>
        </p:nvSpPr>
        <p:spPr/>
        <p:txBody>
          <a:bodyPr/>
          <a:lstStyle/>
          <a:p>
            <a:fld id="{7D0245DC-9556-49E1-94BD-19E8A4115E78}" type="slidenum">
              <a:rPr lang="en-US" smtClean="0"/>
              <a:t>2</a:t>
            </a:fld>
            <a:endParaRPr lang="en-US"/>
          </a:p>
        </p:txBody>
      </p:sp>
    </p:spTree>
    <p:extLst>
      <p:ext uri="{BB962C8B-B14F-4D97-AF65-F5344CB8AC3E}">
        <p14:creationId xmlns:p14="http://schemas.microsoft.com/office/powerpoint/2010/main" val="1321418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info, along with the info on the next slide, is from the work of the PR firm retained to help the national association of councils. </a:t>
            </a:r>
          </a:p>
        </p:txBody>
      </p:sp>
      <p:sp>
        <p:nvSpPr>
          <p:cNvPr id="4" name="Slide Number Placeholder 3"/>
          <p:cNvSpPr>
            <a:spLocks noGrp="1"/>
          </p:cNvSpPr>
          <p:nvPr>
            <p:ph type="sldNum" sz="quarter" idx="5"/>
          </p:nvPr>
        </p:nvSpPr>
        <p:spPr/>
        <p:txBody>
          <a:bodyPr/>
          <a:lstStyle/>
          <a:p>
            <a:fld id="{7D0245DC-9556-49E1-94BD-19E8A4115E78}" type="slidenum">
              <a:rPr lang="en-US" smtClean="0"/>
              <a:t>3</a:t>
            </a:fld>
            <a:endParaRPr lang="en-US"/>
          </a:p>
        </p:txBody>
      </p:sp>
    </p:spTree>
    <p:extLst>
      <p:ext uri="{BB962C8B-B14F-4D97-AF65-F5344CB8AC3E}">
        <p14:creationId xmlns:p14="http://schemas.microsoft.com/office/powerpoint/2010/main" val="3956327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info, along with the info on the next slide, is from the work of the PR firm retained to help the national association of councils. </a:t>
            </a:r>
          </a:p>
        </p:txBody>
      </p:sp>
      <p:sp>
        <p:nvSpPr>
          <p:cNvPr id="4" name="Slide Number Placeholder 3"/>
          <p:cNvSpPr>
            <a:spLocks noGrp="1"/>
          </p:cNvSpPr>
          <p:nvPr>
            <p:ph type="sldNum" sz="quarter" idx="5"/>
          </p:nvPr>
        </p:nvSpPr>
        <p:spPr/>
        <p:txBody>
          <a:bodyPr/>
          <a:lstStyle/>
          <a:p>
            <a:fld id="{7D0245DC-9556-49E1-94BD-19E8A4115E78}" type="slidenum">
              <a:rPr lang="en-US" smtClean="0"/>
              <a:t>4</a:t>
            </a:fld>
            <a:endParaRPr lang="en-US"/>
          </a:p>
        </p:txBody>
      </p:sp>
    </p:spTree>
    <p:extLst>
      <p:ext uri="{BB962C8B-B14F-4D97-AF65-F5344CB8AC3E}">
        <p14:creationId xmlns:p14="http://schemas.microsoft.com/office/powerpoint/2010/main" val="246627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info, along with the info on the next slide, is from the work of the PR firm retained to help the national association of councils. </a:t>
            </a:r>
          </a:p>
        </p:txBody>
      </p:sp>
      <p:sp>
        <p:nvSpPr>
          <p:cNvPr id="4" name="Slide Number Placeholder 3"/>
          <p:cNvSpPr>
            <a:spLocks noGrp="1"/>
          </p:cNvSpPr>
          <p:nvPr>
            <p:ph type="sldNum" sz="quarter" idx="5"/>
          </p:nvPr>
        </p:nvSpPr>
        <p:spPr/>
        <p:txBody>
          <a:bodyPr/>
          <a:lstStyle/>
          <a:p>
            <a:fld id="{7D0245DC-9556-49E1-94BD-19E8A4115E78}" type="slidenum">
              <a:rPr lang="en-US" smtClean="0"/>
              <a:t>5</a:t>
            </a:fld>
            <a:endParaRPr lang="en-US"/>
          </a:p>
        </p:txBody>
      </p:sp>
    </p:spTree>
    <p:extLst>
      <p:ext uri="{BB962C8B-B14F-4D97-AF65-F5344CB8AC3E}">
        <p14:creationId xmlns:p14="http://schemas.microsoft.com/office/powerpoint/2010/main" val="3374137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info, along with the info on the next slide, is from the work of the PR firm retained to help the national association of councils. </a:t>
            </a:r>
          </a:p>
        </p:txBody>
      </p:sp>
      <p:sp>
        <p:nvSpPr>
          <p:cNvPr id="4" name="Slide Number Placeholder 3"/>
          <p:cNvSpPr>
            <a:spLocks noGrp="1"/>
          </p:cNvSpPr>
          <p:nvPr>
            <p:ph type="sldNum" sz="quarter" idx="5"/>
          </p:nvPr>
        </p:nvSpPr>
        <p:spPr/>
        <p:txBody>
          <a:bodyPr/>
          <a:lstStyle/>
          <a:p>
            <a:fld id="{7D0245DC-9556-49E1-94BD-19E8A4115E78}" type="slidenum">
              <a:rPr lang="en-US" smtClean="0"/>
              <a:t>6</a:t>
            </a:fld>
            <a:endParaRPr lang="en-US"/>
          </a:p>
        </p:txBody>
      </p:sp>
    </p:spTree>
    <p:extLst>
      <p:ext uri="{BB962C8B-B14F-4D97-AF65-F5344CB8AC3E}">
        <p14:creationId xmlns:p14="http://schemas.microsoft.com/office/powerpoint/2010/main" val="591734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info, along with the info on the next slide, is from the work of the PR firm retained to help the national association of councils. </a:t>
            </a:r>
          </a:p>
        </p:txBody>
      </p:sp>
      <p:sp>
        <p:nvSpPr>
          <p:cNvPr id="4" name="Slide Number Placeholder 3"/>
          <p:cNvSpPr>
            <a:spLocks noGrp="1"/>
          </p:cNvSpPr>
          <p:nvPr>
            <p:ph type="sldNum" sz="quarter" idx="5"/>
          </p:nvPr>
        </p:nvSpPr>
        <p:spPr/>
        <p:txBody>
          <a:bodyPr/>
          <a:lstStyle/>
          <a:p>
            <a:fld id="{7D0245DC-9556-49E1-94BD-19E8A4115E78}" type="slidenum">
              <a:rPr lang="en-US" smtClean="0"/>
              <a:t>7</a:t>
            </a:fld>
            <a:endParaRPr lang="en-US"/>
          </a:p>
        </p:txBody>
      </p:sp>
    </p:spTree>
    <p:extLst>
      <p:ext uri="{BB962C8B-B14F-4D97-AF65-F5344CB8AC3E}">
        <p14:creationId xmlns:p14="http://schemas.microsoft.com/office/powerpoint/2010/main" val="335056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info, along with the info on the next slide, is from the work of the PR firm retained to help the national association of councils. </a:t>
            </a:r>
          </a:p>
        </p:txBody>
      </p:sp>
      <p:sp>
        <p:nvSpPr>
          <p:cNvPr id="4" name="Slide Number Placeholder 3"/>
          <p:cNvSpPr>
            <a:spLocks noGrp="1"/>
          </p:cNvSpPr>
          <p:nvPr>
            <p:ph type="sldNum" sz="quarter" idx="5"/>
          </p:nvPr>
        </p:nvSpPr>
        <p:spPr/>
        <p:txBody>
          <a:bodyPr/>
          <a:lstStyle/>
          <a:p>
            <a:fld id="{7D0245DC-9556-49E1-94BD-19E8A4115E78}" type="slidenum">
              <a:rPr lang="en-US" smtClean="0"/>
              <a:t>8</a:t>
            </a:fld>
            <a:endParaRPr lang="en-US"/>
          </a:p>
        </p:txBody>
      </p:sp>
    </p:spTree>
    <p:extLst>
      <p:ext uri="{BB962C8B-B14F-4D97-AF65-F5344CB8AC3E}">
        <p14:creationId xmlns:p14="http://schemas.microsoft.com/office/powerpoint/2010/main" val="4171311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info, along with the info on the next slide, is from the work of the PR firm retained to help the national association of councils. </a:t>
            </a:r>
          </a:p>
        </p:txBody>
      </p:sp>
      <p:sp>
        <p:nvSpPr>
          <p:cNvPr id="4" name="Slide Number Placeholder 3"/>
          <p:cNvSpPr>
            <a:spLocks noGrp="1"/>
          </p:cNvSpPr>
          <p:nvPr>
            <p:ph type="sldNum" sz="quarter" idx="5"/>
          </p:nvPr>
        </p:nvSpPr>
        <p:spPr/>
        <p:txBody>
          <a:bodyPr/>
          <a:lstStyle/>
          <a:p>
            <a:fld id="{7D0245DC-9556-49E1-94BD-19E8A4115E78}" type="slidenum">
              <a:rPr lang="en-US" smtClean="0"/>
              <a:t>9</a:t>
            </a:fld>
            <a:endParaRPr lang="en-US"/>
          </a:p>
        </p:txBody>
      </p:sp>
    </p:spTree>
    <p:extLst>
      <p:ext uri="{BB962C8B-B14F-4D97-AF65-F5344CB8AC3E}">
        <p14:creationId xmlns:p14="http://schemas.microsoft.com/office/powerpoint/2010/main" val="2398965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7448E-E694-4611-9ECE-F134613304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797A73-ED73-466F-AC1D-62D6564884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1AC3CF-581B-4FC3-9632-48EF3B84795E}"/>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5" name="Footer Placeholder 4">
            <a:extLst>
              <a:ext uri="{FF2B5EF4-FFF2-40B4-BE49-F238E27FC236}">
                <a16:creationId xmlns:a16="http://schemas.microsoft.com/office/drawing/2014/main" id="{9211BC3D-0FEF-4682-A96E-C740A9476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4D65B-9746-4B8D-ADDB-52BA20C9854C}"/>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318844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25C1-9989-4A37-8598-97DF76DA15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BAEBE1-723C-4A9C-8697-F0BA1CB03F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F1DC12-1742-4170-8663-B8D06FF327ED}"/>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5" name="Footer Placeholder 4">
            <a:extLst>
              <a:ext uri="{FF2B5EF4-FFF2-40B4-BE49-F238E27FC236}">
                <a16:creationId xmlns:a16="http://schemas.microsoft.com/office/drawing/2014/main" id="{33332630-DB2D-4B64-8B37-AB5492D40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146B7-4B5C-4B16-83D6-5DB119DD5830}"/>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79738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479266-AC3B-4BD7-86CE-4F5E46FA6D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A277C5-1DE3-4A8C-872B-8F317E3DB5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C0AB7B-EAB0-4761-B415-7E1D2B13DD87}"/>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5" name="Footer Placeholder 4">
            <a:extLst>
              <a:ext uri="{FF2B5EF4-FFF2-40B4-BE49-F238E27FC236}">
                <a16:creationId xmlns:a16="http://schemas.microsoft.com/office/drawing/2014/main" id="{28910BA3-C09C-4860-AA7B-7158FEEFD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1E7EB-45C9-4726-ACEB-6F7CACB54E3B}"/>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205153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3795F-4036-4312-8333-89A7845C61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095E98-BA2C-41E3-B6BD-36588E79C2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1BBA20-2F7D-459C-B344-EA9C68D991AA}"/>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5" name="Footer Placeholder 4">
            <a:extLst>
              <a:ext uri="{FF2B5EF4-FFF2-40B4-BE49-F238E27FC236}">
                <a16:creationId xmlns:a16="http://schemas.microsoft.com/office/drawing/2014/main" id="{E422687F-0FC9-461E-96C5-F0D54F41B8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1DDF1-CC43-4DBE-B4C3-002AD20BE953}"/>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20512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7995-C20A-4D58-BDB6-8DF39FCA09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31459E-945D-4E73-8138-13FCAA7A56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74D52E3-9CF6-45C0-B6ED-16586E1830F4}"/>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5" name="Footer Placeholder 4">
            <a:extLst>
              <a:ext uri="{FF2B5EF4-FFF2-40B4-BE49-F238E27FC236}">
                <a16:creationId xmlns:a16="http://schemas.microsoft.com/office/drawing/2014/main" id="{EF644A5A-D45B-49BD-B94C-BDF4F024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7D7884-8D11-4A73-B4DA-9F05ADA8EFB2}"/>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402062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1D868-3A10-4F0E-BD49-C467E75057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92340F-3A73-417F-8B4A-1C4060E20A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9BC05B-79BF-4316-BCDA-829B33F7D1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1BEAD0-F515-461A-BD5F-47D4D6678113}"/>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6" name="Footer Placeholder 5">
            <a:extLst>
              <a:ext uri="{FF2B5EF4-FFF2-40B4-BE49-F238E27FC236}">
                <a16:creationId xmlns:a16="http://schemas.microsoft.com/office/drawing/2014/main" id="{D85D59DC-76AD-46FD-B877-1D2E8C108C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96F1A5-9D33-4529-AEEF-374D9AA5A010}"/>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55684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4F9F-331B-4D18-80DB-B886E14D1E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1ADA6C-570C-4463-848B-DD92ECB878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79CF481-70E6-46D2-A303-9B2D9B9AE2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E53175-889C-4828-A3C0-72A31AFEFD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04A6D7-151C-44DF-B4D9-297A795652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F78B52-9FE9-47C8-9A96-F9F73814D68B}"/>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8" name="Footer Placeholder 7">
            <a:extLst>
              <a:ext uri="{FF2B5EF4-FFF2-40B4-BE49-F238E27FC236}">
                <a16:creationId xmlns:a16="http://schemas.microsoft.com/office/drawing/2014/main" id="{4D47267C-EBE3-4FA1-BF1F-8A684D57A7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8C984F-E99F-4EAB-B6D5-72BB5F0804B4}"/>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458246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3BE69-7CF8-4376-9646-CB576D332F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4EC626-B8D9-456C-BC2E-317847B2E6D2}"/>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4" name="Footer Placeholder 3">
            <a:extLst>
              <a:ext uri="{FF2B5EF4-FFF2-40B4-BE49-F238E27FC236}">
                <a16:creationId xmlns:a16="http://schemas.microsoft.com/office/drawing/2014/main" id="{C9F44F56-F645-41AD-8E54-02FADE393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2C422B-8602-4FFD-914B-DE9308B03F2B}"/>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172533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A15E0E-C63F-4DF1-AA13-6883CD9A6006}"/>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3" name="Footer Placeholder 2">
            <a:extLst>
              <a:ext uri="{FF2B5EF4-FFF2-40B4-BE49-F238E27FC236}">
                <a16:creationId xmlns:a16="http://schemas.microsoft.com/office/drawing/2014/main" id="{957D91AC-E602-4D27-B09D-74B222091A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3F8449-C718-47A4-8B21-81BBE1FA064A}"/>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2068992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5A103-0BC9-4A5D-A897-54E674ECDC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FC5281-B1CD-4D2D-9AF6-5090F311B3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E167FC-0F1F-4CAD-8D34-86FDEF2AB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B03A32-C2E2-4035-9244-05A3686D9412}"/>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6" name="Footer Placeholder 5">
            <a:extLst>
              <a:ext uri="{FF2B5EF4-FFF2-40B4-BE49-F238E27FC236}">
                <a16:creationId xmlns:a16="http://schemas.microsoft.com/office/drawing/2014/main" id="{E1A257F7-47EE-4523-9E00-B167A756C4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081BE7-55EB-42C0-B6A1-8C1517CF7397}"/>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360139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497A-41EB-44DA-8C51-4372FD41B7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8169EB-66DD-4405-876A-64618E83CF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97F9B6-12B9-49B7-A239-20AB6829D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5E5F4D-F42B-4F2D-A6B6-3567D9C8305E}"/>
              </a:ext>
            </a:extLst>
          </p:cNvPr>
          <p:cNvSpPr>
            <a:spLocks noGrp="1"/>
          </p:cNvSpPr>
          <p:nvPr>
            <p:ph type="dt" sz="half" idx="10"/>
          </p:nvPr>
        </p:nvSpPr>
        <p:spPr/>
        <p:txBody>
          <a:bodyPr/>
          <a:lstStyle/>
          <a:p>
            <a:fld id="{57FF6128-184E-41AE-A228-6E4ACC3CA780}" type="datetimeFigureOut">
              <a:rPr lang="en-US" smtClean="0"/>
              <a:t>3/25/2019</a:t>
            </a:fld>
            <a:endParaRPr lang="en-US"/>
          </a:p>
        </p:txBody>
      </p:sp>
      <p:sp>
        <p:nvSpPr>
          <p:cNvPr id="6" name="Footer Placeholder 5">
            <a:extLst>
              <a:ext uri="{FF2B5EF4-FFF2-40B4-BE49-F238E27FC236}">
                <a16:creationId xmlns:a16="http://schemas.microsoft.com/office/drawing/2014/main" id="{DEB3A8CF-0063-4306-A764-7373A43C30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F3CEC-CCB1-459C-8F13-09CF252232D5}"/>
              </a:ext>
            </a:extLst>
          </p:cNvPr>
          <p:cNvSpPr>
            <a:spLocks noGrp="1"/>
          </p:cNvSpPr>
          <p:nvPr>
            <p:ph type="sldNum" sz="quarter" idx="12"/>
          </p:nvPr>
        </p:nvSpPr>
        <p:spPr/>
        <p:txBody>
          <a:bodyPr/>
          <a:lstStyle/>
          <a:p>
            <a:fld id="{AE2FD0F3-A36D-48C4-B619-888DE1151756}" type="slidenum">
              <a:rPr lang="en-US" smtClean="0"/>
              <a:t>‹#›</a:t>
            </a:fld>
            <a:endParaRPr lang="en-US"/>
          </a:p>
        </p:txBody>
      </p:sp>
    </p:spTree>
    <p:extLst>
      <p:ext uri="{BB962C8B-B14F-4D97-AF65-F5344CB8AC3E}">
        <p14:creationId xmlns:p14="http://schemas.microsoft.com/office/powerpoint/2010/main" val="129912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5ECFD1-5767-418F-BCFB-2DAD5E3240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5D2BA8-598B-43F7-9FFB-AC2A79FE6C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103B3C-02F1-4CD8-B5A5-5E5F5DC979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F6128-184E-41AE-A228-6E4ACC3CA780}" type="datetimeFigureOut">
              <a:rPr lang="en-US" smtClean="0"/>
              <a:t>3/25/2019</a:t>
            </a:fld>
            <a:endParaRPr lang="en-US"/>
          </a:p>
        </p:txBody>
      </p:sp>
      <p:sp>
        <p:nvSpPr>
          <p:cNvPr id="5" name="Footer Placeholder 4">
            <a:extLst>
              <a:ext uri="{FF2B5EF4-FFF2-40B4-BE49-F238E27FC236}">
                <a16:creationId xmlns:a16="http://schemas.microsoft.com/office/drawing/2014/main" id="{BDA9780E-9946-4674-893B-CBB83E1D93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33F605-F21A-4FFC-AB55-5E8B2E1AFF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FD0F3-A36D-48C4-B619-888DE1151756}" type="slidenum">
              <a:rPr lang="en-US" smtClean="0"/>
              <a:t>‹#›</a:t>
            </a:fld>
            <a:endParaRPr lang="en-US"/>
          </a:p>
        </p:txBody>
      </p:sp>
    </p:spTree>
    <p:extLst>
      <p:ext uri="{BB962C8B-B14F-4D97-AF65-F5344CB8AC3E}">
        <p14:creationId xmlns:p14="http://schemas.microsoft.com/office/powerpoint/2010/main" val="163267956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643BE6C-86B7-4AB9-91E8-9B5DB45AC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42428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648F96-509D-414D-969E-8C1B7CD7FFD1}"/>
              </a:ext>
            </a:extLst>
          </p:cNvPr>
          <p:cNvSpPr>
            <a:spLocks noGrp="1"/>
          </p:cNvSpPr>
          <p:nvPr>
            <p:ph type="ctrTitle"/>
          </p:nvPr>
        </p:nvSpPr>
        <p:spPr>
          <a:xfrm>
            <a:off x="1293026" y="713195"/>
            <a:ext cx="9605948" cy="2318665"/>
          </a:xfrm>
        </p:spPr>
        <p:txBody>
          <a:bodyPr>
            <a:normAutofit/>
          </a:bodyPr>
          <a:lstStyle/>
          <a:p>
            <a:r>
              <a:rPr lang="en-US" sz="5400" b="1" dirty="0">
                <a:solidFill>
                  <a:srgbClr val="FFFFFF"/>
                </a:solidFill>
              </a:rPr>
              <a:t>Council Legislative Updates for </a:t>
            </a:r>
            <a:br>
              <a:rPr lang="en-US" sz="5400" b="1" dirty="0">
                <a:solidFill>
                  <a:srgbClr val="FFFFFF"/>
                </a:solidFill>
              </a:rPr>
            </a:br>
            <a:r>
              <a:rPr lang="en-US" sz="5400" b="1" dirty="0">
                <a:solidFill>
                  <a:srgbClr val="FFFFFF"/>
                </a:solidFill>
              </a:rPr>
              <a:t>Statewide Self-Advocacy Network (SSAN)</a:t>
            </a:r>
          </a:p>
        </p:txBody>
      </p:sp>
      <p:sp>
        <p:nvSpPr>
          <p:cNvPr id="3" name="Subtitle 2">
            <a:extLst>
              <a:ext uri="{FF2B5EF4-FFF2-40B4-BE49-F238E27FC236}">
                <a16:creationId xmlns:a16="http://schemas.microsoft.com/office/drawing/2014/main" id="{FD852154-6EA4-4893-B5B5-FA6199F8EA4D}"/>
              </a:ext>
            </a:extLst>
          </p:cNvPr>
          <p:cNvSpPr>
            <a:spLocks noGrp="1"/>
          </p:cNvSpPr>
          <p:nvPr>
            <p:ph type="subTitle" idx="1"/>
          </p:nvPr>
        </p:nvSpPr>
        <p:spPr>
          <a:xfrm>
            <a:off x="1627239" y="3209417"/>
            <a:ext cx="8937522" cy="439166"/>
          </a:xfrm>
        </p:spPr>
        <p:txBody>
          <a:bodyPr>
            <a:normAutofit/>
          </a:bodyPr>
          <a:lstStyle/>
          <a:p>
            <a:r>
              <a:rPr lang="en-US" dirty="0">
                <a:solidFill>
                  <a:srgbClr val="FFFFFF"/>
                </a:solidFill>
              </a:rPr>
              <a:t>March 26, 2019</a:t>
            </a:r>
          </a:p>
        </p:txBody>
      </p:sp>
      <p:pic>
        <p:nvPicPr>
          <p:cNvPr id="6" name="Picture 5">
            <a:extLst>
              <a:ext uri="{FF2B5EF4-FFF2-40B4-BE49-F238E27FC236}">
                <a16:creationId xmlns:a16="http://schemas.microsoft.com/office/drawing/2014/main" id="{DF6E89AA-7D55-424F-B587-CF0FBFF75F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2750" y="4419600"/>
            <a:ext cx="3746500" cy="2438400"/>
          </a:xfrm>
          <a:prstGeom prst="rect">
            <a:avLst/>
          </a:prstGeom>
        </p:spPr>
      </p:pic>
    </p:spTree>
    <p:extLst>
      <p:ext uri="{BB962C8B-B14F-4D97-AF65-F5344CB8AC3E}">
        <p14:creationId xmlns:p14="http://schemas.microsoft.com/office/powerpoint/2010/main" val="1400261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Legislative Position: Sponsor</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555699117"/>
              </p:ext>
            </p:extLst>
          </p:nvPr>
        </p:nvGraphicFramePr>
        <p:xfrm>
          <a:off x="838200" y="1825625"/>
          <a:ext cx="10515600" cy="4667250"/>
        </p:xfrm>
        <a:graphic>
          <a:graphicData uri="http://schemas.openxmlformats.org/drawingml/2006/table">
            <a:tbl>
              <a:tblPr firstRow="1" bandRow="1">
                <a:tableStyleId>{5C22544A-7EE6-4342-B048-85BDC9FD1C3A}</a:tableStyleId>
              </a:tblPr>
              <a:tblGrid>
                <a:gridCol w="2075121">
                  <a:extLst>
                    <a:ext uri="{9D8B030D-6E8A-4147-A177-3AD203B41FA5}">
                      <a16:colId xmlns:a16="http://schemas.microsoft.com/office/drawing/2014/main" val="3168420726"/>
                    </a:ext>
                  </a:extLst>
                </a:gridCol>
                <a:gridCol w="6241312">
                  <a:extLst>
                    <a:ext uri="{9D8B030D-6E8A-4147-A177-3AD203B41FA5}">
                      <a16:colId xmlns:a16="http://schemas.microsoft.com/office/drawing/2014/main" val="1370289235"/>
                    </a:ext>
                  </a:extLst>
                </a:gridCol>
                <a:gridCol w="2199167">
                  <a:extLst>
                    <a:ext uri="{9D8B030D-6E8A-4147-A177-3AD203B41FA5}">
                      <a16:colId xmlns:a16="http://schemas.microsoft.com/office/drawing/2014/main" val="3134976666"/>
                    </a:ext>
                  </a:extLst>
                </a:gridCol>
              </a:tblGrid>
              <a:tr h="1542202">
                <a:tc>
                  <a:txBody>
                    <a:bodyPr/>
                    <a:lstStyle/>
                    <a:p>
                      <a:pPr algn="ctr"/>
                      <a:r>
                        <a:rPr lang="en-US" sz="2800" dirty="0"/>
                        <a:t>Bill Number &amp; Author</a:t>
                      </a:r>
                    </a:p>
                  </a:txBody>
                  <a:tcPr/>
                </a:tc>
                <a:tc>
                  <a:txBody>
                    <a:bodyPr/>
                    <a:lstStyle/>
                    <a:p>
                      <a:pPr algn="ctr"/>
                      <a:r>
                        <a:rPr lang="en-US" sz="2800" dirty="0"/>
                        <a:t>Summary</a:t>
                      </a:r>
                    </a:p>
                  </a:txBody>
                  <a:tcPr/>
                </a:tc>
                <a:tc>
                  <a:txBody>
                    <a:bodyPr/>
                    <a:lstStyle/>
                    <a:p>
                      <a:pPr algn="ctr"/>
                      <a:r>
                        <a:rPr lang="en-US" sz="2800" dirty="0"/>
                        <a:t>State Plan Goal</a:t>
                      </a:r>
                    </a:p>
                  </a:txBody>
                  <a:tcPr/>
                </a:tc>
                <a:extLst>
                  <a:ext uri="{0D108BD9-81ED-4DB2-BD59-A6C34878D82A}">
                    <a16:rowId xmlns:a16="http://schemas.microsoft.com/office/drawing/2014/main" val="905218513"/>
                  </a:ext>
                </a:extLst>
              </a:tr>
              <a:tr h="3125048">
                <a:tc>
                  <a:txBody>
                    <a:bodyPr/>
                    <a:lstStyle/>
                    <a:p>
                      <a:r>
                        <a:rPr lang="en-US" sz="2800" dirty="0"/>
                        <a:t>AB 1169 </a:t>
                      </a:r>
                    </a:p>
                    <a:p>
                      <a:r>
                        <a:rPr lang="en-US" sz="2800" dirty="0"/>
                        <a:t>Frazier</a:t>
                      </a:r>
                      <a:r>
                        <a:rPr lang="en-US" sz="2800" baseline="0" dirty="0"/>
                        <a:t> (D)</a:t>
                      </a:r>
                      <a:endParaRPr lang="en-US" sz="2800" dirty="0"/>
                    </a:p>
                  </a:txBody>
                  <a:tcPr/>
                </a:tc>
                <a:tc>
                  <a:txBody>
                    <a:bodyPr/>
                    <a:lstStyle/>
                    <a:p>
                      <a:r>
                        <a:rPr lang="en-US" sz="2000" b="0" i="0" kern="1200" dirty="0">
                          <a:solidFill>
                            <a:schemeClr val="dk1"/>
                          </a:solidFill>
                          <a:effectLst/>
                          <a:latin typeface="+mn-lt"/>
                          <a:ea typeface="+mn-ea"/>
                          <a:cs typeface="+mn-cs"/>
                        </a:rPr>
                        <a:t>This bill would allow a credit against those taxes for each taxable year beginning on or after January 1, 2020, in an amount equal to 40% of the amount paid or incurred by a qualified taxpayer during the taxable year for qualified wages of qualified employees, not to exceed $6,000 per qualified employee. The bill would define “qualified employee” to mean an employee that is hired on or after January 1, 2019, and who is a vocational rehabilitation referral, qualified SSI recipient, or qualified SSDI recipient.</a:t>
                      </a:r>
                      <a:endParaRPr lang="en-US" sz="3200" dirty="0"/>
                    </a:p>
                  </a:txBody>
                  <a:tcPr/>
                </a:tc>
                <a:tc>
                  <a:txBody>
                    <a:bodyPr/>
                    <a:lstStyle/>
                    <a:p>
                      <a:pPr algn="ctr"/>
                      <a:r>
                        <a:rPr lang="en-US" sz="2800" dirty="0"/>
                        <a:t>Employment</a:t>
                      </a:r>
                    </a:p>
                  </a:txBody>
                  <a:tcPr/>
                </a:tc>
                <a:extLst>
                  <a:ext uri="{0D108BD9-81ED-4DB2-BD59-A6C34878D82A}">
                    <a16:rowId xmlns:a16="http://schemas.microsoft.com/office/drawing/2014/main" val="3836836894"/>
                  </a:ext>
                </a:extLst>
              </a:tr>
            </a:tbl>
          </a:graphicData>
        </a:graphic>
      </p:graphicFrame>
    </p:spTree>
    <p:extLst>
      <p:ext uri="{BB962C8B-B14F-4D97-AF65-F5344CB8AC3E}">
        <p14:creationId xmlns:p14="http://schemas.microsoft.com/office/powerpoint/2010/main" val="372302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b="1" dirty="0"/>
              <a:t>Legislative Position: Sponsor</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287674800"/>
              </p:ext>
            </p:extLst>
          </p:nvPr>
        </p:nvGraphicFramePr>
        <p:xfrm>
          <a:off x="838200" y="1484229"/>
          <a:ext cx="10515600" cy="4768711"/>
        </p:xfrm>
        <a:graphic>
          <a:graphicData uri="http://schemas.openxmlformats.org/drawingml/2006/table">
            <a:tbl>
              <a:tblPr firstRow="1" bandRow="1">
                <a:tableStyleId>{5C22544A-7EE6-4342-B048-85BDC9FD1C3A}</a:tableStyleId>
              </a:tblPr>
              <a:tblGrid>
                <a:gridCol w="2075121">
                  <a:extLst>
                    <a:ext uri="{9D8B030D-6E8A-4147-A177-3AD203B41FA5}">
                      <a16:colId xmlns:a16="http://schemas.microsoft.com/office/drawing/2014/main" val="3168420726"/>
                    </a:ext>
                  </a:extLst>
                </a:gridCol>
                <a:gridCol w="6241312">
                  <a:extLst>
                    <a:ext uri="{9D8B030D-6E8A-4147-A177-3AD203B41FA5}">
                      <a16:colId xmlns:a16="http://schemas.microsoft.com/office/drawing/2014/main" val="1370289235"/>
                    </a:ext>
                  </a:extLst>
                </a:gridCol>
                <a:gridCol w="2199167">
                  <a:extLst>
                    <a:ext uri="{9D8B030D-6E8A-4147-A177-3AD203B41FA5}">
                      <a16:colId xmlns:a16="http://schemas.microsoft.com/office/drawing/2014/main" val="3134976666"/>
                    </a:ext>
                  </a:extLst>
                </a:gridCol>
              </a:tblGrid>
              <a:tr h="1263511">
                <a:tc>
                  <a:txBody>
                    <a:bodyPr/>
                    <a:lstStyle/>
                    <a:p>
                      <a:pPr algn="ctr"/>
                      <a:r>
                        <a:rPr lang="en-US" sz="2800" dirty="0"/>
                        <a:t>Bill Number &amp; Author</a:t>
                      </a:r>
                    </a:p>
                  </a:txBody>
                  <a:tcPr/>
                </a:tc>
                <a:tc>
                  <a:txBody>
                    <a:bodyPr/>
                    <a:lstStyle/>
                    <a:p>
                      <a:pPr algn="ctr"/>
                      <a:r>
                        <a:rPr lang="en-US" sz="2800" dirty="0"/>
                        <a:t>Summary</a:t>
                      </a:r>
                    </a:p>
                  </a:txBody>
                  <a:tcPr/>
                </a:tc>
                <a:tc>
                  <a:txBody>
                    <a:bodyPr/>
                    <a:lstStyle/>
                    <a:p>
                      <a:pPr algn="ctr"/>
                      <a:r>
                        <a:rPr lang="en-US" sz="2800" dirty="0"/>
                        <a:t>State Plan Goal</a:t>
                      </a:r>
                    </a:p>
                  </a:txBody>
                  <a:tcPr/>
                </a:tc>
                <a:extLst>
                  <a:ext uri="{0D108BD9-81ED-4DB2-BD59-A6C34878D82A}">
                    <a16:rowId xmlns:a16="http://schemas.microsoft.com/office/drawing/2014/main" val="905218513"/>
                  </a:ext>
                </a:extLst>
              </a:tr>
              <a:tr h="2386631">
                <a:tc>
                  <a:txBody>
                    <a:bodyPr/>
                    <a:lstStyle/>
                    <a:p>
                      <a:r>
                        <a:rPr lang="en-US" sz="2800" dirty="0"/>
                        <a:t>AB 1019 </a:t>
                      </a:r>
                    </a:p>
                    <a:p>
                      <a:r>
                        <a:rPr lang="en-US" sz="2800" dirty="0"/>
                        <a:t>Frazier</a:t>
                      </a:r>
                      <a:r>
                        <a:rPr lang="en-US" sz="2800" baseline="0" dirty="0"/>
                        <a:t> (D)</a:t>
                      </a:r>
                      <a:endParaRPr lang="en-US" sz="2800" dirty="0"/>
                    </a:p>
                  </a:txBody>
                  <a:tcPr/>
                </a:tc>
                <a:tc>
                  <a:txBody>
                    <a:bodyPr/>
                    <a:lstStyle/>
                    <a:p>
                      <a:r>
                        <a:rPr lang="en-US" sz="2800" dirty="0"/>
                        <a:t>AB 1019 will expand membership of the Division of Apprenticeship Standards’ Interagency Advisory Committee on Apprenticeship (IACA) to include the Director of Department of Rehabilitation as well as SCDD. This bill will also create a subcommittee to address apprenticeships for people with disabilities. </a:t>
                      </a:r>
                    </a:p>
                  </a:txBody>
                  <a:tcPr/>
                </a:tc>
                <a:tc>
                  <a:txBody>
                    <a:bodyPr/>
                    <a:lstStyle/>
                    <a:p>
                      <a:pPr algn="ctr"/>
                      <a:r>
                        <a:rPr lang="en-US" sz="2800" dirty="0"/>
                        <a:t>Employment</a:t>
                      </a:r>
                    </a:p>
                  </a:txBody>
                  <a:tcPr/>
                </a:tc>
                <a:extLst>
                  <a:ext uri="{0D108BD9-81ED-4DB2-BD59-A6C34878D82A}">
                    <a16:rowId xmlns:a16="http://schemas.microsoft.com/office/drawing/2014/main" val="3836836894"/>
                  </a:ext>
                </a:extLst>
              </a:tr>
            </a:tbl>
          </a:graphicData>
        </a:graphic>
      </p:graphicFrame>
    </p:spTree>
    <p:extLst>
      <p:ext uri="{BB962C8B-B14F-4D97-AF65-F5344CB8AC3E}">
        <p14:creationId xmlns:p14="http://schemas.microsoft.com/office/powerpoint/2010/main" val="336164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AF905-974A-4746-A50F-E54084A26367}"/>
              </a:ext>
            </a:extLst>
          </p:cNvPr>
          <p:cNvSpPr/>
          <p:nvPr/>
        </p:nvSpPr>
        <p:spPr>
          <a:xfrm>
            <a:off x="0" y="6046481"/>
            <a:ext cx="9999785" cy="81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8A81FF-0E4F-4BA5-A6E4-E628E3BC2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7901" y="6046482"/>
            <a:ext cx="2716060" cy="726831"/>
          </a:xfrm>
          <a:prstGeom prst="rect">
            <a:avLst/>
          </a:prstGeom>
        </p:spPr>
      </p:pic>
      <p:sp>
        <p:nvSpPr>
          <p:cNvPr id="2" name="Title 1"/>
          <p:cNvSpPr>
            <a:spLocks noGrp="1"/>
          </p:cNvSpPr>
          <p:nvPr>
            <p:ph type="title"/>
          </p:nvPr>
        </p:nvSpPr>
        <p:spPr/>
        <p:txBody>
          <a:bodyPr/>
          <a:lstStyle/>
          <a:p>
            <a:pPr algn="ctr"/>
            <a:r>
              <a:rPr lang="en-US" b="1" dirty="0"/>
              <a:t>Legislative Position: Support</a:t>
            </a:r>
          </a:p>
        </p:txBody>
      </p:sp>
      <p:graphicFrame>
        <p:nvGraphicFramePr>
          <p:cNvPr id="9" name="Content Placeholder 8"/>
          <p:cNvGraphicFramePr>
            <a:graphicFrameLocks noGrp="1"/>
          </p:cNvGraphicFramePr>
          <p:nvPr>
            <p:ph idx="1"/>
            <p:extLst/>
          </p:nvPr>
        </p:nvGraphicFramePr>
        <p:xfrm>
          <a:off x="838200" y="1825625"/>
          <a:ext cx="10515600" cy="3650142"/>
        </p:xfrm>
        <a:graphic>
          <a:graphicData uri="http://schemas.openxmlformats.org/drawingml/2006/table">
            <a:tbl>
              <a:tblPr firstRow="1" bandRow="1">
                <a:tableStyleId>{5C22544A-7EE6-4342-B048-85BDC9FD1C3A}</a:tableStyleId>
              </a:tblPr>
              <a:tblGrid>
                <a:gridCol w="2075121">
                  <a:extLst>
                    <a:ext uri="{9D8B030D-6E8A-4147-A177-3AD203B41FA5}">
                      <a16:colId xmlns:a16="http://schemas.microsoft.com/office/drawing/2014/main" val="3168420726"/>
                    </a:ext>
                  </a:extLst>
                </a:gridCol>
                <a:gridCol w="6241312">
                  <a:extLst>
                    <a:ext uri="{9D8B030D-6E8A-4147-A177-3AD203B41FA5}">
                      <a16:colId xmlns:a16="http://schemas.microsoft.com/office/drawing/2014/main" val="1370289235"/>
                    </a:ext>
                  </a:extLst>
                </a:gridCol>
                <a:gridCol w="2199167">
                  <a:extLst>
                    <a:ext uri="{9D8B030D-6E8A-4147-A177-3AD203B41FA5}">
                      <a16:colId xmlns:a16="http://schemas.microsoft.com/office/drawing/2014/main" val="3134976666"/>
                    </a:ext>
                  </a:extLst>
                </a:gridCol>
              </a:tblGrid>
              <a:tr h="1263511">
                <a:tc>
                  <a:txBody>
                    <a:bodyPr/>
                    <a:lstStyle/>
                    <a:p>
                      <a:pPr algn="ctr"/>
                      <a:r>
                        <a:rPr lang="en-US" sz="2800" dirty="0"/>
                        <a:t>Bill Number &amp; Author</a:t>
                      </a:r>
                    </a:p>
                  </a:txBody>
                  <a:tcPr/>
                </a:tc>
                <a:tc>
                  <a:txBody>
                    <a:bodyPr/>
                    <a:lstStyle/>
                    <a:p>
                      <a:pPr algn="ctr"/>
                      <a:r>
                        <a:rPr lang="en-US" sz="2800" dirty="0"/>
                        <a:t>Summary</a:t>
                      </a:r>
                    </a:p>
                  </a:txBody>
                  <a:tcPr/>
                </a:tc>
                <a:tc>
                  <a:txBody>
                    <a:bodyPr/>
                    <a:lstStyle/>
                    <a:p>
                      <a:pPr algn="ctr"/>
                      <a:r>
                        <a:rPr lang="en-US" sz="2800" dirty="0"/>
                        <a:t>State Plan Goal</a:t>
                      </a:r>
                    </a:p>
                  </a:txBody>
                  <a:tcPr/>
                </a:tc>
                <a:extLst>
                  <a:ext uri="{0D108BD9-81ED-4DB2-BD59-A6C34878D82A}">
                    <a16:rowId xmlns:a16="http://schemas.microsoft.com/office/drawing/2014/main" val="905218513"/>
                  </a:ext>
                </a:extLst>
              </a:tr>
              <a:tr h="2386631">
                <a:tc>
                  <a:txBody>
                    <a:bodyPr/>
                    <a:lstStyle/>
                    <a:p>
                      <a:r>
                        <a:rPr lang="en-US" sz="2800" dirty="0"/>
                        <a:t>AB 365 </a:t>
                      </a:r>
                    </a:p>
                    <a:p>
                      <a:r>
                        <a:rPr lang="en-US" sz="2800" dirty="0"/>
                        <a:t>Garcia</a:t>
                      </a:r>
                      <a:r>
                        <a:rPr lang="en-US" sz="2800" baseline="0" dirty="0"/>
                        <a:t> (D)</a:t>
                      </a:r>
                      <a:endParaRPr lang="en-US" sz="2800" dirty="0"/>
                    </a:p>
                  </a:txBody>
                  <a:tcPr/>
                </a:tc>
                <a:tc>
                  <a:txBody>
                    <a:bodyPr/>
                    <a:lstStyle/>
                    <a:p>
                      <a:r>
                        <a:rPr lang="en-US" sz="2800" dirty="0"/>
                        <a:t>Make improvement to and extend the provision</a:t>
                      </a:r>
                      <a:r>
                        <a:rPr lang="en-US" sz="2800" baseline="0" dirty="0"/>
                        <a:t> to include people of I/DD in the </a:t>
                      </a:r>
                      <a:r>
                        <a:rPr lang="en-US" sz="2800" dirty="0"/>
                        <a:t>Limited Examination and Appointment Program (LEAP).</a:t>
                      </a:r>
                    </a:p>
                  </a:txBody>
                  <a:tcPr/>
                </a:tc>
                <a:tc>
                  <a:txBody>
                    <a:bodyPr/>
                    <a:lstStyle/>
                    <a:p>
                      <a:pPr algn="ctr"/>
                      <a:r>
                        <a:rPr lang="en-US" sz="2800" dirty="0"/>
                        <a:t>Employment</a:t>
                      </a:r>
                    </a:p>
                  </a:txBody>
                  <a:tcPr/>
                </a:tc>
                <a:extLst>
                  <a:ext uri="{0D108BD9-81ED-4DB2-BD59-A6C34878D82A}">
                    <a16:rowId xmlns:a16="http://schemas.microsoft.com/office/drawing/2014/main" val="3836836894"/>
                  </a:ext>
                </a:extLst>
              </a:tr>
            </a:tbl>
          </a:graphicData>
        </a:graphic>
      </p:graphicFrame>
    </p:spTree>
    <p:extLst>
      <p:ext uri="{BB962C8B-B14F-4D97-AF65-F5344CB8AC3E}">
        <p14:creationId xmlns:p14="http://schemas.microsoft.com/office/powerpoint/2010/main" val="283415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AF905-974A-4746-A50F-E54084A26367}"/>
              </a:ext>
            </a:extLst>
          </p:cNvPr>
          <p:cNvSpPr/>
          <p:nvPr/>
        </p:nvSpPr>
        <p:spPr>
          <a:xfrm>
            <a:off x="0" y="6046481"/>
            <a:ext cx="9999785" cy="81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8A81FF-0E4F-4BA5-A6E4-E628E3BC2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7901" y="6046482"/>
            <a:ext cx="2716060" cy="726831"/>
          </a:xfrm>
          <a:prstGeom prst="rect">
            <a:avLst/>
          </a:prstGeom>
        </p:spPr>
      </p:pic>
      <p:sp>
        <p:nvSpPr>
          <p:cNvPr id="2" name="Title 1"/>
          <p:cNvSpPr>
            <a:spLocks noGrp="1"/>
          </p:cNvSpPr>
          <p:nvPr>
            <p:ph type="title"/>
          </p:nvPr>
        </p:nvSpPr>
        <p:spPr/>
        <p:txBody>
          <a:bodyPr/>
          <a:lstStyle/>
          <a:p>
            <a:pPr algn="ctr"/>
            <a:r>
              <a:rPr lang="en-US" b="1" dirty="0"/>
              <a:t>Legislative Position: Support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40922918"/>
              </p:ext>
            </p:extLst>
          </p:nvPr>
        </p:nvGraphicFramePr>
        <p:xfrm>
          <a:off x="838200" y="1825625"/>
          <a:ext cx="10515600" cy="3650142"/>
        </p:xfrm>
        <a:graphic>
          <a:graphicData uri="http://schemas.openxmlformats.org/drawingml/2006/table">
            <a:tbl>
              <a:tblPr firstRow="1" bandRow="1">
                <a:tableStyleId>{5C22544A-7EE6-4342-B048-85BDC9FD1C3A}</a:tableStyleId>
              </a:tblPr>
              <a:tblGrid>
                <a:gridCol w="2075121">
                  <a:extLst>
                    <a:ext uri="{9D8B030D-6E8A-4147-A177-3AD203B41FA5}">
                      <a16:colId xmlns:a16="http://schemas.microsoft.com/office/drawing/2014/main" val="3168420726"/>
                    </a:ext>
                  </a:extLst>
                </a:gridCol>
                <a:gridCol w="6241312">
                  <a:extLst>
                    <a:ext uri="{9D8B030D-6E8A-4147-A177-3AD203B41FA5}">
                      <a16:colId xmlns:a16="http://schemas.microsoft.com/office/drawing/2014/main" val="1370289235"/>
                    </a:ext>
                  </a:extLst>
                </a:gridCol>
                <a:gridCol w="2199167">
                  <a:extLst>
                    <a:ext uri="{9D8B030D-6E8A-4147-A177-3AD203B41FA5}">
                      <a16:colId xmlns:a16="http://schemas.microsoft.com/office/drawing/2014/main" val="3134976666"/>
                    </a:ext>
                  </a:extLst>
                </a:gridCol>
              </a:tblGrid>
              <a:tr h="1263511">
                <a:tc>
                  <a:txBody>
                    <a:bodyPr/>
                    <a:lstStyle/>
                    <a:p>
                      <a:pPr algn="ctr"/>
                      <a:r>
                        <a:rPr lang="en-US" sz="2800" dirty="0"/>
                        <a:t>Bill Number &amp; Author</a:t>
                      </a:r>
                    </a:p>
                  </a:txBody>
                  <a:tcPr/>
                </a:tc>
                <a:tc>
                  <a:txBody>
                    <a:bodyPr/>
                    <a:lstStyle/>
                    <a:p>
                      <a:pPr algn="ctr"/>
                      <a:r>
                        <a:rPr lang="en-US" sz="2800" dirty="0"/>
                        <a:t>Summary</a:t>
                      </a:r>
                    </a:p>
                  </a:txBody>
                  <a:tcPr/>
                </a:tc>
                <a:tc>
                  <a:txBody>
                    <a:bodyPr/>
                    <a:lstStyle/>
                    <a:p>
                      <a:pPr algn="ctr"/>
                      <a:r>
                        <a:rPr lang="en-US" sz="2800" dirty="0"/>
                        <a:t>State Plan Goal</a:t>
                      </a:r>
                    </a:p>
                  </a:txBody>
                  <a:tcPr/>
                </a:tc>
                <a:extLst>
                  <a:ext uri="{0D108BD9-81ED-4DB2-BD59-A6C34878D82A}">
                    <a16:rowId xmlns:a16="http://schemas.microsoft.com/office/drawing/2014/main" val="905218513"/>
                  </a:ext>
                </a:extLst>
              </a:tr>
              <a:tr h="2386631">
                <a:tc>
                  <a:txBody>
                    <a:bodyPr/>
                    <a:lstStyle/>
                    <a:p>
                      <a:r>
                        <a:rPr lang="en-US" sz="2800" dirty="0"/>
                        <a:t>AB 192</a:t>
                      </a:r>
                    </a:p>
                    <a:p>
                      <a:r>
                        <a:rPr lang="en-US" sz="2800" dirty="0"/>
                        <a:t>Mathis (R)</a:t>
                      </a:r>
                    </a:p>
                  </a:txBody>
                  <a:tcPr/>
                </a:tc>
                <a:tc>
                  <a:txBody>
                    <a:bodyPr/>
                    <a:lstStyle/>
                    <a:p>
                      <a:r>
                        <a:rPr lang="en-US" sz="2800" dirty="0"/>
                        <a:t>Establish an Integrated Housing</a:t>
                      </a:r>
                      <a:r>
                        <a:rPr lang="en-US" sz="2800" baseline="0" dirty="0"/>
                        <a:t> Fund </a:t>
                      </a:r>
                      <a:r>
                        <a:rPr lang="en-US" sz="2800" dirty="0"/>
                        <a:t>for permanent supportive housing for individuals who are regional center clients,</a:t>
                      </a:r>
                      <a:r>
                        <a:rPr lang="en-US" sz="2800" baseline="0" dirty="0"/>
                        <a:t> using money coming out of Developmental Center closures.</a:t>
                      </a:r>
                      <a:endParaRPr lang="en-US" sz="2800" dirty="0"/>
                    </a:p>
                  </a:txBody>
                  <a:tcPr/>
                </a:tc>
                <a:tc>
                  <a:txBody>
                    <a:bodyPr/>
                    <a:lstStyle/>
                    <a:p>
                      <a:pPr algn="ctr"/>
                      <a:r>
                        <a:rPr lang="en-US" sz="2800" dirty="0"/>
                        <a:t>Housing</a:t>
                      </a:r>
                    </a:p>
                  </a:txBody>
                  <a:tcPr/>
                </a:tc>
                <a:extLst>
                  <a:ext uri="{0D108BD9-81ED-4DB2-BD59-A6C34878D82A}">
                    <a16:rowId xmlns:a16="http://schemas.microsoft.com/office/drawing/2014/main" val="3836836894"/>
                  </a:ext>
                </a:extLst>
              </a:tr>
            </a:tbl>
          </a:graphicData>
        </a:graphic>
      </p:graphicFrame>
    </p:spTree>
    <p:extLst>
      <p:ext uri="{BB962C8B-B14F-4D97-AF65-F5344CB8AC3E}">
        <p14:creationId xmlns:p14="http://schemas.microsoft.com/office/powerpoint/2010/main" val="69695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AF905-974A-4746-A50F-E54084A26367}"/>
              </a:ext>
            </a:extLst>
          </p:cNvPr>
          <p:cNvSpPr/>
          <p:nvPr/>
        </p:nvSpPr>
        <p:spPr>
          <a:xfrm>
            <a:off x="0" y="6046481"/>
            <a:ext cx="9999785" cy="81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8A81FF-0E4F-4BA5-A6E4-E628E3BC2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7901" y="6046482"/>
            <a:ext cx="2716060" cy="726831"/>
          </a:xfrm>
          <a:prstGeom prst="rect">
            <a:avLst/>
          </a:prstGeom>
        </p:spPr>
      </p:pic>
      <p:sp>
        <p:nvSpPr>
          <p:cNvPr id="2" name="Title 1"/>
          <p:cNvSpPr>
            <a:spLocks noGrp="1"/>
          </p:cNvSpPr>
          <p:nvPr>
            <p:ph type="title"/>
          </p:nvPr>
        </p:nvSpPr>
        <p:spPr/>
        <p:txBody>
          <a:bodyPr/>
          <a:lstStyle/>
          <a:p>
            <a:pPr algn="ctr"/>
            <a:r>
              <a:rPr lang="en-US" b="1" dirty="0"/>
              <a:t>Legislative Position: Support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124750216"/>
              </p:ext>
            </p:extLst>
          </p:nvPr>
        </p:nvGraphicFramePr>
        <p:xfrm>
          <a:off x="838200" y="1825625"/>
          <a:ext cx="10515600" cy="3915271"/>
        </p:xfrm>
        <a:graphic>
          <a:graphicData uri="http://schemas.openxmlformats.org/drawingml/2006/table">
            <a:tbl>
              <a:tblPr firstRow="1" bandRow="1">
                <a:tableStyleId>{5C22544A-7EE6-4342-B048-85BDC9FD1C3A}</a:tableStyleId>
              </a:tblPr>
              <a:tblGrid>
                <a:gridCol w="2075121">
                  <a:extLst>
                    <a:ext uri="{9D8B030D-6E8A-4147-A177-3AD203B41FA5}">
                      <a16:colId xmlns:a16="http://schemas.microsoft.com/office/drawing/2014/main" val="3168420726"/>
                    </a:ext>
                  </a:extLst>
                </a:gridCol>
                <a:gridCol w="6241312">
                  <a:extLst>
                    <a:ext uri="{9D8B030D-6E8A-4147-A177-3AD203B41FA5}">
                      <a16:colId xmlns:a16="http://schemas.microsoft.com/office/drawing/2014/main" val="1370289235"/>
                    </a:ext>
                  </a:extLst>
                </a:gridCol>
                <a:gridCol w="2199167">
                  <a:extLst>
                    <a:ext uri="{9D8B030D-6E8A-4147-A177-3AD203B41FA5}">
                      <a16:colId xmlns:a16="http://schemas.microsoft.com/office/drawing/2014/main" val="3134976666"/>
                    </a:ext>
                  </a:extLst>
                </a:gridCol>
              </a:tblGrid>
              <a:tr h="1263511">
                <a:tc>
                  <a:txBody>
                    <a:bodyPr/>
                    <a:lstStyle/>
                    <a:p>
                      <a:pPr algn="ctr"/>
                      <a:r>
                        <a:rPr lang="en-US" sz="2800" dirty="0"/>
                        <a:t>Bill Number &amp; Author</a:t>
                      </a:r>
                    </a:p>
                  </a:txBody>
                  <a:tcPr/>
                </a:tc>
                <a:tc>
                  <a:txBody>
                    <a:bodyPr/>
                    <a:lstStyle/>
                    <a:p>
                      <a:pPr algn="ctr"/>
                      <a:r>
                        <a:rPr lang="en-US" sz="2800" dirty="0"/>
                        <a:t>Summary</a:t>
                      </a:r>
                    </a:p>
                  </a:txBody>
                  <a:tcPr/>
                </a:tc>
                <a:tc>
                  <a:txBody>
                    <a:bodyPr/>
                    <a:lstStyle/>
                    <a:p>
                      <a:pPr algn="ctr"/>
                      <a:r>
                        <a:rPr lang="en-US" sz="2800" dirty="0"/>
                        <a:t>State Plan Goal</a:t>
                      </a:r>
                    </a:p>
                  </a:txBody>
                  <a:tcPr/>
                </a:tc>
                <a:extLst>
                  <a:ext uri="{0D108BD9-81ED-4DB2-BD59-A6C34878D82A}">
                    <a16:rowId xmlns:a16="http://schemas.microsoft.com/office/drawing/2014/main" val="905218513"/>
                  </a:ext>
                </a:extLst>
              </a:tr>
              <a:tr h="2386631">
                <a:tc>
                  <a:txBody>
                    <a:bodyPr/>
                    <a:lstStyle/>
                    <a:p>
                      <a:r>
                        <a:rPr lang="en-US" sz="2800" dirty="0"/>
                        <a:t>AB 536</a:t>
                      </a:r>
                    </a:p>
                    <a:p>
                      <a:r>
                        <a:rPr lang="en-US" sz="2800" dirty="0"/>
                        <a:t>Frazier (D)</a:t>
                      </a:r>
                    </a:p>
                  </a:txBody>
                  <a:tcPr/>
                </a:tc>
                <a:tc>
                  <a:txBody>
                    <a:bodyPr/>
                    <a:lstStyle/>
                    <a:p>
                      <a:r>
                        <a:rPr lang="en-US" sz="2800" dirty="0"/>
                        <a:t>Modify the state definition of I/DD to mean a disability that originates before an individual attains 22 years of age, continues, or can be expected to continue, indefinitely, and constitutes a substantial disability for the individual. </a:t>
                      </a:r>
                    </a:p>
                  </a:txBody>
                  <a:tcPr/>
                </a:tc>
                <a:tc>
                  <a:txBody>
                    <a:bodyPr/>
                    <a:lstStyle/>
                    <a:p>
                      <a:pPr algn="ctr"/>
                      <a:r>
                        <a:rPr lang="en-US" sz="2800" dirty="0"/>
                        <a:t>Health</a:t>
                      </a:r>
                      <a:r>
                        <a:rPr lang="en-US" sz="2800" baseline="0" dirty="0"/>
                        <a:t> &amp; Safety</a:t>
                      </a:r>
                      <a:endParaRPr lang="en-US" sz="2800" dirty="0"/>
                    </a:p>
                  </a:txBody>
                  <a:tcPr/>
                </a:tc>
                <a:extLst>
                  <a:ext uri="{0D108BD9-81ED-4DB2-BD59-A6C34878D82A}">
                    <a16:rowId xmlns:a16="http://schemas.microsoft.com/office/drawing/2014/main" val="3836836894"/>
                  </a:ext>
                </a:extLst>
              </a:tr>
            </a:tbl>
          </a:graphicData>
        </a:graphic>
      </p:graphicFrame>
    </p:spTree>
    <p:extLst>
      <p:ext uri="{BB962C8B-B14F-4D97-AF65-F5344CB8AC3E}">
        <p14:creationId xmlns:p14="http://schemas.microsoft.com/office/powerpoint/2010/main" val="45861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AF905-974A-4746-A50F-E54084A26367}"/>
              </a:ext>
            </a:extLst>
          </p:cNvPr>
          <p:cNvSpPr/>
          <p:nvPr/>
        </p:nvSpPr>
        <p:spPr>
          <a:xfrm>
            <a:off x="0" y="6046481"/>
            <a:ext cx="9999785" cy="81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8A81FF-0E4F-4BA5-A6E4-E628E3BC2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7901" y="6046482"/>
            <a:ext cx="2716060" cy="726831"/>
          </a:xfrm>
          <a:prstGeom prst="rect">
            <a:avLst/>
          </a:prstGeom>
        </p:spPr>
      </p:pic>
      <p:sp>
        <p:nvSpPr>
          <p:cNvPr id="2" name="Title 1"/>
          <p:cNvSpPr>
            <a:spLocks noGrp="1"/>
          </p:cNvSpPr>
          <p:nvPr>
            <p:ph type="title"/>
          </p:nvPr>
        </p:nvSpPr>
        <p:spPr>
          <a:xfrm>
            <a:off x="838200" y="214847"/>
            <a:ext cx="10515600" cy="834501"/>
          </a:xfrm>
        </p:spPr>
        <p:txBody>
          <a:bodyPr>
            <a:normAutofit/>
          </a:bodyPr>
          <a:lstStyle/>
          <a:p>
            <a:pPr algn="ctr"/>
            <a:r>
              <a:rPr lang="en-US" b="1" dirty="0"/>
              <a:t>Legislative Position: Support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37666237"/>
              </p:ext>
            </p:extLst>
          </p:nvPr>
        </p:nvGraphicFramePr>
        <p:xfrm>
          <a:off x="838200" y="1049349"/>
          <a:ext cx="10515600" cy="4524871"/>
        </p:xfrm>
        <a:graphic>
          <a:graphicData uri="http://schemas.openxmlformats.org/drawingml/2006/table">
            <a:tbl>
              <a:tblPr firstRow="1" bandRow="1">
                <a:tableStyleId>{5C22544A-7EE6-4342-B048-85BDC9FD1C3A}</a:tableStyleId>
              </a:tblPr>
              <a:tblGrid>
                <a:gridCol w="2075121">
                  <a:extLst>
                    <a:ext uri="{9D8B030D-6E8A-4147-A177-3AD203B41FA5}">
                      <a16:colId xmlns:a16="http://schemas.microsoft.com/office/drawing/2014/main" val="3168420726"/>
                    </a:ext>
                  </a:extLst>
                </a:gridCol>
                <a:gridCol w="6692073">
                  <a:extLst>
                    <a:ext uri="{9D8B030D-6E8A-4147-A177-3AD203B41FA5}">
                      <a16:colId xmlns:a16="http://schemas.microsoft.com/office/drawing/2014/main" val="1370289235"/>
                    </a:ext>
                  </a:extLst>
                </a:gridCol>
                <a:gridCol w="1748406">
                  <a:extLst>
                    <a:ext uri="{9D8B030D-6E8A-4147-A177-3AD203B41FA5}">
                      <a16:colId xmlns:a16="http://schemas.microsoft.com/office/drawing/2014/main" val="3134976666"/>
                    </a:ext>
                  </a:extLst>
                </a:gridCol>
              </a:tblGrid>
              <a:tr h="1263511">
                <a:tc>
                  <a:txBody>
                    <a:bodyPr/>
                    <a:lstStyle/>
                    <a:p>
                      <a:pPr algn="ctr"/>
                      <a:r>
                        <a:rPr lang="en-US" sz="2800" dirty="0"/>
                        <a:t>Bill Number &amp; Author</a:t>
                      </a:r>
                    </a:p>
                  </a:txBody>
                  <a:tcPr/>
                </a:tc>
                <a:tc>
                  <a:txBody>
                    <a:bodyPr/>
                    <a:lstStyle/>
                    <a:p>
                      <a:pPr algn="ctr"/>
                      <a:r>
                        <a:rPr lang="en-US" sz="2800" dirty="0"/>
                        <a:t>Summary</a:t>
                      </a:r>
                    </a:p>
                  </a:txBody>
                  <a:tcPr/>
                </a:tc>
                <a:tc>
                  <a:txBody>
                    <a:bodyPr/>
                    <a:lstStyle/>
                    <a:p>
                      <a:pPr algn="ctr"/>
                      <a:r>
                        <a:rPr lang="en-US" sz="2800" dirty="0"/>
                        <a:t>State Plan Goal</a:t>
                      </a:r>
                    </a:p>
                  </a:txBody>
                  <a:tcPr/>
                </a:tc>
                <a:extLst>
                  <a:ext uri="{0D108BD9-81ED-4DB2-BD59-A6C34878D82A}">
                    <a16:rowId xmlns:a16="http://schemas.microsoft.com/office/drawing/2014/main" val="905218513"/>
                  </a:ext>
                </a:extLst>
              </a:tr>
              <a:tr h="2386631">
                <a:tc>
                  <a:txBody>
                    <a:bodyPr/>
                    <a:lstStyle/>
                    <a:p>
                      <a:r>
                        <a:rPr lang="en-US" sz="2800" dirty="0"/>
                        <a:t>SB 398</a:t>
                      </a:r>
                    </a:p>
                    <a:p>
                      <a:r>
                        <a:rPr lang="en-US" sz="2800" dirty="0"/>
                        <a:t>Durazo (D)</a:t>
                      </a:r>
                    </a:p>
                  </a:txBody>
                  <a:tcPr/>
                </a:tc>
                <a:tc>
                  <a:txBody>
                    <a:bodyPr/>
                    <a:lstStyle/>
                    <a:p>
                      <a:r>
                        <a:rPr lang="en-US" sz="2600" dirty="0"/>
                        <a:t>Codifies</a:t>
                      </a:r>
                      <a:r>
                        <a:rPr lang="en-US" sz="2600" baseline="0" dirty="0"/>
                        <a:t> the existing federal authority of</a:t>
                      </a:r>
                      <a:r>
                        <a:rPr lang="en-US" sz="2600" dirty="0"/>
                        <a:t> the protection and advocacy agency in the </a:t>
                      </a:r>
                      <a:r>
                        <a:rPr lang="en-US" sz="2600" dirty="0" err="1"/>
                        <a:t>Lanterman</a:t>
                      </a:r>
                      <a:r>
                        <a:rPr lang="en-US" sz="2600" dirty="0"/>
                        <a:t> Act.</a:t>
                      </a:r>
                      <a:r>
                        <a:rPr lang="en-US" sz="2600" baseline="0" dirty="0"/>
                        <a:t> The authority allows Disability Rights California</a:t>
                      </a:r>
                      <a:r>
                        <a:rPr lang="en-US" sz="2600" dirty="0"/>
                        <a:t> to immediately access state funded facilities, programs, or service providers to mee</a:t>
                      </a:r>
                      <a:r>
                        <a:rPr lang="en-US" sz="2600" baseline="0" dirty="0"/>
                        <a:t>t with the individuals </a:t>
                      </a:r>
                      <a:r>
                        <a:rPr lang="en-US" sz="2600" dirty="0"/>
                        <a:t>and review their records to ensure</a:t>
                      </a:r>
                      <a:r>
                        <a:rPr lang="en-US" sz="2600" baseline="0" dirty="0"/>
                        <a:t> the </a:t>
                      </a:r>
                      <a:r>
                        <a:rPr lang="en-US" sz="2600" dirty="0"/>
                        <a:t>rights and safety of individuals with disabilities are being protected.</a:t>
                      </a:r>
                      <a:r>
                        <a:rPr lang="en-US" sz="2600" baseline="0" dirty="0"/>
                        <a:t> </a:t>
                      </a:r>
                      <a:endParaRPr lang="en-US" sz="2600" dirty="0"/>
                    </a:p>
                  </a:txBody>
                  <a:tcPr/>
                </a:tc>
                <a:tc>
                  <a:txBody>
                    <a:bodyPr/>
                    <a:lstStyle/>
                    <a:p>
                      <a:r>
                        <a:rPr lang="en-US" sz="2800" dirty="0"/>
                        <a:t>Health &amp;</a:t>
                      </a:r>
                      <a:r>
                        <a:rPr lang="en-US" sz="2800" baseline="0" dirty="0"/>
                        <a:t> Safety </a:t>
                      </a:r>
                      <a:endParaRPr lang="en-US" sz="2800" dirty="0"/>
                    </a:p>
                  </a:txBody>
                  <a:tcPr/>
                </a:tc>
                <a:extLst>
                  <a:ext uri="{0D108BD9-81ED-4DB2-BD59-A6C34878D82A}">
                    <a16:rowId xmlns:a16="http://schemas.microsoft.com/office/drawing/2014/main" val="3836836894"/>
                  </a:ext>
                </a:extLst>
              </a:tr>
            </a:tbl>
          </a:graphicData>
        </a:graphic>
      </p:graphicFrame>
    </p:spTree>
    <p:extLst>
      <p:ext uri="{BB962C8B-B14F-4D97-AF65-F5344CB8AC3E}">
        <p14:creationId xmlns:p14="http://schemas.microsoft.com/office/powerpoint/2010/main" val="168995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AF905-974A-4746-A50F-E54084A26367}"/>
              </a:ext>
            </a:extLst>
          </p:cNvPr>
          <p:cNvSpPr/>
          <p:nvPr/>
        </p:nvSpPr>
        <p:spPr>
          <a:xfrm>
            <a:off x="0" y="6046481"/>
            <a:ext cx="9999785" cy="81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E8A81FF-0E4F-4BA5-A6E4-E628E3BC21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7901" y="6046482"/>
            <a:ext cx="2716060" cy="726831"/>
          </a:xfrm>
          <a:prstGeom prst="rect">
            <a:avLst/>
          </a:prstGeom>
        </p:spPr>
      </p:pic>
      <p:sp>
        <p:nvSpPr>
          <p:cNvPr id="2" name="Title 1"/>
          <p:cNvSpPr>
            <a:spLocks noGrp="1"/>
          </p:cNvSpPr>
          <p:nvPr>
            <p:ph type="title"/>
          </p:nvPr>
        </p:nvSpPr>
        <p:spPr/>
        <p:txBody>
          <a:bodyPr/>
          <a:lstStyle/>
          <a:p>
            <a:pPr algn="ctr"/>
            <a:r>
              <a:rPr lang="en-US" b="1" dirty="0"/>
              <a:t>Legislative Position: Support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388246422"/>
              </p:ext>
            </p:extLst>
          </p:nvPr>
        </p:nvGraphicFramePr>
        <p:xfrm>
          <a:off x="838200" y="1825625"/>
          <a:ext cx="10515600" cy="3650142"/>
        </p:xfrm>
        <a:graphic>
          <a:graphicData uri="http://schemas.openxmlformats.org/drawingml/2006/table">
            <a:tbl>
              <a:tblPr firstRow="1" bandRow="1">
                <a:tableStyleId>{5C22544A-7EE6-4342-B048-85BDC9FD1C3A}</a:tableStyleId>
              </a:tblPr>
              <a:tblGrid>
                <a:gridCol w="2075121">
                  <a:extLst>
                    <a:ext uri="{9D8B030D-6E8A-4147-A177-3AD203B41FA5}">
                      <a16:colId xmlns:a16="http://schemas.microsoft.com/office/drawing/2014/main" val="3168420726"/>
                    </a:ext>
                  </a:extLst>
                </a:gridCol>
                <a:gridCol w="6241312">
                  <a:extLst>
                    <a:ext uri="{9D8B030D-6E8A-4147-A177-3AD203B41FA5}">
                      <a16:colId xmlns:a16="http://schemas.microsoft.com/office/drawing/2014/main" val="1370289235"/>
                    </a:ext>
                  </a:extLst>
                </a:gridCol>
                <a:gridCol w="2199167">
                  <a:extLst>
                    <a:ext uri="{9D8B030D-6E8A-4147-A177-3AD203B41FA5}">
                      <a16:colId xmlns:a16="http://schemas.microsoft.com/office/drawing/2014/main" val="3134976666"/>
                    </a:ext>
                  </a:extLst>
                </a:gridCol>
              </a:tblGrid>
              <a:tr h="1263511">
                <a:tc>
                  <a:txBody>
                    <a:bodyPr/>
                    <a:lstStyle/>
                    <a:p>
                      <a:pPr algn="ctr"/>
                      <a:r>
                        <a:rPr lang="en-US" sz="2800" dirty="0"/>
                        <a:t>Bill Number &amp; Author</a:t>
                      </a:r>
                    </a:p>
                  </a:txBody>
                  <a:tcPr/>
                </a:tc>
                <a:tc>
                  <a:txBody>
                    <a:bodyPr/>
                    <a:lstStyle/>
                    <a:p>
                      <a:pPr algn="ctr"/>
                      <a:r>
                        <a:rPr lang="en-US" sz="2800" dirty="0"/>
                        <a:t>Summary</a:t>
                      </a:r>
                    </a:p>
                  </a:txBody>
                  <a:tcPr/>
                </a:tc>
                <a:tc>
                  <a:txBody>
                    <a:bodyPr/>
                    <a:lstStyle/>
                    <a:p>
                      <a:pPr algn="ctr"/>
                      <a:r>
                        <a:rPr lang="en-US" sz="2800" dirty="0"/>
                        <a:t>State Plan Goal</a:t>
                      </a:r>
                    </a:p>
                  </a:txBody>
                  <a:tcPr/>
                </a:tc>
                <a:extLst>
                  <a:ext uri="{0D108BD9-81ED-4DB2-BD59-A6C34878D82A}">
                    <a16:rowId xmlns:a16="http://schemas.microsoft.com/office/drawing/2014/main" val="905218513"/>
                  </a:ext>
                </a:extLst>
              </a:tr>
              <a:tr h="2386631">
                <a:tc>
                  <a:txBody>
                    <a:bodyPr/>
                    <a:lstStyle/>
                    <a:p>
                      <a:r>
                        <a:rPr lang="en-US" sz="2800" dirty="0"/>
                        <a:t>AB 261</a:t>
                      </a:r>
                    </a:p>
                    <a:p>
                      <a:r>
                        <a:rPr lang="en-US" sz="2800" dirty="0"/>
                        <a:t>Mathis (R)</a:t>
                      </a:r>
                    </a:p>
                  </a:txBody>
                  <a:tcPr/>
                </a:tc>
                <a:tc>
                  <a:txBody>
                    <a:bodyPr/>
                    <a:lstStyle/>
                    <a:p>
                      <a:r>
                        <a:rPr lang="en-US" sz="2800" dirty="0"/>
                        <a:t>Repeal the suspension of a regional center’s authority to purchase camping services and associated travel expenses, or social recreation activities.</a:t>
                      </a:r>
                    </a:p>
                  </a:txBody>
                  <a:tcPr/>
                </a:tc>
                <a:tc>
                  <a:txBody>
                    <a:bodyPr/>
                    <a:lstStyle/>
                    <a:p>
                      <a:pPr algn="ctr"/>
                      <a:r>
                        <a:rPr lang="en-US" sz="2800" dirty="0"/>
                        <a:t>Formal &amp;</a:t>
                      </a:r>
                      <a:r>
                        <a:rPr lang="en-US" sz="2800" baseline="0" dirty="0"/>
                        <a:t> Informal Supports</a:t>
                      </a:r>
                      <a:endParaRPr lang="en-US" sz="2800" dirty="0"/>
                    </a:p>
                  </a:txBody>
                  <a:tcPr/>
                </a:tc>
                <a:extLst>
                  <a:ext uri="{0D108BD9-81ED-4DB2-BD59-A6C34878D82A}">
                    <a16:rowId xmlns:a16="http://schemas.microsoft.com/office/drawing/2014/main" val="3836836894"/>
                  </a:ext>
                </a:extLst>
              </a:tr>
            </a:tbl>
          </a:graphicData>
        </a:graphic>
      </p:graphicFrame>
    </p:spTree>
    <p:extLst>
      <p:ext uri="{BB962C8B-B14F-4D97-AF65-F5344CB8AC3E}">
        <p14:creationId xmlns:p14="http://schemas.microsoft.com/office/powerpoint/2010/main" val="1359426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Legislative Position: Oppose</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234427073"/>
              </p:ext>
            </p:extLst>
          </p:nvPr>
        </p:nvGraphicFramePr>
        <p:xfrm>
          <a:off x="838200" y="1368427"/>
          <a:ext cx="10515600" cy="5303520"/>
        </p:xfrm>
        <a:graphic>
          <a:graphicData uri="http://schemas.openxmlformats.org/drawingml/2006/table">
            <a:tbl>
              <a:tblPr firstRow="1" bandRow="1">
                <a:tableStyleId>{5C22544A-7EE6-4342-B048-85BDC9FD1C3A}</a:tableStyleId>
              </a:tblPr>
              <a:tblGrid>
                <a:gridCol w="2075121">
                  <a:extLst>
                    <a:ext uri="{9D8B030D-6E8A-4147-A177-3AD203B41FA5}">
                      <a16:colId xmlns:a16="http://schemas.microsoft.com/office/drawing/2014/main" val="3168420726"/>
                    </a:ext>
                  </a:extLst>
                </a:gridCol>
                <a:gridCol w="6241312">
                  <a:extLst>
                    <a:ext uri="{9D8B030D-6E8A-4147-A177-3AD203B41FA5}">
                      <a16:colId xmlns:a16="http://schemas.microsoft.com/office/drawing/2014/main" val="1370289235"/>
                    </a:ext>
                  </a:extLst>
                </a:gridCol>
                <a:gridCol w="2199167">
                  <a:extLst>
                    <a:ext uri="{9D8B030D-6E8A-4147-A177-3AD203B41FA5}">
                      <a16:colId xmlns:a16="http://schemas.microsoft.com/office/drawing/2014/main" val="3134976666"/>
                    </a:ext>
                  </a:extLst>
                </a:gridCol>
              </a:tblGrid>
              <a:tr h="914028">
                <a:tc>
                  <a:txBody>
                    <a:bodyPr/>
                    <a:lstStyle/>
                    <a:p>
                      <a:pPr algn="ctr"/>
                      <a:r>
                        <a:rPr lang="en-US" sz="2800" dirty="0"/>
                        <a:t>Bill Number &amp; Author</a:t>
                      </a:r>
                    </a:p>
                  </a:txBody>
                  <a:tcPr/>
                </a:tc>
                <a:tc>
                  <a:txBody>
                    <a:bodyPr/>
                    <a:lstStyle/>
                    <a:p>
                      <a:pPr algn="ctr"/>
                      <a:r>
                        <a:rPr lang="en-US" sz="2800" dirty="0"/>
                        <a:t>Summary</a:t>
                      </a:r>
                    </a:p>
                  </a:txBody>
                  <a:tcPr/>
                </a:tc>
                <a:tc>
                  <a:txBody>
                    <a:bodyPr/>
                    <a:lstStyle/>
                    <a:p>
                      <a:pPr algn="ctr"/>
                      <a:r>
                        <a:rPr lang="en-US" sz="2800" dirty="0"/>
                        <a:t>State Plan Goal</a:t>
                      </a:r>
                    </a:p>
                  </a:txBody>
                  <a:tcPr/>
                </a:tc>
                <a:extLst>
                  <a:ext uri="{0D108BD9-81ED-4DB2-BD59-A6C34878D82A}">
                    <a16:rowId xmlns:a16="http://schemas.microsoft.com/office/drawing/2014/main" val="905218513"/>
                  </a:ext>
                </a:extLst>
              </a:tr>
              <a:tr h="3958858">
                <a:tc>
                  <a:txBody>
                    <a:bodyPr/>
                    <a:lstStyle/>
                    <a:p>
                      <a:r>
                        <a:rPr lang="en-US" sz="2800" dirty="0"/>
                        <a:t>AB 999 </a:t>
                      </a:r>
                    </a:p>
                    <a:p>
                      <a:r>
                        <a:rPr lang="en-US" sz="2800" dirty="0"/>
                        <a:t>Patterson (R)</a:t>
                      </a:r>
                    </a:p>
                  </a:txBody>
                  <a:tcPr/>
                </a:tc>
                <a:tc>
                  <a:txBody>
                    <a:bodyPr/>
                    <a:lstStyle/>
                    <a:p>
                      <a:r>
                        <a:rPr lang="en-US" sz="2800" dirty="0"/>
                        <a:t>This bill would expand the definition of small business and the number of allowed technical violations for construction related accessibility claims. Unlike the technical violations listed in current law, the proposed changes are substantial violations that can result in difficulty, discomfort, or embarrassment to a person and prevent them from accessing a business. </a:t>
                      </a:r>
                    </a:p>
                  </a:txBody>
                  <a:tcPr/>
                </a:tc>
                <a:tc>
                  <a:txBody>
                    <a:bodyPr/>
                    <a:lstStyle/>
                    <a:p>
                      <a:pPr algn="ctr"/>
                      <a:r>
                        <a:rPr lang="en-US" sz="2800" dirty="0"/>
                        <a:t>Formal &amp;</a:t>
                      </a:r>
                      <a:r>
                        <a:rPr lang="en-US" sz="2800" baseline="0" dirty="0"/>
                        <a:t> Informal Supports</a:t>
                      </a:r>
                      <a:endParaRPr lang="en-US" sz="2800" dirty="0"/>
                    </a:p>
                  </a:txBody>
                  <a:tcPr/>
                </a:tc>
                <a:extLst>
                  <a:ext uri="{0D108BD9-81ED-4DB2-BD59-A6C34878D82A}">
                    <a16:rowId xmlns:a16="http://schemas.microsoft.com/office/drawing/2014/main" val="3836836894"/>
                  </a:ext>
                </a:extLst>
              </a:tr>
            </a:tbl>
          </a:graphicData>
        </a:graphic>
      </p:graphicFrame>
    </p:spTree>
    <p:extLst>
      <p:ext uri="{BB962C8B-B14F-4D97-AF65-F5344CB8AC3E}">
        <p14:creationId xmlns:p14="http://schemas.microsoft.com/office/powerpoint/2010/main" val="1184900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711</TotalTime>
  <Words>788</Words>
  <Application>Microsoft Office PowerPoint</Application>
  <PresentationFormat>Widescreen</PresentationFormat>
  <Paragraphs>83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Council Legislative Updates for  Statewide Self-Advocacy Network (SSAN)</vt:lpstr>
      <vt:lpstr>Legislative Position: Sponsor</vt:lpstr>
      <vt:lpstr>Legislative Position: Sponsor</vt:lpstr>
      <vt:lpstr>Legislative Position: Support</vt:lpstr>
      <vt:lpstr>Legislative Position: Support</vt:lpstr>
      <vt:lpstr>Legislative Position: Support</vt:lpstr>
      <vt:lpstr>Legislative Position: Support</vt:lpstr>
      <vt:lpstr>Legislative Position: Support</vt:lpstr>
      <vt:lpstr>Legislative Position: Oppose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the Mission</dc:title>
  <dc:creator>Yates, Scott@SCDD</dc:creator>
  <cp:lastModifiedBy>McNulty, Michael@SCDD</cp:lastModifiedBy>
  <cp:revision>62</cp:revision>
  <cp:lastPrinted>2019-02-22T18:57:28Z</cp:lastPrinted>
  <dcterms:created xsi:type="dcterms:W3CDTF">2019-02-19T18:16:09Z</dcterms:created>
  <dcterms:modified xsi:type="dcterms:W3CDTF">2019-03-25T23:32:16Z</dcterms:modified>
</cp:coreProperties>
</file>