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353" r:id="rId2"/>
    <p:sldId id="354" r:id="rId3"/>
    <p:sldId id="358" r:id="rId4"/>
    <p:sldId id="357" r:id="rId5"/>
    <p:sldId id="351" r:id="rId6"/>
    <p:sldId id="356" r:id="rId7"/>
    <p:sldId id="352" r:id="rId8"/>
    <p:sldId id="350" r:id="rId9"/>
    <p:sldId id="355" r:id="rId10"/>
    <p:sldId id="359" r:id="rId11"/>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2256774-C5C9-4450-9577-920A1ADEF9E5}">
          <p14:sldIdLst>
            <p14:sldId id="353"/>
            <p14:sldId id="354"/>
            <p14:sldId id="358"/>
            <p14:sldId id="357"/>
            <p14:sldId id="351"/>
            <p14:sldId id="356"/>
            <p14:sldId id="352"/>
            <p14:sldId id="350"/>
            <p14:sldId id="355"/>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24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54" autoAdjust="0"/>
    <p:restoredTop sz="85998" autoAdjust="0"/>
  </p:normalViewPr>
  <p:slideViewPr>
    <p:cSldViewPr>
      <p:cViewPr varScale="1">
        <p:scale>
          <a:sx n="65" d="100"/>
          <a:sy n="65" d="100"/>
        </p:scale>
        <p:origin x="1488"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3066517" cy="468315"/>
          </a:xfrm>
          <a:prstGeom prst="rect">
            <a:avLst/>
          </a:prstGeom>
        </p:spPr>
        <p:txBody>
          <a:bodyPr vert="horz" lIns="92848" tIns="46422" rIns="92848" bIns="46422" rtlCol="0"/>
          <a:lstStyle>
            <a:lvl1pPr algn="l">
              <a:defRPr sz="1200"/>
            </a:lvl1pPr>
          </a:lstStyle>
          <a:p>
            <a:endParaRPr lang="en-US"/>
          </a:p>
        </p:txBody>
      </p:sp>
      <p:sp>
        <p:nvSpPr>
          <p:cNvPr id="3" name="Date Placeholder 2"/>
          <p:cNvSpPr>
            <a:spLocks noGrp="1"/>
          </p:cNvSpPr>
          <p:nvPr>
            <p:ph type="dt" sz="quarter" idx="1"/>
          </p:nvPr>
        </p:nvSpPr>
        <p:spPr>
          <a:xfrm>
            <a:off x="4008942" y="4"/>
            <a:ext cx="3066517" cy="468315"/>
          </a:xfrm>
          <a:prstGeom prst="rect">
            <a:avLst/>
          </a:prstGeom>
        </p:spPr>
        <p:txBody>
          <a:bodyPr vert="horz" lIns="92848" tIns="46422" rIns="92848" bIns="46422" rtlCol="0"/>
          <a:lstStyle>
            <a:lvl1pPr algn="r">
              <a:defRPr sz="1200"/>
            </a:lvl1pPr>
          </a:lstStyle>
          <a:p>
            <a:fld id="{D1E11F97-FED0-436A-974B-71BB722FF605}" type="datetimeFigureOut">
              <a:rPr lang="en-US" smtClean="0"/>
              <a:t>9/14/2018</a:t>
            </a:fld>
            <a:endParaRPr lang="en-US"/>
          </a:p>
        </p:txBody>
      </p:sp>
      <p:sp>
        <p:nvSpPr>
          <p:cNvPr id="4" name="Footer Placeholder 3"/>
          <p:cNvSpPr>
            <a:spLocks noGrp="1"/>
          </p:cNvSpPr>
          <p:nvPr>
            <p:ph type="ftr" sz="quarter" idx="2"/>
          </p:nvPr>
        </p:nvSpPr>
        <p:spPr>
          <a:xfrm>
            <a:off x="1" y="8893154"/>
            <a:ext cx="3066517" cy="468315"/>
          </a:xfrm>
          <a:prstGeom prst="rect">
            <a:avLst/>
          </a:prstGeom>
        </p:spPr>
        <p:txBody>
          <a:bodyPr vert="horz" lIns="92848" tIns="46422" rIns="92848" bIns="46422" rtlCol="0" anchor="b"/>
          <a:lstStyle>
            <a:lvl1pPr algn="l">
              <a:defRPr sz="1200"/>
            </a:lvl1pPr>
          </a:lstStyle>
          <a:p>
            <a:endParaRPr lang="en-US"/>
          </a:p>
        </p:txBody>
      </p:sp>
      <p:sp>
        <p:nvSpPr>
          <p:cNvPr id="5" name="Slide Number Placeholder 4"/>
          <p:cNvSpPr>
            <a:spLocks noGrp="1"/>
          </p:cNvSpPr>
          <p:nvPr>
            <p:ph type="sldNum" sz="quarter" idx="3"/>
          </p:nvPr>
        </p:nvSpPr>
        <p:spPr>
          <a:xfrm>
            <a:off x="4008942" y="8893154"/>
            <a:ext cx="3066517" cy="468315"/>
          </a:xfrm>
          <a:prstGeom prst="rect">
            <a:avLst/>
          </a:prstGeom>
        </p:spPr>
        <p:txBody>
          <a:bodyPr vert="horz" lIns="92848" tIns="46422" rIns="92848" bIns="46422" rtlCol="0" anchor="b"/>
          <a:lstStyle>
            <a:lvl1pPr algn="r">
              <a:defRPr sz="1200"/>
            </a:lvl1pPr>
          </a:lstStyle>
          <a:p>
            <a:fld id="{0C726327-AA0A-43E6-A480-8443DADEF908}" type="slidenum">
              <a:rPr lang="en-US" smtClean="0"/>
              <a:t>‹#›</a:t>
            </a:fld>
            <a:endParaRPr lang="en-US"/>
          </a:p>
        </p:txBody>
      </p:sp>
    </p:spTree>
    <p:extLst>
      <p:ext uri="{BB962C8B-B14F-4D97-AF65-F5344CB8AC3E}">
        <p14:creationId xmlns:p14="http://schemas.microsoft.com/office/powerpoint/2010/main" val="1153295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3066517" cy="468315"/>
          </a:xfrm>
          <a:prstGeom prst="rect">
            <a:avLst/>
          </a:prstGeom>
        </p:spPr>
        <p:txBody>
          <a:bodyPr vert="horz" lIns="92848" tIns="46422" rIns="92848" bIns="46422" rtlCol="0"/>
          <a:lstStyle>
            <a:lvl1pPr algn="l">
              <a:defRPr sz="1200"/>
            </a:lvl1pPr>
          </a:lstStyle>
          <a:p>
            <a:endParaRPr lang="en-US"/>
          </a:p>
        </p:txBody>
      </p:sp>
      <p:sp>
        <p:nvSpPr>
          <p:cNvPr id="3" name="Date Placeholder 2"/>
          <p:cNvSpPr>
            <a:spLocks noGrp="1"/>
          </p:cNvSpPr>
          <p:nvPr>
            <p:ph type="dt" idx="1"/>
          </p:nvPr>
        </p:nvSpPr>
        <p:spPr>
          <a:xfrm>
            <a:off x="4008942" y="4"/>
            <a:ext cx="3066517" cy="468315"/>
          </a:xfrm>
          <a:prstGeom prst="rect">
            <a:avLst/>
          </a:prstGeom>
        </p:spPr>
        <p:txBody>
          <a:bodyPr vert="horz" lIns="92848" tIns="46422" rIns="92848" bIns="46422" rtlCol="0"/>
          <a:lstStyle>
            <a:lvl1pPr algn="r">
              <a:defRPr sz="1200"/>
            </a:lvl1pPr>
          </a:lstStyle>
          <a:p>
            <a:fld id="{1D12EA6C-F590-4339-A3BF-73434555D09D}" type="datetimeFigureOut">
              <a:rPr lang="en-US" smtClean="0"/>
              <a:t>9/14/2018</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2848" tIns="46422" rIns="92848" bIns="46422" rtlCol="0" anchor="ctr"/>
          <a:lstStyle/>
          <a:p>
            <a:endParaRPr lang="en-US"/>
          </a:p>
        </p:txBody>
      </p:sp>
      <p:sp>
        <p:nvSpPr>
          <p:cNvPr id="5" name="Notes Placeholder 4"/>
          <p:cNvSpPr>
            <a:spLocks noGrp="1"/>
          </p:cNvSpPr>
          <p:nvPr>
            <p:ph type="body" sz="quarter" idx="3"/>
          </p:nvPr>
        </p:nvSpPr>
        <p:spPr>
          <a:xfrm>
            <a:off x="708035" y="4448189"/>
            <a:ext cx="5661013" cy="4213223"/>
          </a:xfrm>
          <a:prstGeom prst="rect">
            <a:avLst/>
          </a:prstGeom>
        </p:spPr>
        <p:txBody>
          <a:bodyPr vert="horz" lIns="92848" tIns="46422" rIns="92848" bIns="4642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93154"/>
            <a:ext cx="3066517" cy="468315"/>
          </a:xfrm>
          <a:prstGeom prst="rect">
            <a:avLst/>
          </a:prstGeom>
        </p:spPr>
        <p:txBody>
          <a:bodyPr vert="horz" lIns="92848" tIns="46422" rIns="92848" bIns="46422" rtlCol="0" anchor="b"/>
          <a:lstStyle>
            <a:lvl1pPr algn="l">
              <a:defRPr sz="1200"/>
            </a:lvl1pPr>
          </a:lstStyle>
          <a:p>
            <a:endParaRPr lang="en-US"/>
          </a:p>
        </p:txBody>
      </p:sp>
      <p:sp>
        <p:nvSpPr>
          <p:cNvPr id="7" name="Slide Number Placeholder 6"/>
          <p:cNvSpPr>
            <a:spLocks noGrp="1"/>
          </p:cNvSpPr>
          <p:nvPr>
            <p:ph type="sldNum" sz="quarter" idx="5"/>
          </p:nvPr>
        </p:nvSpPr>
        <p:spPr>
          <a:xfrm>
            <a:off x="4008942" y="8893154"/>
            <a:ext cx="3066517" cy="468315"/>
          </a:xfrm>
          <a:prstGeom prst="rect">
            <a:avLst/>
          </a:prstGeom>
        </p:spPr>
        <p:txBody>
          <a:bodyPr vert="horz" lIns="92848" tIns="46422" rIns="92848" bIns="46422" rtlCol="0" anchor="b"/>
          <a:lstStyle>
            <a:lvl1pPr algn="r">
              <a:defRPr sz="1200"/>
            </a:lvl1pPr>
          </a:lstStyle>
          <a:p>
            <a:fld id="{2A3A1026-5042-4559-99B0-2E47EB0D0690}" type="slidenum">
              <a:rPr lang="en-US" smtClean="0"/>
              <a:t>‹#›</a:t>
            </a:fld>
            <a:endParaRPr lang="en-US"/>
          </a:p>
        </p:txBody>
      </p:sp>
    </p:spTree>
    <p:extLst>
      <p:ext uri="{BB962C8B-B14F-4D97-AF65-F5344CB8AC3E}">
        <p14:creationId xmlns:p14="http://schemas.microsoft.com/office/powerpoint/2010/main" val="3301796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3A1026-5042-4559-99B0-2E47EB0D0690}" type="slidenum">
              <a:rPr lang="en-US" smtClean="0"/>
              <a:t>1</a:t>
            </a:fld>
            <a:endParaRPr lang="en-US"/>
          </a:p>
        </p:txBody>
      </p:sp>
    </p:spTree>
    <p:extLst>
      <p:ext uri="{BB962C8B-B14F-4D97-AF65-F5344CB8AC3E}">
        <p14:creationId xmlns:p14="http://schemas.microsoft.com/office/powerpoint/2010/main" val="1671630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3A1026-5042-4559-99B0-2E47EB0D0690}" type="slidenum">
              <a:rPr lang="en-US" smtClean="0"/>
              <a:t>2</a:t>
            </a:fld>
            <a:endParaRPr lang="en-US"/>
          </a:p>
        </p:txBody>
      </p:sp>
    </p:spTree>
    <p:extLst>
      <p:ext uri="{BB962C8B-B14F-4D97-AF65-F5344CB8AC3E}">
        <p14:creationId xmlns:p14="http://schemas.microsoft.com/office/powerpoint/2010/main" val="1294492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3A1026-5042-4559-99B0-2E47EB0D0690}" type="slidenum">
              <a:rPr lang="en-US" smtClean="0"/>
              <a:t>3</a:t>
            </a:fld>
            <a:endParaRPr lang="en-US"/>
          </a:p>
        </p:txBody>
      </p:sp>
    </p:spTree>
    <p:extLst>
      <p:ext uri="{BB962C8B-B14F-4D97-AF65-F5344CB8AC3E}">
        <p14:creationId xmlns:p14="http://schemas.microsoft.com/office/powerpoint/2010/main" val="1421295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3A1026-5042-4559-99B0-2E47EB0D0690}" type="slidenum">
              <a:rPr lang="en-US" smtClean="0"/>
              <a:t>4</a:t>
            </a:fld>
            <a:endParaRPr lang="en-US"/>
          </a:p>
        </p:txBody>
      </p:sp>
    </p:spTree>
    <p:extLst>
      <p:ext uri="{BB962C8B-B14F-4D97-AF65-F5344CB8AC3E}">
        <p14:creationId xmlns:p14="http://schemas.microsoft.com/office/powerpoint/2010/main" val="507226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3A1026-5042-4559-99B0-2E47EB0D0690}" type="slidenum">
              <a:rPr lang="en-US" smtClean="0"/>
              <a:t>7</a:t>
            </a:fld>
            <a:endParaRPr lang="en-US"/>
          </a:p>
        </p:txBody>
      </p:sp>
    </p:spTree>
    <p:extLst>
      <p:ext uri="{BB962C8B-B14F-4D97-AF65-F5344CB8AC3E}">
        <p14:creationId xmlns:p14="http://schemas.microsoft.com/office/powerpoint/2010/main" val="3927576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3A1026-5042-4559-99B0-2E47EB0D0690}" type="slidenum">
              <a:rPr lang="en-US" smtClean="0"/>
              <a:t>8</a:t>
            </a:fld>
            <a:endParaRPr lang="en-US"/>
          </a:p>
        </p:txBody>
      </p:sp>
    </p:spTree>
    <p:extLst>
      <p:ext uri="{BB962C8B-B14F-4D97-AF65-F5344CB8AC3E}">
        <p14:creationId xmlns:p14="http://schemas.microsoft.com/office/powerpoint/2010/main" val="7906286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6D08E46-5C46-4F5B-9C3D-9F5B543EF01E}" type="datetimeFigureOut">
              <a:rPr lang="en-US" smtClean="0"/>
              <a:t>9/14/2018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8B8536C-90FD-4003-88BE-9552221541E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6D08E46-5C46-4F5B-9C3D-9F5B543EF01E}"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8536C-90FD-4003-88BE-9552221541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6D08E46-5C46-4F5B-9C3D-9F5B543EF01E}"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8536C-90FD-4003-88BE-9552221541E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6D08E46-5C46-4F5B-9C3D-9F5B543EF01E}"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8536C-90FD-4003-88BE-9552221541E5}"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6D08E46-5C46-4F5B-9C3D-9F5B543EF01E}"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8536C-90FD-4003-88BE-9552221541E5}"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6D08E46-5C46-4F5B-9C3D-9F5B543EF01E}"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8536C-90FD-4003-88BE-9552221541E5}"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6D08E46-5C46-4F5B-9C3D-9F5B543EF01E}" type="datetimeFigureOut">
              <a:rPr lang="en-US" smtClean="0"/>
              <a:t>9/14/2018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B8536C-90FD-4003-88BE-9552221541E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6D08E46-5C46-4F5B-9C3D-9F5B543EF01E}" type="datetimeFigureOut">
              <a:rPr lang="en-US" smtClean="0"/>
              <a:t>9/14/2018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B8536C-90FD-4003-88BE-9552221541E5}"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D08E46-5C46-4F5B-9C3D-9F5B543EF01E}" type="datetimeFigureOut">
              <a:rPr lang="en-US" smtClean="0"/>
              <a:t>9/14/2018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B8536C-90FD-4003-88BE-9552221541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6D08E46-5C46-4F5B-9C3D-9F5B543EF01E}"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8536C-90FD-4003-88BE-9552221541E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6D08E46-5C46-4F5B-9C3D-9F5B543EF01E}" type="datetimeFigureOut">
              <a:rPr lang="en-US" smtClean="0"/>
              <a:t>9/14/2018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8B8536C-90FD-4003-88BE-9552221541E5}"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6D08E46-5C46-4F5B-9C3D-9F5B543EF01E}" type="datetimeFigureOut">
              <a:rPr lang="en-US" smtClean="0"/>
              <a:t>9/14/2018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8B8536C-90FD-4003-88BE-9552221541E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580439"/>
            <a:ext cx="8153400" cy="1829761"/>
          </a:xfrm>
        </p:spPr>
        <p:txBody>
          <a:bodyPr>
            <a:normAutofit fontScale="90000"/>
          </a:bodyPr>
          <a:lstStyle/>
          <a:p>
            <a:pPr algn="ctr"/>
            <a:r>
              <a:rPr lang="en-US" sz="4000" dirty="0"/>
              <a:t>EFC AND LPPC RECOMMENDED POLICY PRIORITIES FOR 2019-2020 </a:t>
            </a:r>
            <a:r>
              <a:rPr lang="en-US" b="0" dirty="0"/>
              <a:t>	</a:t>
            </a:r>
          </a:p>
        </p:txBody>
      </p:sp>
      <p:pic>
        <p:nvPicPr>
          <p:cNvPr id="4" name="Picture 3"/>
          <p:cNvPicPr>
            <a:picLocks noChangeAspect="1"/>
          </p:cNvPicPr>
          <p:nvPr/>
        </p:nvPicPr>
        <p:blipFill>
          <a:blip r:embed="rId3"/>
          <a:stretch>
            <a:fillRect/>
          </a:stretch>
        </p:blipFill>
        <p:spPr>
          <a:xfrm>
            <a:off x="1981200" y="401140"/>
            <a:ext cx="4495800" cy="2570660"/>
          </a:xfrm>
          <a:prstGeom prst="rect">
            <a:avLst/>
          </a:prstGeom>
        </p:spPr>
      </p:pic>
    </p:spTree>
    <p:extLst>
      <p:ext uri="{BB962C8B-B14F-4D97-AF65-F5344CB8AC3E}">
        <p14:creationId xmlns:p14="http://schemas.microsoft.com/office/powerpoint/2010/main" val="2002196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In October, LPPC and EFC will finalize a strategic plan with specific activities needed to accomplish related to each priority. </a:t>
            </a:r>
            <a:br>
              <a:rPr lang="en-US" dirty="0"/>
            </a:br>
            <a:endParaRPr lang="en-US" dirty="0"/>
          </a:p>
          <a:p>
            <a:r>
              <a:rPr lang="en-US" dirty="0"/>
              <a:t>As part of the process, LPPC and EFC are examining both where new legislation (ex: housing, community supports) needs to be drafted to accomplish its goals, and where </a:t>
            </a:r>
            <a:r>
              <a:rPr lang="en-US"/>
              <a:t>robust local </a:t>
            </a:r>
            <a:r>
              <a:rPr lang="en-US" dirty="0"/>
              <a:t>implementation of existing policies needs to occur (ex: employment, self-determination).</a:t>
            </a:r>
          </a:p>
          <a:p>
            <a:endParaRPr lang="en-US" dirty="0"/>
          </a:p>
        </p:txBody>
      </p:sp>
      <p:sp>
        <p:nvSpPr>
          <p:cNvPr id="3" name="Title 2"/>
          <p:cNvSpPr>
            <a:spLocks noGrp="1"/>
          </p:cNvSpPr>
          <p:nvPr>
            <p:ph type="title"/>
          </p:nvPr>
        </p:nvSpPr>
        <p:spPr/>
        <p:txBody>
          <a:bodyPr/>
          <a:lstStyle/>
          <a:p>
            <a:r>
              <a:rPr lang="en-US" dirty="0"/>
              <a:t>Next Steps</a:t>
            </a:r>
          </a:p>
        </p:txBody>
      </p:sp>
    </p:spTree>
    <p:extLst>
      <p:ext uri="{BB962C8B-B14F-4D97-AF65-F5344CB8AC3E}">
        <p14:creationId xmlns:p14="http://schemas.microsoft.com/office/powerpoint/2010/main" val="2244026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14672"/>
          </a:xfrm>
        </p:spPr>
        <p:txBody>
          <a:bodyPr>
            <a:noAutofit/>
          </a:bodyPr>
          <a:lstStyle/>
          <a:p>
            <a:r>
              <a:rPr lang="en-US" sz="3200" dirty="0"/>
              <a:t>Vicki Smith led both the EFC and LPPC in strategic planning sessions in August. </a:t>
            </a:r>
          </a:p>
          <a:p>
            <a:pPr lvl="1"/>
            <a:r>
              <a:rPr lang="en-US" sz="2800" dirty="0"/>
              <a:t>The goal of the sessions was to align SCDD’s approved state plan to design a proactive strategic plan for the Council’s policy activities for 2019-2020. The Council will continue to react to federal and state policy proposals across all goal areas.</a:t>
            </a:r>
          </a:p>
          <a:p>
            <a:pPr lvl="1"/>
            <a:endParaRPr lang="en-US" sz="2800" dirty="0"/>
          </a:p>
        </p:txBody>
      </p:sp>
      <p:sp>
        <p:nvSpPr>
          <p:cNvPr id="3" name="Title 2"/>
          <p:cNvSpPr>
            <a:spLocks noGrp="1"/>
          </p:cNvSpPr>
          <p:nvPr>
            <p:ph type="title"/>
          </p:nvPr>
        </p:nvSpPr>
        <p:spPr/>
        <p:txBody>
          <a:bodyPr/>
          <a:lstStyle/>
          <a:p>
            <a:r>
              <a:rPr lang="en-US" dirty="0"/>
              <a:t>Strategic Planning Framework</a:t>
            </a:r>
          </a:p>
        </p:txBody>
      </p:sp>
    </p:spTree>
    <p:extLst>
      <p:ext uri="{BB962C8B-B14F-4D97-AF65-F5344CB8AC3E}">
        <p14:creationId xmlns:p14="http://schemas.microsoft.com/office/powerpoint/2010/main" val="1988795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143000"/>
            <a:ext cx="8229600" cy="4876800"/>
          </a:xfrm>
        </p:spPr>
        <p:txBody>
          <a:bodyPr>
            <a:noAutofit/>
          </a:bodyPr>
          <a:lstStyle/>
          <a:p>
            <a:r>
              <a:rPr lang="en-US" sz="2400" dirty="0"/>
              <a:t>LPPC examined all of the goals and objectives in the state plan, and decided to prioritize three goals on which to focus its policy activities. In October, LPPC will finish building its plan with specific policy related activities needed to take place under each goal area it has identified as a priority.</a:t>
            </a:r>
          </a:p>
          <a:p>
            <a:pPr marL="109728" indent="0">
              <a:buNone/>
            </a:pPr>
            <a:endParaRPr lang="en-US" sz="2400" dirty="0"/>
          </a:p>
          <a:p>
            <a:r>
              <a:rPr lang="en-US" sz="2400" dirty="0"/>
              <a:t>EFC being only focused on the employment goal in SCDD’s state, was able to articulate three specific areas on which to focus, but is also now planning the specific activities to accomplish each area.</a:t>
            </a:r>
          </a:p>
          <a:p>
            <a:endParaRPr lang="en-US" sz="2800" dirty="0"/>
          </a:p>
        </p:txBody>
      </p:sp>
      <p:sp>
        <p:nvSpPr>
          <p:cNvPr id="3" name="Title 2"/>
          <p:cNvSpPr>
            <a:spLocks noGrp="1"/>
          </p:cNvSpPr>
          <p:nvPr>
            <p:ph type="title"/>
          </p:nvPr>
        </p:nvSpPr>
        <p:spPr>
          <a:xfrm>
            <a:off x="457200" y="274638"/>
            <a:ext cx="8229600" cy="868362"/>
          </a:xfrm>
        </p:spPr>
        <p:txBody>
          <a:bodyPr/>
          <a:lstStyle/>
          <a:p>
            <a:pPr algn="ctr"/>
            <a:r>
              <a:rPr lang="en-US" dirty="0"/>
              <a:t>Strategic Planning Framework</a:t>
            </a:r>
          </a:p>
        </p:txBody>
      </p:sp>
    </p:spTree>
    <p:extLst>
      <p:ext uri="{BB962C8B-B14F-4D97-AF65-F5344CB8AC3E}">
        <p14:creationId xmlns:p14="http://schemas.microsoft.com/office/powerpoint/2010/main" val="2201532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109728" indent="0">
              <a:buNone/>
            </a:pPr>
            <a:r>
              <a:rPr lang="en-US" sz="3600" dirty="0"/>
              <a:t>Present Committee Members – August 13, 2018</a:t>
            </a:r>
          </a:p>
          <a:p>
            <a:pPr lvl="1"/>
            <a:r>
              <a:rPr lang="en-US" sz="2800" dirty="0"/>
              <a:t>Janelle Lewis (Chair)</a:t>
            </a:r>
          </a:p>
          <a:p>
            <a:pPr lvl="1"/>
            <a:r>
              <a:rPr lang="en-US" sz="2800" dirty="0"/>
              <a:t>Evelyn Abouhassan (DRC)</a:t>
            </a:r>
          </a:p>
          <a:p>
            <a:pPr lvl="1"/>
            <a:r>
              <a:rPr lang="en-US" sz="2800" dirty="0"/>
              <a:t>Julie Austin (FA)</a:t>
            </a:r>
          </a:p>
          <a:p>
            <a:pPr lvl="1"/>
            <a:r>
              <a:rPr lang="en-US" sz="2800" dirty="0"/>
              <a:t>Matthew Lagrand (SA)</a:t>
            </a:r>
          </a:p>
          <a:p>
            <a:pPr lvl="1"/>
            <a:r>
              <a:rPr lang="en-US" sz="2800" dirty="0"/>
              <a:t>Connie Lapin (FA)</a:t>
            </a:r>
          </a:p>
          <a:p>
            <a:pPr lvl="1"/>
            <a:r>
              <a:rPr lang="en-US" sz="2800" dirty="0"/>
              <a:t>Andrea Vergne (FA)</a:t>
            </a:r>
          </a:p>
          <a:p>
            <a:pPr lvl="1"/>
            <a:r>
              <a:rPr lang="en-US" sz="2800" dirty="0"/>
              <a:t>Wesley Witherspoon (SA)</a:t>
            </a:r>
          </a:p>
          <a:p>
            <a:pPr lvl="1"/>
            <a:endParaRPr lang="en-US" sz="1550" dirty="0"/>
          </a:p>
        </p:txBody>
      </p:sp>
      <p:sp>
        <p:nvSpPr>
          <p:cNvPr id="3" name="Title 2"/>
          <p:cNvSpPr>
            <a:spLocks noGrp="1"/>
          </p:cNvSpPr>
          <p:nvPr>
            <p:ph type="title"/>
          </p:nvPr>
        </p:nvSpPr>
        <p:spPr/>
        <p:txBody>
          <a:bodyPr>
            <a:normAutofit fontScale="90000"/>
          </a:bodyPr>
          <a:lstStyle/>
          <a:p>
            <a:r>
              <a:rPr lang="en-US" dirty="0"/>
              <a:t>Legislative and Public Policy Committee (LPPC)</a:t>
            </a:r>
          </a:p>
        </p:txBody>
      </p:sp>
    </p:spTree>
    <p:extLst>
      <p:ext uri="{BB962C8B-B14F-4D97-AF65-F5344CB8AC3E}">
        <p14:creationId xmlns:p14="http://schemas.microsoft.com/office/powerpoint/2010/main" val="1765147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99132"/>
            <a:ext cx="8229600" cy="2459736"/>
          </a:xfrm>
        </p:spPr>
        <p:txBody>
          <a:bodyPr>
            <a:normAutofit/>
          </a:bodyPr>
          <a:lstStyle/>
          <a:p>
            <a:r>
              <a:rPr lang="en-US" sz="3600" dirty="0"/>
              <a:t>Goal 1: Self-Advocacy </a:t>
            </a:r>
          </a:p>
          <a:p>
            <a:r>
              <a:rPr lang="en-US" sz="3600" dirty="0"/>
              <a:t>Goal 3: Housing</a:t>
            </a:r>
          </a:p>
          <a:p>
            <a:r>
              <a:rPr lang="en-US" sz="3600" dirty="0"/>
              <a:t>Goal 6: Formal and Informal Supports</a:t>
            </a:r>
          </a:p>
        </p:txBody>
      </p:sp>
      <p:sp>
        <p:nvSpPr>
          <p:cNvPr id="3" name="Title 2"/>
          <p:cNvSpPr>
            <a:spLocks noGrp="1"/>
          </p:cNvSpPr>
          <p:nvPr>
            <p:ph type="title"/>
          </p:nvPr>
        </p:nvSpPr>
        <p:spPr>
          <a:xfrm>
            <a:off x="451981" y="533400"/>
            <a:ext cx="8229600" cy="1143000"/>
          </a:xfrm>
        </p:spPr>
        <p:txBody>
          <a:bodyPr>
            <a:normAutofit fontScale="90000"/>
          </a:bodyPr>
          <a:lstStyle/>
          <a:p>
            <a:r>
              <a:rPr lang="en-US" dirty="0"/>
              <a:t>Legislative and Public Policy Committee’s (LPPC) Recommended Priorities</a:t>
            </a:r>
          </a:p>
        </p:txBody>
      </p:sp>
    </p:spTree>
    <p:extLst>
      <p:ext uri="{BB962C8B-B14F-4D97-AF65-F5344CB8AC3E}">
        <p14:creationId xmlns:p14="http://schemas.microsoft.com/office/powerpoint/2010/main" val="1966450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8E8B8D8-5131-4793-B8D6-A28B22905DF8}"/>
              </a:ext>
            </a:extLst>
          </p:cNvPr>
          <p:cNvSpPr>
            <a:spLocks noGrp="1"/>
          </p:cNvSpPr>
          <p:nvPr>
            <p:ph idx="1"/>
          </p:nvPr>
        </p:nvSpPr>
        <p:spPr>
          <a:xfrm>
            <a:off x="457200" y="2264664"/>
            <a:ext cx="8229600" cy="2328672"/>
          </a:xfrm>
        </p:spPr>
        <p:txBody>
          <a:bodyPr/>
          <a:lstStyle/>
          <a:p>
            <a:pPr marL="109728" indent="0">
              <a:buNone/>
            </a:pPr>
            <a:r>
              <a:rPr lang="en-US" sz="3600" dirty="0"/>
              <a:t>Motion by Council: To approve LPPC strategic goal recommendations for the 2019-2020.</a:t>
            </a:r>
          </a:p>
          <a:p>
            <a:endParaRPr lang="en-US" dirty="0"/>
          </a:p>
        </p:txBody>
      </p:sp>
      <p:sp>
        <p:nvSpPr>
          <p:cNvPr id="3" name="Title 2">
            <a:extLst>
              <a:ext uri="{FF2B5EF4-FFF2-40B4-BE49-F238E27FC236}">
                <a16:creationId xmlns:a16="http://schemas.microsoft.com/office/drawing/2014/main" id="{032BF242-DB2E-4644-AAC8-BD147A65D8CD}"/>
              </a:ext>
            </a:extLst>
          </p:cNvPr>
          <p:cNvSpPr>
            <a:spLocks noGrp="1"/>
          </p:cNvSpPr>
          <p:nvPr>
            <p:ph type="title"/>
          </p:nvPr>
        </p:nvSpPr>
        <p:spPr/>
        <p:txBody>
          <a:bodyPr>
            <a:normAutofit fontScale="90000"/>
          </a:bodyPr>
          <a:lstStyle/>
          <a:p>
            <a:r>
              <a:rPr lang="en-US" dirty="0"/>
              <a:t>Recommendation to Council from LPPC:</a:t>
            </a:r>
          </a:p>
        </p:txBody>
      </p:sp>
    </p:spTree>
    <p:extLst>
      <p:ext uri="{BB962C8B-B14F-4D97-AF65-F5344CB8AC3E}">
        <p14:creationId xmlns:p14="http://schemas.microsoft.com/office/powerpoint/2010/main" val="986438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109728" indent="0">
              <a:buNone/>
            </a:pPr>
            <a:r>
              <a:rPr lang="en-US" sz="3600" dirty="0"/>
              <a:t>Present Committee Members – August 23, 2018</a:t>
            </a:r>
          </a:p>
          <a:p>
            <a:pPr lvl="1"/>
            <a:r>
              <a:rPr lang="en-US" sz="2800" dirty="0"/>
              <a:t>Wesley Witherspoon (SA) (Chair)</a:t>
            </a:r>
          </a:p>
          <a:p>
            <a:pPr lvl="1"/>
            <a:r>
              <a:rPr lang="en-US" sz="2800" dirty="0"/>
              <a:t>Barbara Boyd (CDE)</a:t>
            </a:r>
          </a:p>
          <a:p>
            <a:pPr lvl="1"/>
            <a:r>
              <a:rPr lang="en-US" sz="2800" dirty="0"/>
              <a:t>Cindy Chiu (DOR)</a:t>
            </a:r>
          </a:p>
          <a:p>
            <a:pPr lvl="1"/>
            <a:r>
              <a:rPr lang="en-US" sz="2800" dirty="0"/>
              <a:t>Michael Clay (DDS)	</a:t>
            </a:r>
          </a:p>
          <a:p>
            <a:pPr lvl="1"/>
            <a:r>
              <a:rPr lang="en-US" sz="2800" dirty="0"/>
              <a:t>Sarah Issacs (DRC)</a:t>
            </a:r>
          </a:p>
          <a:p>
            <a:pPr lvl="1"/>
            <a:r>
              <a:rPr lang="en-US" sz="2800" dirty="0"/>
              <a:t>Olivia Raynor (UCEDD/UCLA)		</a:t>
            </a:r>
          </a:p>
          <a:p>
            <a:pPr lvl="1"/>
            <a:r>
              <a:rPr lang="en-US" sz="2800" dirty="0"/>
              <a:t>Barbara Wheeler (UCEDD/USC)</a:t>
            </a:r>
          </a:p>
        </p:txBody>
      </p:sp>
      <p:sp>
        <p:nvSpPr>
          <p:cNvPr id="3" name="Title 2"/>
          <p:cNvSpPr>
            <a:spLocks noGrp="1"/>
          </p:cNvSpPr>
          <p:nvPr>
            <p:ph type="title"/>
          </p:nvPr>
        </p:nvSpPr>
        <p:spPr/>
        <p:txBody>
          <a:bodyPr>
            <a:normAutofit fontScale="90000"/>
          </a:bodyPr>
          <a:lstStyle/>
          <a:p>
            <a:r>
              <a:rPr lang="en-US" dirty="0"/>
              <a:t>Employment First Committee (EFC)</a:t>
            </a:r>
          </a:p>
        </p:txBody>
      </p:sp>
    </p:spTree>
    <p:extLst>
      <p:ext uri="{BB962C8B-B14F-4D97-AF65-F5344CB8AC3E}">
        <p14:creationId xmlns:p14="http://schemas.microsoft.com/office/powerpoint/2010/main" val="1025272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Employment First Committee’s (EFC) Recommended Priorities</a:t>
            </a:r>
          </a:p>
        </p:txBody>
      </p:sp>
      <p:sp>
        <p:nvSpPr>
          <p:cNvPr id="2" name="Content Placeholder 1">
            <a:extLst>
              <a:ext uri="{FF2B5EF4-FFF2-40B4-BE49-F238E27FC236}">
                <a16:creationId xmlns:a16="http://schemas.microsoft.com/office/drawing/2014/main" id="{CFDC92F2-ED8D-4ED9-8ADC-5CB34F214B33}"/>
              </a:ext>
            </a:extLst>
          </p:cNvPr>
          <p:cNvSpPr>
            <a:spLocks noGrp="1"/>
          </p:cNvSpPr>
          <p:nvPr>
            <p:ph idx="1"/>
          </p:nvPr>
        </p:nvSpPr>
        <p:spPr/>
        <p:txBody>
          <a:bodyPr>
            <a:normAutofit/>
          </a:bodyPr>
          <a:lstStyle/>
          <a:p>
            <a:r>
              <a:rPr lang="en-US" sz="3200" dirty="0"/>
              <a:t>Increasing competitive integrated employment (CIE) vendor capacity and business models</a:t>
            </a:r>
          </a:p>
          <a:p>
            <a:r>
              <a:rPr lang="en-US" sz="3200" dirty="0"/>
              <a:t>Bringing individual and family advocates to the table for discussion on how to implement CIE</a:t>
            </a:r>
          </a:p>
          <a:p>
            <a:r>
              <a:rPr lang="en-US" sz="3200" dirty="0"/>
              <a:t>Local Partnership Agreement (LPA) development and implementation</a:t>
            </a:r>
          </a:p>
        </p:txBody>
      </p:sp>
    </p:spTree>
    <p:extLst>
      <p:ext uri="{BB962C8B-B14F-4D97-AF65-F5344CB8AC3E}">
        <p14:creationId xmlns:p14="http://schemas.microsoft.com/office/powerpoint/2010/main" val="4166640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3180EB0-76E4-4DFB-9F55-9CC35AE4E227}"/>
              </a:ext>
            </a:extLst>
          </p:cNvPr>
          <p:cNvSpPr>
            <a:spLocks noGrp="1"/>
          </p:cNvSpPr>
          <p:nvPr>
            <p:ph idx="1"/>
          </p:nvPr>
        </p:nvSpPr>
        <p:spPr>
          <a:xfrm>
            <a:off x="457200" y="2150364"/>
            <a:ext cx="8229600" cy="2557272"/>
          </a:xfrm>
        </p:spPr>
        <p:txBody>
          <a:bodyPr/>
          <a:lstStyle/>
          <a:p>
            <a:pPr marL="109728" indent="0">
              <a:buNone/>
            </a:pPr>
            <a:r>
              <a:rPr lang="en-US" sz="3600" dirty="0"/>
              <a:t>To approve EFC strategic goal recommendations for the 2019-2020.</a:t>
            </a:r>
          </a:p>
          <a:p>
            <a:pPr marL="109728" indent="0">
              <a:buNone/>
            </a:pPr>
            <a:endParaRPr lang="en-US" dirty="0"/>
          </a:p>
        </p:txBody>
      </p:sp>
      <p:sp>
        <p:nvSpPr>
          <p:cNvPr id="3" name="Title 2">
            <a:extLst>
              <a:ext uri="{FF2B5EF4-FFF2-40B4-BE49-F238E27FC236}">
                <a16:creationId xmlns:a16="http://schemas.microsoft.com/office/drawing/2014/main" id="{7B73EDCB-5B39-4D14-96EC-51C498E53613}"/>
              </a:ext>
            </a:extLst>
          </p:cNvPr>
          <p:cNvSpPr>
            <a:spLocks noGrp="1"/>
          </p:cNvSpPr>
          <p:nvPr>
            <p:ph type="title"/>
          </p:nvPr>
        </p:nvSpPr>
        <p:spPr/>
        <p:txBody>
          <a:bodyPr>
            <a:normAutofit fontScale="90000"/>
          </a:bodyPr>
          <a:lstStyle/>
          <a:p>
            <a:r>
              <a:rPr lang="en-US" dirty="0"/>
              <a:t>Recommendation to Council from EFC:</a:t>
            </a:r>
          </a:p>
        </p:txBody>
      </p:sp>
    </p:spTree>
    <p:extLst>
      <p:ext uri="{BB962C8B-B14F-4D97-AF65-F5344CB8AC3E}">
        <p14:creationId xmlns:p14="http://schemas.microsoft.com/office/powerpoint/2010/main" val="37082358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SCDD">
      <a:dk1>
        <a:sysClr val="windowText" lastClr="000000"/>
      </a:dk1>
      <a:lt1>
        <a:sysClr val="window" lastClr="FFFFFF"/>
      </a:lt1>
      <a:dk2>
        <a:srgbClr val="1F497D"/>
      </a:dk2>
      <a:lt2>
        <a:srgbClr val="EEECE1"/>
      </a:lt2>
      <a:accent1>
        <a:srgbClr val="1F497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15229</TotalTime>
  <Words>388</Words>
  <Application>Microsoft Office PowerPoint</Application>
  <PresentationFormat>On-screen Show (4:3)</PresentationFormat>
  <Paragraphs>47</Paragraphs>
  <Slides>10</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Lucida Sans Unicode</vt:lpstr>
      <vt:lpstr>Verdana</vt:lpstr>
      <vt:lpstr>Wingdings 2</vt:lpstr>
      <vt:lpstr>Wingdings 3</vt:lpstr>
      <vt:lpstr>Concourse</vt:lpstr>
      <vt:lpstr>EFC AND LPPC RECOMMENDED POLICY PRIORITIES FOR 2019-2020  </vt:lpstr>
      <vt:lpstr>Strategic Planning Framework</vt:lpstr>
      <vt:lpstr>Strategic Planning Framework</vt:lpstr>
      <vt:lpstr>Legislative and Public Policy Committee (LPPC)</vt:lpstr>
      <vt:lpstr>Legislative and Public Policy Committee’s (LPPC) Recommended Priorities</vt:lpstr>
      <vt:lpstr>Recommendation to Council from LPPC:</vt:lpstr>
      <vt:lpstr>Employment First Committee (EFC)</vt:lpstr>
      <vt:lpstr>Employment First Committee’s (EFC) Recommended Priorities</vt:lpstr>
      <vt:lpstr>Recommendation to Council from EFC:</vt:lpstr>
      <vt:lpstr>Next Steps</vt:lpstr>
    </vt:vector>
  </TitlesOfParts>
  <Company>CDSS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McNulty</dc:creator>
  <cp:lastModifiedBy>Smith, Cindy@scdd</cp:lastModifiedBy>
  <cp:revision>608</cp:revision>
  <cp:lastPrinted>2018-09-13T19:52:27Z</cp:lastPrinted>
  <dcterms:created xsi:type="dcterms:W3CDTF">2017-01-11T17:46:09Z</dcterms:created>
  <dcterms:modified xsi:type="dcterms:W3CDTF">2018-09-14T17:33:34Z</dcterms:modified>
</cp:coreProperties>
</file>