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82" r:id="rId3"/>
    <p:sldId id="276" r:id="rId4"/>
    <p:sldId id="293" r:id="rId5"/>
    <p:sldId id="261" r:id="rId6"/>
    <p:sldId id="273" r:id="rId7"/>
    <p:sldId id="285" r:id="rId8"/>
    <p:sldId id="290" r:id="rId9"/>
    <p:sldId id="283" r:id="rId10"/>
    <p:sldId id="294" r:id="rId11"/>
    <p:sldId id="278" r:id="rId12"/>
    <p:sldId id="279" r:id="rId13"/>
    <p:sldId id="280" r:id="rId14"/>
    <p:sldId id="281" r:id="rId15"/>
    <p:sldId id="284" r:id="rId16"/>
    <p:sldId id="291" r:id="rId17"/>
    <p:sldId id="292" r:id="rId18"/>
    <p:sldId id="289" r:id="rId19"/>
    <p:sldId id="288" r:id="rId20"/>
    <p:sldId id="287" r:id="rId21"/>
    <p:sldId id="286" r:id="rId22"/>
    <p:sldId id="295" r:id="rId23"/>
    <p:sldId id="268" r:id="rId24"/>
    <p:sldId id="277" r:id="rId25"/>
    <p:sldId id="270" r:id="rId26"/>
    <p:sldId id="272" r:id="rId2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3"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97247516-CC35-480C-8506-AD6AFA9E864A}" type="datetimeFigureOut">
              <a:rPr lang="en-US" smtClean="0"/>
              <a:t>9/14/2018</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DDEBD10B-CCFF-4355-88EE-247EC1F50C53}" type="slidenum">
              <a:rPr lang="en-US" smtClean="0"/>
              <a:t>‹#›</a:t>
            </a:fld>
            <a:endParaRPr lang="en-US"/>
          </a:p>
        </p:txBody>
      </p:sp>
    </p:spTree>
    <p:extLst>
      <p:ext uri="{BB962C8B-B14F-4D97-AF65-F5344CB8AC3E}">
        <p14:creationId xmlns:p14="http://schemas.microsoft.com/office/powerpoint/2010/main" val="40479913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2829280-4A17-4345-A158-030986EDC8D8}"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125703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829280-4A17-4345-A158-030986EDC8D8}"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307875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829280-4A17-4345-A158-030986EDC8D8}"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6137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829280-4A17-4345-A158-030986EDC8D8}"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7014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829280-4A17-4345-A158-030986EDC8D8}"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342646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829280-4A17-4345-A158-030986EDC8D8}"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302739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829280-4A17-4345-A158-030986EDC8D8}"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2136118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829280-4A17-4345-A158-030986EDC8D8}"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267032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29280-4A17-4345-A158-030986EDC8D8}"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2958414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829280-4A17-4345-A158-030986EDC8D8}"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3825504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829280-4A17-4345-A158-030986EDC8D8}"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4D108-08A4-4D1F-B9F1-8AC431A7E196}" type="slidenum">
              <a:rPr lang="en-US" smtClean="0"/>
              <a:t>‹#›</a:t>
            </a:fld>
            <a:endParaRPr lang="en-US"/>
          </a:p>
        </p:txBody>
      </p:sp>
    </p:spTree>
    <p:extLst>
      <p:ext uri="{BB962C8B-B14F-4D97-AF65-F5344CB8AC3E}">
        <p14:creationId xmlns:p14="http://schemas.microsoft.com/office/powerpoint/2010/main" val="380566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29280-4A17-4345-A158-030986EDC8D8}" type="datetimeFigureOut">
              <a:rPr lang="en-US" smtClean="0"/>
              <a:t>9/14/2018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4D108-08A4-4D1F-B9F1-8AC431A7E196}" type="slidenum">
              <a:rPr lang="en-US" smtClean="0"/>
              <a:t>‹#›</a:t>
            </a:fld>
            <a:endParaRPr lang="en-US"/>
          </a:p>
        </p:txBody>
      </p:sp>
    </p:spTree>
    <p:extLst>
      <p:ext uri="{BB962C8B-B14F-4D97-AF65-F5344CB8AC3E}">
        <p14:creationId xmlns:p14="http://schemas.microsoft.com/office/powerpoint/2010/main" val="89879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ongress.gov/legislative-proces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ongress.gov/resources/display/content/Calendars+and+Schedules" TargetMode="External"/><Relationship Id="rId2" Type="http://schemas.openxmlformats.org/officeDocument/2006/relationships/hyperlink" Target="http://www.legislature.ca.gov/the_state_legislature/calendar_and_schedules/calendar_schedule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legislature.ca.gov/legislators_and_districts/legislators_and_districts.htm" TargetMode="External"/><Relationship Id="rId3" Type="http://schemas.openxmlformats.org/officeDocument/2006/relationships/hyperlink" Target="https://www.house.gov/representatives" TargetMode="External"/><Relationship Id="rId7" Type="http://schemas.openxmlformats.org/officeDocument/2006/relationships/hyperlink" Target="https://www.assembly.ca.gov/" TargetMode="External"/><Relationship Id="rId2" Type="http://schemas.openxmlformats.org/officeDocument/2006/relationships/hyperlink" Target="https://www.congress.gov/" TargetMode="External"/><Relationship Id="rId1" Type="http://schemas.openxmlformats.org/officeDocument/2006/relationships/slideLayout" Target="../slideLayouts/slideLayout2.xml"/><Relationship Id="rId6" Type="http://schemas.openxmlformats.org/officeDocument/2006/relationships/hyperlink" Target="https://www.senate.ca.gov/" TargetMode="External"/><Relationship Id="rId5" Type="http://schemas.openxmlformats.org/officeDocument/2006/relationships/hyperlink" Target="http://leginfo.legislature.ca.gov/" TargetMode="External"/><Relationship Id="rId4" Type="http://schemas.openxmlformats.org/officeDocument/2006/relationships/hyperlink" Target="https://www.senate.gov/general/contact_information/senators_cfm.cf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firstname.lastname@mail.house.gov" TargetMode="External"/><Relationship Id="rId2" Type="http://schemas.openxmlformats.org/officeDocument/2006/relationships/hyperlink" Target="mailto:firstname_lastname@lastnameofsenator.senate.go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0588" y="1995600"/>
            <a:ext cx="6338225" cy="2397106"/>
          </a:xfrm>
        </p:spPr>
        <p:txBody>
          <a:bodyPr>
            <a:normAutofit fontScale="90000"/>
          </a:bodyPr>
          <a:lstStyle/>
          <a:p>
            <a:r>
              <a:rPr lang="en-US" b="1" dirty="0">
                <a:latin typeface="Arial" panose="020B0604020202020204" pitchFamily="34" charset="0"/>
                <a:cs typeface="Arial" panose="020B0604020202020204" pitchFamily="34" charset="0"/>
              </a:rPr>
              <a:t>What is the Legislative Process?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and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How to Advocate</a:t>
            </a:r>
          </a:p>
        </p:txBody>
      </p:sp>
      <p:sp>
        <p:nvSpPr>
          <p:cNvPr id="3" name="Subtitle 2"/>
          <p:cNvSpPr>
            <a:spLocks noGrp="1"/>
          </p:cNvSpPr>
          <p:nvPr>
            <p:ph type="subTitle" idx="1"/>
          </p:nvPr>
        </p:nvSpPr>
        <p:spPr>
          <a:xfrm>
            <a:off x="1649506" y="4715434"/>
            <a:ext cx="9144000" cy="1388890"/>
          </a:xfrm>
        </p:spPr>
        <p:txBody>
          <a:bodyPr>
            <a:normAutofit/>
          </a:bodyPr>
          <a:lstStyle/>
          <a:p>
            <a:pPr>
              <a:lnSpc>
                <a:spcPct val="100000"/>
              </a:lnSpc>
              <a:spcBef>
                <a:spcPts val="0"/>
              </a:spcBef>
            </a:pPr>
            <a:r>
              <a:rPr lang="en-US" sz="2800" dirty="0">
                <a:latin typeface="Arial" panose="020B0604020202020204" pitchFamily="34" charset="0"/>
                <a:cs typeface="Arial" panose="020B0604020202020204" pitchFamily="34" charset="0"/>
              </a:rPr>
              <a:t>Cindy Smith, MS, JD</a:t>
            </a:r>
          </a:p>
          <a:p>
            <a:pPr>
              <a:lnSpc>
                <a:spcPct val="100000"/>
              </a:lnSpc>
              <a:spcBef>
                <a:spcPts val="0"/>
              </a:spcBef>
            </a:pPr>
            <a:r>
              <a:rPr lang="en-US" sz="2800" dirty="0">
                <a:latin typeface="Arial" panose="020B0604020202020204" pitchFamily="34" charset="0"/>
                <a:cs typeface="Arial" panose="020B0604020202020204" pitchFamily="34" charset="0"/>
              </a:rPr>
              <a:t>Deputy Director, Policy </a:t>
            </a:r>
          </a:p>
          <a:p>
            <a:pPr>
              <a:lnSpc>
                <a:spcPct val="100000"/>
              </a:lnSpc>
              <a:spcBef>
                <a:spcPts val="0"/>
              </a:spcBef>
            </a:pPr>
            <a:r>
              <a:rPr lang="en-US" sz="2800" dirty="0">
                <a:latin typeface="Arial" panose="020B0604020202020204" pitchFamily="34" charset="0"/>
                <a:cs typeface="Arial" panose="020B0604020202020204" pitchFamily="34" charset="0"/>
              </a:rPr>
              <a:t>SCDD</a:t>
            </a:r>
          </a:p>
        </p:txBody>
      </p:sp>
      <p:pic>
        <p:nvPicPr>
          <p:cNvPr id="4" name="Picture 3"/>
          <p:cNvPicPr>
            <a:picLocks noChangeAspect="1"/>
          </p:cNvPicPr>
          <p:nvPr/>
        </p:nvPicPr>
        <p:blipFill>
          <a:blip r:embed="rId2"/>
          <a:stretch>
            <a:fillRect/>
          </a:stretch>
        </p:blipFill>
        <p:spPr>
          <a:xfrm>
            <a:off x="0" y="262035"/>
            <a:ext cx="4495800" cy="2570660"/>
          </a:xfrm>
          <a:prstGeom prst="rect">
            <a:avLst/>
          </a:prstGeom>
        </p:spPr>
      </p:pic>
    </p:spTree>
    <p:extLst>
      <p:ext uri="{BB962C8B-B14F-4D97-AF65-F5344CB8AC3E}">
        <p14:creationId xmlns:p14="http://schemas.microsoft.com/office/powerpoint/2010/main" val="2241838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946C-9379-49F3-A849-96BB634BA6B5}"/>
              </a:ext>
            </a:extLst>
          </p:cNvPr>
          <p:cNvSpPr>
            <a:spLocks noGrp="1"/>
          </p:cNvSpPr>
          <p:nvPr>
            <p:ph type="title"/>
          </p:nvPr>
        </p:nvSpPr>
        <p:spPr>
          <a:xfrm>
            <a:off x="838200" y="365125"/>
            <a:ext cx="10515600" cy="562527"/>
          </a:xfrm>
        </p:spPr>
        <p:txBody>
          <a:bodyPr>
            <a:normAutofit/>
          </a:bodyPr>
          <a:lstStyle/>
          <a:p>
            <a:pPr algn="ctr"/>
            <a:r>
              <a:rPr lang="en-US" sz="2800" dirty="0">
                <a:latin typeface="Arial" panose="020B0604020202020204" pitchFamily="34" charset="0"/>
                <a:cs typeface="Arial" panose="020B0604020202020204" pitchFamily="34" charset="0"/>
              </a:rPr>
              <a:t>Critical Differences in Federal and State Legislative Processes</a:t>
            </a:r>
          </a:p>
        </p:txBody>
      </p:sp>
      <p:sp>
        <p:nvSpPr>
          <p:cNvPr id="3" name="Content Placeholder 2">
            <a:extLst>
              <a:ext uri="{FF2B5EF4-FFF2-40B4-BE49-F238E27FC236}">
                <a16:creationId xmlns:a16="http://schemas.microsoft.com/office/drawing/2014/main" id="{B6C6295A-67DF-4A3A-A62E-13288279CBB6}"/>
              </a:ext>
            </a:extLst>
          </p:cNvPr>
          <p:cNvSpPr>
            <a:spLocks noGrp="1"/>
          </p:cNvSpPr>
          <p:nvPr>
            <p:ph idx="1"/>
          </p:nvPr>
        </p:nvSpPr>
        <p:spPr>
          <a:xfrm>
            <a:off x="838200" y="1126436"/>
            <a:ext cx="10515600" cy="5512904"/>
          </a:xfrm>
        </p:spPr>
        <p:txBody>
          <a:bodyPr>
            <a:normAutofit fontScale="92500" lnSpcReduction="10000"/>
          </a:bodyPr>
          <a:lstStyle/>
          <a:p>
            <a:pPr lvl="0"/>
            <a:r>
              <a:rPr lang="en-US" sz="2600" dirty="0">
                <a:latin typeface="Arial" panose="020B0604020202020204" pitchFamily="34" charset="0"/>
                <a:cs typeface="Arial" panose="020B0604020202020204" pitchFamily="34" charset="0"/>
              </a:rPr>
              <a:t>Funding for programs supported by the federal or state government run on different calendars. The Legislative calendar runs on the calendar year, but the federal fiscal year is from October 1-September 30. The state fiscal year is from July 1-June 30. </a:t>
            </a:r>
            <a:br>
              <a:rPr lang="en-US" sz="2600" dirty="0">
                <a:latin typeface="Arial" panose="020B0604020202020204" pitchFamily="34" charset="0"/>
                <a:cs typeface="Arial" panose="020B0604020202020204" pitchFamily="34" charset="0"/>
              </a:rPr>
            </a:br>
            <a:endParaRPr lang="en-US" sz="2600" dirty="0">
              <a:latin typeface="Arial" panose="020B0604020202020204" pitchFamily="34" charset="0"/>
              <a:cs typeface="Arial" panose="020B0604020202020204" pitchFamily="34" charset="0"/>
            </a:endParaRPr>
          </a:p>
          <a:p>
            <a:pPr lvl="0"/>
            <a:r>
              <a:rPr lang="en-US" sz="2600" dirty="0">
                <a:latin typeface="Arial" panose="020B0604020202020204" pitchFamily="34" charset="0"/>
                <a:cs typeface="Arial" panose="020B0604020202020204" pitchFamily="34" charset="0"/>
              </a:rPr>
              <a:t>In the U.S. Congress, a bill does not have to be successfully voted out of one Chamber before moving forward in the legislative process. A bill can move at the same time through the House of Representatives and U.S Senate. In California, bills move through the Chamber they are introduced in before moving to the other Chamber.</a:t>
            </a:r>
            <a:br>
              <a:rPr lang="en-US" sz="2600" dirty="0">
                <a:latin typeface="Arial" panose="020B0604020202020204" pitchFamily="34" charset="0"/>
                <a:cs typeface="Arial" panose="020B0604020202020204" pitchFamily="34" charset="0"/>
              </a:rPr>
            </a:br>
            <a:endParaRPr lang="en-US" sz="2600" dirty="0">
              <a:latin typeface="Arial" panose="020B0604020202020204" pitchFamily="34" charset="0"/>
              <a:cs typeface="Arial" panose="020B0604020202020204" pitchFamily="34" charset="0"/>
            </a:endParaRPr>
          </a:p>
          <a:p>
            <a:pPr lvl="0"/>
            <a:r>
              <a:rPr lang="en-US" sz="2600" dirty="0">
                <a:latin typeface="Arial" panose="020B0604020202020204" pitchFamily="34" charset="0"/>
                <a:cs typeface="Arial" panose="020B0604020202020204" pitchFamily="34" charset="0"/>
              </a:rPr>
              <a:t>The U.S. Congress does not take public comment at hearings. Opinions and viewpoints on legislation is conveyed through outreach to offices in advance of informational hearings and mark-ups of bills. The CA State Legislature does take public comment from concerned individuals during hearings. Hearings in California are also where changes to the bills are made.</a:t>
            </a:r>
          </a:p>
          <a:p>
            <a:endParaRPr lang="en-US" dirty="0"/>
          </a:p>
          <a:p>
            <a:endParaRPr lang="en-US" dirty="0"/>
          </a:p>
        </p:txBody>
      </p:sp>
    </p:spTree>
    <p:extLst>
      <p:ext uri="{BB962C8B-B14F-4D97-AF65-F5344CB8AC3E}">
        <p14:creationId xmlns:p14="http://schemas.microsoft.com/office/powerpoint/2010/main" val="3117051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03845-5228-4286-A7C9-78F67344CC54}"/>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Federal Process</a:t>
            </a:r>
          </a:p>
        </p:txBody>
      </p:sp>
      <p:sp>
        <p:nvSpPr>
          <p:cNvPr id="3" name="Content Placeholder 2">
            <a:extLst>
              <a:ext uri="{FF2B5EF4-FFF2-40B4-BE49-F238E27FC236}">
                <a16:creationId xmlns:a16="http://schemas.microsoft.com/office/drawing/2014/main" id="{457FB504-1711-42DF-8EBF-C1FA70CC88F1}"/>
              </a:ext>
            </a:extLst>
          </p:cNvPr>
          <p:cNvSpPr>
            <a:spLocks noGrp="1"/>
          </p:cNvSpPr>
          <p:nvPr>
            <p:ph idx="1"/>
          </p:nvPr>
        </p:nvSpPr>
        <p:spPr>
          <a:xfrm>
            <a:off x="838200" y="1690688"/>
            <a:ext cx="10515600" cy="4486275"/>
          </a:xfrm>
        </p:spPr>
        <p:txBody>
          <a:bodyPr>
            <a:normAutofit lnSpcReduction="10000"/>
          </a:bodyPr>
          <a:lstStyle/>
          <a:p>
            <a:r>
              <a:rPr lang="en-US" dirty="0">
                <a:latin typeface="Arial" panose="020B0604020202020204" pitchFamily="34" charset="0"/>
                <a:cs typeface="Arial" panose="020B0604020202020204" pitchFamily="34" charset="0"/>
              </a:rPr>
              <a:t>The federal legislative cycle runs for two years starting in odd years in January. </a:t>
            </a:r>
          </a:p>
          <a:p>
            <a:pPr lvl="1"/>
            <a:r>
              <a:rPr lang="en-US" dirty="0">
                <a:latin typeface="Arial" panose="020B0604020202020204" pitchFamily="34" charset="0"/>
                <a:cs typeface="Arial" panose="020B0604020202020204" pitchFamily="34" charset="0"/>
              </a:rPr>
              <a:t>The 115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Congress will be sworn in after the November elections. </a:t>
            </a:r>
          </a:p>
          <a:p>
            <a:pPr lvl="1"/>
            <a:r>
              <a:rPr lang="en-US" dirty="0">
                <a:latin typeface="Arial" panose="020B0604020202020204" pitchFamily="34" charset="0"/>
                <a:cs typeface="Arial" panose="020B0604020202020204" pitchFamily="34" charset="0"/>
              </a:rPr>
              <a:t>After swearing in, new Leadership and Committee assignments will be made for both the Democrats and Republicans.</a:t>
            </a:r>
          </a:p>
          <a:p>
            <a:r>
              <a:rPr lang="en-US" dirty="0">
                <a:latin typeface="Arial" panose="020B0604020202020204" pitchFamily="34" charset="0"/>
                <a:cs typeface="Arial" panose="020B0604020202020204" pitchFamily="34" charset="0"/>
              </a:rPr>
              <a:t>There are two types of federal legislation. </a:t>
            </a:r>
          </a:p>
          <a:p>
            <a:pPr lvl="1"/>
            <a:r>
              <a:rPr lang="en-US" dirty="0">
                <a:latin typeface="Arial" panose="020B0604020202020204" pitchFamily="34" charset="0"/>
                <a:cs typeface="Arial" panose="020B0604020202020204" pitchFamily="34" charset="0"/>
              </a:rPr>
              <a:t>Authorizing legislation that creates or revises current federal programs.</a:t>
            </a:r>
          </a:p>
          <a:p>
            <a:pPr lvl="1"/>
            <a:r>
              <a:rPr lang="en-US" dirty="0">
                <a:latin typeface="Arial" panose="020B0604020202020204" pitchFamily="34" charset="0"/>
                <a:cs typeface="Arial" panose="020B0604020202020204" pitchFamily="34" charset="0"/>
              </a:rPr>
              <a:t>Appropriations legislation that funds the federal government and its federal programs.</a:t>
            </a:r>
          </a:p>
          <a:p>
            <a:r>
              <a:rPr lang="en-US" dirty="0">
                <a:latin typeface="Arial" panose="020B0604020202020204" pitchFamily="34" charset="0"/>
                <a:cs typeface="Arial" panose="020B0604020202020204" pitchFamily="34" charset="0"/>
              </a:rPr>
              <a:t>Members of Congress can introduce legislation at any time during the two years. With one exception, there are no legislative deadlines on legislation during a two-year session. </a:t>
            </a:r>
          </a:p>
          <a:p>
            <a:pPr marL="0" indent="0">
              <a:buNone/>
            </a:pPr>
            <a:endParaRPr lang="en-US" dirty="0"/>
          </a:p>
        </p:txBody>
      </p:sp>
    </p:spTree>
    <p:extLst>
      <p:ext uri="{BB962C8B-B14F-4D97-AF65-F5344CB8AC3E}">
        <p14:creationId xmlns:p14="http://schemas.microsoft.com/office/powerpoint/2010/main" val="2298198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03845-5228-4286-A7C9-78F67344CC54}"/>
              </a:ext>
            </a:extLst>
          </p:cNvPr>
          <p:cNvSpPr>
            <a:spLocks noGrp="1"/>
          </p:cNvSpPr>
          <p:nvPr>
            <p:ph type="title"/>
          </p:nvPr>
        </p:nvSpPr>
        <p:spPr>
          <a:xfrm>
            <a:off x="838200" y="365125"/>
            <a:ext cx="10515600" cy="888909"/>
          </a:xfrm>
        </p:spPr>
        <p:txBody>
          <a:bodyPr>
            <a:normAutofit/>
          </a:bodyPr>
          <a:lstStyle/>
          <a:p>
            <a:pPr algn="ctr"/>
            <a:r>
              <a:rPr lang="en-US" sz="3600" dirty="0">
                <a:latin typeface="Arial" panose="020B0604020202020204" pitchFamily="34" charset="0"/>
                <a:cs typeface="Arial" panose="020B0604020202020204" pitchFamily="34" charset="0"/>
              </a:rPr>
              <a:t>Federal Process</a:t>
            </a:r>
          </a:p>
        </p:txBody>
      </p:sp>
      <p:sp>
        <p:nvSpPr>
          <p:cNvPr id="3" name="Content Placeholder 2">
            <a:extLst>
              <a:ext uri="{FF2B5EF4-FFF2-40B4-BE49-F238E27FC236}">
                <a16:creationId xmlns:a16="http://schemas.microsoft.com/office/drawing/2014/main" id="{457FB504-1711-42DF-8EBF-C1FA70CC88F1}"/>
              </a:ext>
            </a:extLst>
          </p:cNvPr>
          <p:cNvSpPr>
            <a:spLocks noGrp="1"/>
          </p:cNvSpPr>
          <p:nvPr>
            <p:ph idx="1"/>
          </p:nvPr>
        </p:nvSpPr>
        <p:spPr>
          <a:xfrm>
            <a:off x="838200" y="1567544"/>
            <a:ext cx="10515600" cy="4925332"/>
          </a:xfrm>
        </p:spPr>
        <p:txBody>
          <a:bodyPr>
            <a:normAutofit fontScale="92500" lnSpcReduction="10000"/>
          </a:bodyPr>
          <a:lstStyle/>
          <a:p>
            <a:r>
              <a:rPr lang="en-US" dirty="0">
                <a:latin typeface="Arial" panose="020B0604020202020204" pitchFamily="34" charset="0"/>
                <a:cs typeface="Arial" panose="020B0604020202020204" pitchFamily="34" charset="0"/>
              </a:rPr>
              <a:t>The exception is that every year by October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U.S. Congress must pass bills to fund the government known as appropriations bills. </a:t>
            </a:r>
          </a:p>
          <a:p>
            <a:pPr lvl="1"/>
            <a:r>
              <a:rPr lang="en-US" dirty="0">
                <a:latin typeface="Arial" panose="020B0604020202020204" pitchFamily="34" charset="0"/>
                <a:cs typeface="Arial" panose="020B0604020202020204" pitchFamily="34" charset="0"/>
              </a:rPr>
              <a:t>The bill that funds most programs impacting people with disabilities is the Labor-Health Human Services-Education and Related Agencies bill. This bill also funds SCDD. </a:t>
            </a:r>
          </a:p>
          <a:p>
            <a:pPr lvl="1"/>
            <a:r>
              <a:rPr lang="en-US" dirty="0">
                <a:latin typeface="Arial" panose="020B0604020202020204" pitchFamily="34" charset="0"/>
                <a:cs typeface="Arial" panose="020B0604020202020204" pitchFamily="34" charset="0"/>
              </a:rPr>
              <a:t>If the federal government and its programs are not funded by October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then the government closes until the bill is passed.</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Authorizing bills are frequently included as policy riders with funding bills. The change to policies and programs literally ‘rides along with’ the funding bill.</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Federal Legislative Process: </a:t>
            </a:r>
            <a:r>
              <a:rPr lang="en-US" u="sng" dirty="0">
                <a:latin typeface="Arial" panose="020B0604020202020204" pitchFamily="34" charset="0"/>
                <a:cs typeface="Arial" panose="020B0604020202020204" pitchFamily="34" charset="0"/>
                <a:hlinkClick r:id="rId2"/>
              </a:rPr>
              <a:t>https://www.congress.gov/legislative-process</a:t>
            </a:r>
            <a:r>
              <a:rPr lang="en-US" dirty="0">
                <a:latin typeface="Arial" panose="020B0604020202020204" pitchFamily="34" charset="0"/>
                <a:cs typeface="Arial" panose="020B0604020202020204" pitchFamily="34" charset="0"/>
              </a:rPr>
              <a:t> </a:t>
            </a:r>
          </a:p>
          <a:p>
            <a:endParaRPr lang="en-US" dirty="0"/>
          </a:p>
          <a:p>
            <a:pPr marL="0" indent="0">
              <a:buNone/>
            </a:pPr>
            <a:endParaRPr lang="en-US" dirty="0"/>
          </a:p>
        </p:txBody>
      </p:sp>
    </p:spTree>
    <p:extLst>
      <p:ext uri="{BB962C8B-B14F-4D97-AF65-F5344CB8AC3E}">
        <p14:creationId xmlns:p14="http://schemas.microsoft.com/office/powerpoint/2010/main" val="1516389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666FA-3663-4F13-8473-D8085CD5895C}"/>
              </a:ext>
            </a:extLst>
          </p:cNvPr>
          <p:cNvSpPr>
            <a:spLocks noGrp="1"/>
          </p:cNvSpPr>
          <p:nvPr>
            <p:ph type="title"/>
          </p:nvPr>
        </p:nvSpPr>
        <p:spPr>
          <a:xfrm>
            <a:off x="838200" y="365126"/>
            <a:ext cx="10515600" cy="784406"/>
          </a:xfrm>
        </p:spPr>
        <p:txBody>
          <a:bodyPr>
            <a:normAutofit/>
          </a:bodyPr>
          <a:lstStyle/>
          <a:p>
            <a:pPr algn="ctr"/>
            <a:r>
              <a:rPr lang="en-US" sz="3600" dirty="0">
                <a:latin typeface="Arial" panose="020B0604020202020204" pitchFamily="34" charset="0"/>
                <a:cs typeface="Arial" panose="020B0604020202020204" pitchFamily="34" charset="0"/>
              </a:rPr>
              <a:t>SCDD’s Positions on Federal Legislation</a:t>
            </a:r>
          </a:p>
        </p:txBody>
      </p:sp>
      <p:sp>
        <p:nvSpPr>
          <p:cNvPr id="3" name="Content Placeholder 2">
            <a:extLst>
              <a:ext uri="{FF2B5EF4-FFF2-40B4-BE49-F238E27FC236}">
                <a16:creationId xmlns:a16="http://schemas.microsoft.com/office/drawing/2014/main" id="{E1DB107C-ED4E-4044-85D7-918228EFFE86}"/>
              </a:ext>
            </a:extLst>
          </p:cNvPr>
          <p:cNvSpPr>
            <a:spLocks noGrp="1"/>
          </p:cNvSpPr>
          <p:nvPr>
            <p:ph idx="1"/>
          </p:nvPr>
        </p:nvSpPr>
        <p:spPr>
          <a:xfrm>
            <a:off x="600891" y="1149532"/>
            <a:ext cx="11025052" cy="5251267"/>
          </a:xfrm>
        </p:spPr>
        <p:txBody>
          <a:bodyPr>
            <a:normAutofit fontScale="25000" lnSpcReduction="20000"/>
          </a:bodyPr>
          <a:lstStyle/>
          <a:p>
            <a:pPr>
              <a:lnSpc>
                <a:spcPct val="120000"/>
              </a:lnSpc>
              <a:spcBef>
                <a:spcPts val="0"/>
              </a:spcBef>
            </a:pPr>
            <a:r>
              <a:rPr lang="en-US" sz="9600" dirty="0">
                <a:latin typeface="Arial" panose="020B0604020202020204" pitchFamily="34" charset="0"/>
                <a:cs typeface="Arial" panose="020B0604020202020204" pitchFamily="34" charset="0"/>
              </a:rPr>
              <a:t>SCDD cannot take a position on federal legislation that is different than the National Association of Councils on Developmental Disabilities (NACDD). </a:t>
            </a:r>
          </a:p>
          <a:p>
            <a:pPr>
              <a:lnSpc>
                <a:spcPct val="120000"/>
              </a:lnSpc>
              <a:spcBef>
                <a:spcPts val="0"/>
              </a:spcBef>
            </a:pPr>
            <a:endParaRPr lang="en-US" sz="9600" dirty="0">
              <a:latin typeface="Arial" panose="020B0604020202020204" pitchFamily="34" charset="0"/>
              <a:cs typeface="Arial" panose="020B0604020202020204" pitchFamily="34" charset="0"/>
            </a:endParaRPr>
          </a:p>
          <a:p>
            <a:pPr>
              <a:lnSpc>
                <a:spcPct val="120000"/>
              </a:lnSpc>
              <a:spcBef>
                <a:spcPts val="0"/>
              </a:spcBef>
            </a:pPr>
            <a:r>
              <a:rPr lang="en-US" sz="9600" dirty="0">
                <a:latin typeface="Arial" panose="020B0604020202020204" pitchFamily="34" charset="0"/>
                <a:cs typeface="Arial" panose="020B0604020202020204" pitchFamily="34" charset="0"/>
              </a:rPr>
              <a:t>SCDD expresses its position through NACDD. NACDD is the lobbyist that represents all Councils with the U.S. Congress and the federal agencies. </a:t>
            </a:r>
          </a:p>
          <a:p>
            <a:pPr>
              <a:lnSpc>
                <a:spcPct val="120000"/>
              </a:lnSpc>
              <a:spcBef>
                <a:spcPts val="0"/>
              </a:spcBef>
            </a:pPr>
            <a:endParaRPr lang="en-US" sz="9600" dirty="0">
              <a:latin typeface="Arial" panose="020B0604020202020204" pitchFamily="34" charset="0"/>
              <a:cs typeface="Arial" panose="020B0604020202020204" pitchFamily="34" charset="0"/>
            </a:endParaRPr>
          </a:p>
          <a:p>
            <a:pPr>
              <a:lnSpc>
                <a:spcPct val="120000"/>
              </a:lnSpc>
              <a:spcBef>
                <a:spcPts val="0"/>
              </a:spcBef>
            </a:pPr>
            <a:r>
              <a:rPr lang="en-US" sz="9600" dirty="0">
                <a:latin typeface="Arial" panose="020B0604020202020204" pitchFamily="34" charset="0"/>
                <a:cs typeface="Arial" panose="020B0604020202020204" pitchFamily="34" charset="0"/>
              </a:rPr>
              <a:t>NACDD decides its policy agenda and positions based on two Board of Director approved agendas and the input of NACDD’s Public Policy Committee. </a:t>
            </a:r>
          </a:p>
          <a:p>
            <a:pPr marL="0" indent="0">
              <a:lnSpc>
                <a:spcPct val="120000"/>
              </a:lnSpc>
              <a:spcBef>
                <a:spcPts val="0"/>
              </a:spcBef>
              <a:buNone/>
            </a:pPr>
            <a:endParaRPr lang="en-US" sz="9600" dirty="0">
              <a:latin typeface="Arial" panose="020B0604020202020204" pitchFamily="34" charset="0"/>
              <a:cs typeface="Arial" panose="020B0604020202020204" pitchFamily="34" charset="0"/>
            </a:endParaRPr>
          </a:p>
          <a:p>
            <a:pPr>
              <a:lnSpc>
                <a:spcPct val="120000"/>
              </a:lnSpc>
              <a:spcBef>
                <a:spcPts val="0"/>
              </a:spcBef>
            </a:pPr>
            <a:r>
              <a:rPr lang="en-US" sz="9600" dirty="0">
                <a:latin typeface="Arial" panose="020B0604020202020204" pitchFamily="34" charset="0"/>
                <a:cs typeface="Arial" panose="020B0604020202020204" pitchFamily="34" charset="0"/>
              </a:rPr>
              <a:t>SCDD serves on NACDD’s Public Policy Committee and provides input to NACDD through the Policy Committee.</a:t>
            </a:r>
          </a:p>
          <a:p>
            <a:pPr marL="0" indent="0">
              <a:lnSpc>
                <a:spcPct val="120000"/>
              </a:lnSpc>
              <a:spcBef>
                <a:spcPts val="0"/>
              </a:spcBef>
              <a:buNone/>
            </a:pPr>
            <a:endParaRPr lang="en-US" sz="9600" dirty="0">
              <a:latin typeface="Arial" panose="020B0604020202020204" pitchFamily="34" charset="0"/>
              <a:cs typeface="Arial" panose="020B0604020202020204" pitchFamily="34" charset="0"/>
            </a:endParaRPr>
          </a:p>
          <a:p>
            <a:pPr>
              <a:lnSpc>
                <a:spcPct val="120000"/>
              </a:lnSpc>
              <a:spcBef>
                <a:spcPts val="0"/>
              </a:spcBef>
            </a:pPr>
            <a:r>
              <a:rPr lang="en-US" sz="9600" dirty="0">
                <a:latin typeface="Arial" panose="020B0604020202020204" pitchFamily="34" charset="0"/>
                <a:cs typeface="Arial" panose="020B0604020202020204" pitchFamily="34" charset="0"/>
              </a:rPr>
              <a:t>SCDD’s role is to educate Members of Congress on the issues that NACDD has taken a position based on requests from NACDD.</a:t>
            </a:r>
          </a:p>
          <a:p>
            <a:endParaRPr lang="en-US" dirty="0"/>
          </a:p>
        </p:txBody>
      </p:sp>
    </p:spTree>
    <p:extLst>
      <p:ext uri="{BB962C8B-B14F-4D97-AF65-F5344CB8AC3E}">
        <p14:creationId xmlns:p14="http://schemas.microsoft.com/office/powerpoint/2010/main" val="2873429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86626-70A0-4576-80B4-D13E829D40E1}"/>
              </a:ext>
            </a:extLst>
          </p:cNvPr>
          <p:cNvSpPr>
            <a:spLocks noGrp="1"/>
          </p:cNvSpPr>
          <p:nvPr>
            <p:ph type="title"/>
          </p:nvPr>
        </p:nvSpPr>
        <p:spPr>
          <a:xfrm>
            <a:off x="838200" y="365126"/>
            <a:ext cx="10515600" cy="928098"/>
          </a:xfrm>
        </p:spPr>
        <p:txBody>
          <a:bodyPr>
            <a:normAutofit/>
          </a:bodyPr>
          <a:lstStyle/>
          <a:p>
            <a:pPr algn="ctr"/>
            <a:r>
              <a:rPr lang="en-US" sz="3600" dirty="0">
                <a:latin typeface="Arial" panose="020B0604020202020204" pitchFamily="34" charset="0"/>
                <a:cs typeface="Arial" panose="020B0604020202020204" pitchFamily="34" charset="0"/>
              </a:rPr>
              <a:t>State Legislative Process</a:t>
            </a:r>
          </a:p>
        </p:txBody>
      </p:sp>
      <p:sp>
        <p:nvSpPr>
          <p:cNvPr id="3" name="Content Placeholder 2">
            <a:extLst>
              <a:ext uri="{FF2B5EF4-FFF2-40B4-BE49-F238E27FC236}">
                <a16:creationId xmlns:a16="http://schemas.microsoft.com/office/drawing/2014/main" id="{FFAB2440-D46D-4F9C-B420-BB6D59D52F67}"/>
              </a:ext>
            </a:extLst>
          </p:cNvPr>
          <p:cNvSpPr>
            <a:spLocks noGrp="1"/>
          </p:cNvSpPr>
          <p:nvPr>
            <p:ph idx="1"/>
          </p:nvPr>
        </p:nvSpPr>
        <p:spPr>
          <a:xfrm>
            <a:off x="838200" y="1423851"/>
            <a:ext cx="10515600" cy="5055326"/>
          </a:xfrm>
        </p:spPr>
        <p:txBody>
          <a:bodyPr>
            <a:normAutofit/>
          </a:bodyPr>
          <a:lstStyle/>
          <a:p>
            <a:r>
              <a:rPr lang="en-US" dirty="0">
                <a:latin typeface="Arial" panose="020B0604020202020204" pitchFamily="34" charset="0"/>
                <a:cs typeface="Arial" panose="020B0604020202020204" pitchFamily="34" charset="0"/>
              </a:rPr>
              <a:t>California runs on a two-year legislative session starting in odd years. The new Legislature will be sworn in after the November elections in December. </a:t>
            </a:r>
          </a:p>
          <a:p>
            <a:pPr lvl="1"/>
            <a:r>
              <a:rPr lang="en-US" dirty="0">
                <a:latin typeface="Arial" panose="020B0604020202020204" pitchFamily="34" charset="0"/>
                <a:cs typeface="Arial" panose="020B0604020202020204" pitchFamily="34" charset="0"/>
              </a:rPr>
              <a:t>After swearing in, new Leadership and Committee assignments will be made for both the Democrats and Republicans.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State Legislature has a firm set of deadlines that must be met each year for bills to move through the legislative process.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There are two types of state legislation. </a:t>
            </a:r>
          </a:p>
          <a:p>
            <a:pPr lvl="1"/>
            <a:r>
              <a:rPr lang="en-US" dirty="0">
                <a:latin typeface="Arial" panose="020B0604020202020204" pitchFamily="34" charset="0"/>
                <a:cs typeface="Arial" panose="020B0604020202020204" pitchFamily="34" charset="0"/>
              </a:rPr>
              <a:t>Authorizing legislation that creates or revises current state programs.</a:t>
            </a:r>
          </a:p>
          <a:p>
            <a:pPr lvl="1"/>
            <a:r>
              <a:rPr lang="en-US" dirty="0">
                <a:latin typeface="Arial" panose="020B0604020202020204" pitchFamily="34" charset="0"/>
                <a:cs typeface="Arial" panose="020B0604020202020204" pitchFamily="34" charset="0"/>
              </a:rPr>
              <a:t>Budget legislation that funds the state government and state programs.</a:t>
            </a:r>
          </a:p>
          <a:p>
            <a:endParaRPr lang="en-US" dirty="0"/>
          </a:p>
          <a:p>
            <a:endParaRPr lang="en-US" dirty="0"/>
          </a:p>
        </p:txBody>
      </p:sp>
    </p:spTree>
    <p:extLst>
      <p:ext uri="{BB962C8B-B14F-4D97-AF65-F5344CB8AC3E}">
        <p14:creationId xmlns:p14="http://schemas.microsoft.com/office/powerpoint/2010/main" val="133946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666FA-3663-4F13-8473-D8085CD5895C}"/>
              </a:ext>
            </a:extLst>
          </p:cNvPr>
          <p:cNvSpPr>
            <a:spLocks noGrp="1"/>
          </p:cNvSpPr>
          <p:nvPr>
            <p:ph type="title"/>
          </p:nvPr>
        </p:nvSpPr>
        <p:spPr>
          <a:xfrm>
            <a:off x="838200" y="365125"/>
            <a:ext cx="10515600" cy="758281"/>
          </a:xfrm>
        </p:spPr>
        <p:txBody>
          <a:bodyPr>
            <a:normAutofit/>
          </a:bodyPr>
          <a:lstStyle/>
          <a:p>
            <a:pPr algn="ctr"/>
            <a:r>
              <a:rPr lang="en-US" sz="3600" dirty="0">
                <a:latin typeface="Arial" panose="020B0604020202020204" pitchFamily="34" charset="0"/>
                <a:cs typeface="Arial" panose="020B0604020202020204" pitchFamily="34" charset="0"/>
              </a:rPr>
              <a:t>SCDD’s Positions on State Legislation</a:t>
            </a:r>
          </a:p>
        </p:txBody>
      </p:sp>
      <p:sp>
        <p:nvSpPr>
          <p:cNvPr id="3" name="Content Placeholder 2">
            <a:extLst>
              <a:ext uri="{FF2B5EF4-FFF2-40B4-BE49-F238E27FC236}">
                <a16:creationId xmlns:a16="http://schemas.microsoft.com/office/drawing/2014/main" id="{E1DB107C-ED4E-4044-85D7-918228EFFE86}"/>
              </a:ext>
            </a:extLst>
          </p:cNvPr>
          <p:cNvSpPr>
            <a:spLocks noGrp="1"/>
          </p:cNvSpPr>
          <p:nvPr>
            <p:ph idx="1"/>
          </p:nvPr>
        </p:nvSpPr>
        <p:spPr>
          <a:xfrm>
            <a:off x="838200" y="1123406"/>
            <a:ext cx="10515600" cy="5590903"/>
          </a:xfrm>
        </p:spPr>
        <p:txBody>
          <a:bodyPr>
            <a:normAutofit fontScale="92500" lnSpcReduction="10000"/>
          </a:bodyPr>
          <a:lstStyle/>
          <a:p>
            <a:r>
              <a:rPr lang="en-US" dirty="0">
                <a:latin typeface="Arial" panose="020B0604020202020204" pitchFamily="34" charset="0"/>
                <a:cs typeface="Arial" panose="020B0604020202020204" pitchFamily="34" charset="0"/>
              </a:rPr>
              <a:t>SCDD cannot work on policy issues that are not directly related to SCDD’s approved state plan.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SCDD also has a Council approved legislative platform that serves as the foundation for SCDD’s policy activities.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SCDD decides its policy agenda and priorities based on input from SCDD’s Employment First Committee (EFC) and Legislation and Public Policy Committee (LPPC). The EFC and LPPC provide recommendations to the Council to approve for SCDD’s positions.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EFC and LPPC will be making recommendations on priorities to the Council tomorrow to begin work for the next legislative session.</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At times between meetings, SCDD’s Chair uses delegated authority to take positions between Council meetings when timing necessitates an immediate decision. </a:t>
            </a:r>
          </a:p>
          <a:p>
            <a:endParaRPr lang="en-US" dirty="0"/>
          </a:p>
        </p:txBody>
      </p:sp>
    </p:spTree>
    <p:extLst>
      <p:ext uri="{BB962C8B-B14F-4D97-AF65-F5344CB8AC3E}">
        <p14:creationId xmlns:p14="http://schemas.microsoft.com/office/powerpoint/2010/main" val="4091583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3E07D-AC01-4EFB-865B-2777DAE6E670}"/>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What Types of Positions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Does SCDD Take on Legislation</a:t>
            </a:r>
          </a:p>
        </p:txBody>
      </p:sp>
      <p:sp>
        <p:nvSpPr>
          <p:cNvPr id="3" name="Content Placeholder 2">
            <a:extLst>
              <a:ext uri="{FF2B5EF4-FFF2-40B4-BE49-F238E27FC236}">
                <a16:creationId xmlns:a16="http://schemas.microsoft.com/office/drawing/2014/main" id="{AB69A3E1-5E17-46A7-92EE-17F989C946F5}"/>
              </a:ext>
            </a:extLst>
          </p:cNvPr>
          <p:cNvSpPr>
            <a:spLocks noGrp="1"/>
          </p:cNvSpPr>
          <p:nvPr>
            <p:ph idx="1"/>
          </p:nvPr>
        </p:nvSpPr>
        <p:spPr>
          <a:xfrm>
            <a:off x="838200" y="2142309"/>
            <a:ext cx="10515600" cy="4034654"/>
          </a:xfrm>
        </p:spPr>
        <p:txBody>
          <a:bodyPr>
            <a:normAutofit/>
          </a:bodyPr>
          <a:lstStyle/>
          <a:p>
            <a:r>
              <a:rPr lang="en-US" sz="3200" dirty="0">
                <a:latin typeface="Arial" panose="020B0604020202020204" pitchFamily="34" charset="0"/>
                <a:cs typeface="Arial" panose="020B0604020202020204" pitchFamily="34" charset="0"/>
              </a:rPr>
              <a:t>Support (with or without amendments)</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Watch</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Oppose (with or without amendments)</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No Position</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1101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DC877-868D-44EE-84C1-C773530D1597}"/>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How does SCDD divide its policy work?</a:t>
            </a:r>
          </a:p>
        </p:txBody>
      </p:sp>
      <p:sp>
        <p:nvSpPr>
          <p:cNvPr id="3" name="Content Placeholder 2">
            <a:extLst>
              <a:ext uri="{FF2B5EF4-FFF2-40B4-BE49-F238E27FC236}">
                <a16:creationId xmlns:a16="http://schemas.microsoft.com/office/drawing/2014/main" id="{63B09C02-81E1-43CB-8754-D543DA5BC7D5}"/>
              </a:ext>
            </a:extLst>
          </p:cNvPr>
          <p:cNvSpPr>
            <a:spLocks noGrp="1"/>
          </p:cNvSpPr>
          <p:nvPr>
            <p:ph idx="1"/>
          </p:nvPr>
        </p:nvSpPr>
        <p:spPr/>
        <p:txBody>
          <a:bodyPr>
            <a:normAutofit fontScale="92500"/>
          </a:bodyPr>
          <a:lstStyle/>
          <a:p>
            <a:r>
              <a:rPr lang="en-US" sz="3000" dirty="0">
                <a:latin typeface="Arial" panose="020B0604020202020204" pitchFamily="34" charset="0"/>
                <a:cs typeface="Arial" panose="020B0604020202020204" pitchFamily="34" charset="0"/>
              </a:rPr>
              <a:t>Levels of government: Federal, state, county and city.</a:t>
            </a:r>
            <a:br>
              <a:rPr lang="en-US" sz="3000" dirty="0">
                <a:latin typeface="Arial" panose="020B0604020202020204" pitchFamily="34" charset="0"/>
                <a:cs typeface="Arial" panose="020B0604020202020204" pitchFamily="34" charset="0"/>
              </a:rPr>
            </a:br>
            <a:endParaRPr lang="en-US" sz="2600" dirty="0">
              <a:latin typeface="Arial" panose="020B0604020202020204" pitchFamily="34" charset="0"/>
              <a:cs typeface="Arial" panose="020B0604020202020204" pitchFamily="34" charset="0"/>
            </a:endParaRPr>
          </a:p>
          <a:p>
            <a:pPr lvl="1"/>
            <a:r>
              <a:rPr lang="en-US" sz="2600" dirty="0">
                <a:latin typeface="Arial" panose="020B0604020202020204" pitchFamily="34" charset="0"/>
                <a:cs typeface="Arial" panose="020B0604020202020204" pitchFamily="34" charset="0"/>
              </a:rPr>
              <a:t>Headquarters takes the primary lead in working with all federal and state Capitol offices to communicate the Council’s positions.</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 </a:t>
            </a:r>
          </a:p>
          <a:p>
            <a:pPr lvl="1"/>
            <a:r>
              <a:rPr lang="en-US" sz="2600" dirty="0">
                <a:latin typeface="Arial" panose="020B0604020202020204" pitchFamily="34" charset="0"/>
                <a:cs typeface="Arial" panose="020B0604020202020204" pitchFamily="34" charset="0"/>
              </a:rPr>
              <a:t>Regional offices take the primary lead in working with state District offices (coordinating with Headquarters), county and city offices. </a:t>
            </a:r>
          </a:p>
          <a:p>
            <a:pPr lvl="1"/>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It is critical that the Council and staff are speaking with one voice to all offices throughout California for informing and advocating with elected officials to be effective.</a:t>
            </a:r>
          </a:p>
          <a:p>
            <a:pPr lvl="1"/>
            <a:endParaRPr lang="en-US" dirty="0"/>
          </a:p>
          <a:p>
            <a:endParaRPr lang="en-US" dirty="0"/>
          </a:p>
        </p:txBody>
      </p:sp>
    </p:spTree>
    <p:extLst>
      <p:ext uri="{BB962C8B-B14F-4D97-AF65-F5344CB8AC3E}">
        <p14:creationId xmlns:p14="http://schemas.microsoft.com/office/powerpoint/2010/main" val="4285971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4106-4732-4E6B-9898-0890BF148894}"/>
              </a:ext>
            </a:extLst>
          </p:cNvPr>
          <p:cNvSpPr>
            <a:spLocks noGrp="1"/>
          </p:cNvSpPr>
          <p:nvPr>
            <p:ph type="title"/>
          </p:nvPr>
        </p:nvSpPr>
        <p:spPr/>
        <p:txBody>
          <a:bodyPr/>
          <a:lstStyle/>
          <a:p>
            <a:pPr algn="ctr"/>
            <a:r>
              <a:rPr lang="en-US" sz="3600" dirty="0">
                <a:latin typeface="Arial" panose="020B0604020202020204" pitchFamily="34" charset="0"/>
                <a:cs typeface="Arial" panose="020B0604020202020204" pitchFamily="34" charset="0"/>
              </a:rPr>
              <a:t>Is the U.S. Congress or the Senate in Session?</a:t>
            </a:r>
            <a:r>
              <a:rPr lang="en-US" dirty="0"/>
              <a:t>	</a:t>
            </a:r>
          </a:p>
        </p:txBody>
      </p:sp>
      <p:sp>
        <p:nvSpPr>
          <p:cNvPr id="3" name="Content Placeholder 2">
            <a:extLst>
              <a:ext uri="{FF2B5EF4-FFF2-40B4-BE49-F238E27FC236}">
                <a16:creationId xmlns:a16="http://schemas.microsoft.com/office/drawing/2014/main" id="{9B0EBDFE-931C-4D83-AFFF-9617441E9CB8}"/>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CA Legislative Calendar is at: </a:t>
            </a:r>
            <a:r>
              <a:rPr lang="en-US" u="sng" dirty="0">
                <a:latin typeface="Arial" panose="020B0604020202020204" pitchFamily="34" charset="0"/>
                <a:cs typeface="Arial" panose="020B0604020202020204" pitchFamily="34" charset="0"/>
                <a:hlinkClick r:id="rId2"/>
              </a:rPr>
              <a:t>http://www.legislature.ca.gov/the_state_legislature/calendar_and_schedules/calendar_schedules.html</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U.S. Congress Legislative Calendar is at: </a:t>
            </a:r>
            <a:r>
              <a:rPr lang="en-US" u="sng" dirty="0">
                <a:latin typeface="Arial" panose="020B0604020202020204" pitchFamily="34" charset="0"/>
                <a:cs typeface="Arial" panose="020B0604020202020204" pitchFamily="34" charset="0"/>
                <a:hlinkClick r:id="rId3"/>
              </a:rPr>
              <a:t>https://www.congress.gov/resources/display/content/Calendars+and+Schedules</a:t>
            </a:r>
            <a:r>
              <a:rPr lang="en-US"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2745938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5E5F1-377E-4311-8436-8D361F19D3F9}"/>
              </a:ext>
            </a:extLst>
          </p:cNvPr>
          <p:cNvSpPr>
            <a:spLocks noGrp="1"/>
          </p:cNvSpPr>
          <p:nvPr>
            <p:ph type="title"/>
          </p:nvPr>
        </p:nvSpPr>
        <p:spPr>
          <a:xfrm>
            <a:off x="838200" y="365126"/>
            <a:ext cx="10515600" cy="748058"/>
          </a:xfrm>
        </p:spPr>
        <p:txBody>
          <a:bodyPr>
            <a:normAutofit/>
          </a:bodyPr>
          <a:lstStyle/>
          <a:p>
            <a:pPr algn="ctr"/>
            <a:r>
              <a:rPr lang="en-US" sz="3600" dirty="0">
                <a:latin typeface="Arial" panose="020B0604020202020204" pitchFamily="34" charset="0"/>
                <a:cs typeface="Arial" panose="020B0604020202020204" pitchFamily="34" charset="0"/>
              </a:rPr>
              <a:t>How Do I Find My Member?</a:t>
            </a:r>
          </a:p>
        </p:txBody>
      </p:sp>
      <p:sp>
        <p:nvSpPr>
          <p:cNvPr id="3" name="Content Placeholder 2">
            <a:extLst>
              <a:ext uri="{FF2B5EF4-FFF2-40B4-BE49-F238E27FC236}">
                <a16:creationId xmlns:a16="http://schemas.microsoft.com/office/drawing/2014/main" id="{64310C5F-CA89-4CF4-898D-F4F7CD154525}"/>
              </a:ext>
            </a:extLst>
          </p:cNvPr>
          <p:cNvSpPr>
            <a:spLocks noGrp="1"/>
          </p:cNvSpPr>
          <p:nvPr>
            <p:ph idx="1"/>
          </p:nvPr>
        </p:nvSpPr>
        <p:spPr>
          <a:xfrm>
            <a:off x="838200" y="1284515"/>
            <a:ext cx="10515600" cy="5468983"/>
          </a:xfrm>
        </p:spPr>
        <p:txBody>
          <a:bodyPr>
            <a:normAutofit fontScale="92500" lnSpcReduction="10000"/>
          </a:bodyPr>
          <a:lstStyle/>
          <a:p>
            <a:r>
              <a:rPr lang="en-US" dirty="0">
                <a:latin typeface="Arial" panose="020B0604020202020204" pitchFamily="34" charset="0"/>
                <a:cs typeface="Arial" panose="020B0604020202020204" pitchFamily="34" charset="0"/>
              </a:rPr>
              <a:t>Official website for information activities of the U.S. Congress is at </a:t>
            </a:r>
            <a:r>
              <a:rPr lang="en-US" u="sng" dirty="0">
                <a:latin typeface="Arial" panose="020B0604020202020204" pitchFamily="34" charset="0"/>
                <a:cs typeface="Arial" panose="020B0604020202020204" pitchFamily="34" charset="0"/>
                <a:hlinkClick r:id="rId2"/>
              </a:rPr>
              <a:t>https://www.congress.gov/</a:t>
            </a:r>
            <a:r>
              <a:rPr lang="en-US" dirty="0">
                <a:latin typeface="Arial" panose="020B0604020202020204" pitchFamily="34" charset="0"/>
                <a:cs typeface="Arial" panose="020B0604020202020204" pitchFamily="34" charset="0"/>
              </a:rPr>
              <a:t> (also to track bills and know daily proceedings)</a:t>
            </a:r>
          </a:p>
          <a:p>
            <a:pPr lvl="1"/>
            <a:r>
              <a:rPr lang="en-US" dirty="0">
                <a:latin typeface="Arial" panose="020B0604020202020204" pitchFamily="34" charset="0"/>
                <a:cs typeface="Arial" panose="020B0604020202020204" pitchFamily="34" charset="0"/>
              </a:rPr>
              <a:t>U.S. House of Representative’s Directory: </a:t>
            </a:r>
            <a:r>
              <a:rPr lang="en-US" u="sng" dirty="0">
                <a:latin typeface="Arial" panose="020B0604020202020204" pitchFamily="34" charset="0"/>
                <a:cs typeface="Arial" panose="020B0604020202020204" pitchFamily="34" charset="0"/>
                <a:hlinkClick r:id="rId3"/>
              </a:rPr>
              <a:t>https://www.house.gov/representatives</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U.S. Senate Directory: </a:t>
            </a:r>
            <a:r>
              <a:rPr lang="en-US" u="sng" dirty="0">
                <a:latin typeface="Arial" panose="020B0604020202020204" pitchFamily="34" charset="0"/>
                <a:cs typeface="Arial" panose="020B0604020202020204" pitchFamily="34" charset="0"/>
                <a:hlinkClick r:id="rId4"/>
              </a:rPr>
              <a:t>https://www.senate.gov/general/contact_information/senators_cfm.cfm</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Official website for information activities of CA State Legislature is at </a:t>
            </a:r>
            <a:r>
              <a:rPr lang="en-US" u="sng" dirty="0">
                <a:latin typeface="Arial" panose="020B0604020202020204" pitchFamily="34" charset="0"/>
                <a:cs typeface="Arial" panose="020B0604020202020204" pitchFamily="34" charset="0"/>
                <a:hlinkClick r:id="rId5"/>
              </a:rPr>
              <a:t>http://leginfo.legislature.ca.gov/</a:t>
            </a:r>
            <a:r>
              <a:rPr lang="en-US" dirty="0">
                <a:latin typeface="Arial" panose="020B0604020202020204" pitchFamily="34" charset="0"/>
                <a:cs typeface="Arial" panose="020B0604020202020204" pitchFamily="34" charset="0"/>
              </a:rPr>
              <a:t> (also to track bills and know daily proceedings)</a:t>
            </a:r>
          </a:p>
          <a:p>
            <a:pPr lvl="1"/>
            <a:r>
              <a:rPr lang="en-US" dirty="0">
                <a:latin typeface="Arial" panose="020B0604020202020204" pitchFamily="34" charset="0"/>
                <a:cs typeface="Arial" panose="020B0604020202020204" pitchFamily="34" charset="0"/>
              </a:rPr>
              <a:t>California State Senate Directory: </a:t>
            </a:r>
            <a:r>
              <a:rPr lang="en-US" u="sng" dirty="0">
                <a:latin typeface="Arial" panose="020B0604020202020204" pitchFamily="34" charset="0"/>
                <a:cs typeface="Arial" panose="020B0604020202020204" pitchFamily="34" charset="0"/>
                <a:hlinkClick r:id="rId6"/>
              </a:rPr>
              <a:t>https://www.senate.ca.gov/</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California State Assembly Directory: </a:t>
            </a:r>
            <a:r>
              <a:rPr lang="en-US" u="sng" dirty="0">
                <a:latin typeface="Arial" panose="020B0604020202020204" pitchFamily="34" charset="0"/>
                <a:cs typeface="Arial" panose="020B0604020202020204" pitchFamily="34" charset="0"/>
                <a:hlinkClick r:id="rId7"/>
              </a:rPr>
              <a:t>https://www.assembly.ca.gov/</a:t>
            </a:r>
            <a:r>
              <a:rPr lang="en-US" dirty="0">
                <a:latin typeface="Arial" panose="020B0604020202020204" pitchFamily="34" charset="0"/>
                <a:cs typeface="Arial" panose="020B0604020202020204" pitchFamily="34" charset="0"/>
              </a:rPr>
              <a:t> </a:t>
            </a:r>
          </a:p>
          <a:p>
            <a:pPr lvl="1"/>
            <a:r>
              <a:rPr lang="en-US" dirty="0">
                <a:latin typeface="Arial" panose="020B0604020202020204" pitchFamily="34" charset="0"/>
                <a:cs typeface="Arial" panose="020B0604020202020204" pitchFamily="34" charset="0"/>
              </a:rPr>
              <a:t>Find Your Legislator is at: </a:t>
            </a:r>
            <a:r>
              <a:rPr lang="en-US" u="sng" dirty="0">
                <a:latin typeface="Arial" panose="020B0604020202020204" pitchFamily="34" charset="0"/>
                <a:cs typeface="Arial" panose="020B0604020202020204" pitchFamily="34" charset="0"/>
                <a:hlinkClick r:id="rId8"/>
              </a:rPr>
              <a:t>http://www.legislature.ca.gov/legislators_and_districts/legislators_and_districts.htm</a:t>
            </a:r>
            <a:r>
              <a:rPr lang="en-US"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28383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E7184-C50F-4E36-A0E6-CB89989A0567}"/>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Federal Law versus State Law</a:t>
            </a:r>
          </a:p>
        </p:txBody>
      </p:sp>
      <p:sp>
        <p:nvSpPr>
          <p:cNvPr id="3" name="Content Placeholder 2">
            <a:extLst>
              <a:ext uri="{FF2B5EF4-FFF2-40B4-BE49-F238E27FC236}">
                <a16:creationId xmlns:a16="http://schemas.microsoft.com/office/drawing/2014/main" id="{1503DDB2-023F-4DB1-B406-E1AF0FA3D396}"/>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The Supremacy Clause of the U.S. Constitution dictates that federal law is the "supreme law of the land." </a:t>
            </a:r>
          </a:p>
          <a:p>
            <a:r>
              <a:rPr lang="en-US" dirty="0">
                <a:latin typeface="Arial" panose="020B0604020202020204" pitchFamily="34" charset="0"/>
                <a:cs typeface="Arial" panose="020B0604020202020204" pitchFamily="34" charset="0"/>
              </a:rPr>
              <a:t>Judges must follow the U.S. Constitution, and federal law.</a:t>
            </a:r>
          </a:p>
          <a:p>
            <a:r>
              <a:rPr lang="en-US" dirty="0">
                <a:latin typeface="Arial" panose="020B0604020202020204" pitchFamily="34" charset="0"/>
                <a:cs typeface="Arial" panose="020B0604020202020204" pitchFamily="34" charset="0"/>
              </a:rPr>
              <a:t>A federal law preempts a state law even when the laws conflict so a federal court may require a state to stop certain behavior it believes interferes or conflicts with federal law.</a:t>
            </a:r>
          </a:p>
          <a:p>
            <a:r>
              <a:rPr lang="en-US" dirty="0">
                <a:latin typeface="Arial" panose="020B0604020202020204" pitchFamily="34" charset="0"/>
                <a:cs typeface="Arial" panose="020B0604020202020204" pitchFamily="34" charset="0"/>
              </a:rPr>
              <a:t>In the absence of a federal law, or when a state law would provide more protections for residents than what is available under existing federal law, state law holds.</a:t>
            </a:r>
          </a:p>
          <a:p>
            <a:endParaRPr lang="en-US" dirty="0"/>
          </a:p>
        </p:txBody>
      </p:sp>
    </p:spTree>
    <p:extLst>
      <p:ext uri="{BB962C8B-B14F-4D97-AF65-F5344CB8AC3E}">
        <p14:creationId xmlns:p14="http://schemas.microsoft.com/office/powerpoint/2010/main" val="1313507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7BA88-F790-49FB-A936-A5A3DC1A5CF7}"/>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A few notes before contacting offices:</a:t>
            </a:r>
          </a:p>
        </p:txBody>
      </p:sp>
      <p:sp>
        <p:nvSpPr>
          <p:cNvPr id="3" name="Content Placeholder 2">
            <a:extLst>
              <a:ext uri="{FF2B5EF4-FFF2-40B4-BE49-F238E27FC236}">
                <a16:creationId xmlns:a16="http://schemas.microsoft.com/office/drawing/2014/main" id="{8A454058-4A6F-4088-84A7-0E764231BE0A}"/>
              </a:ext>
            </a:extLst>
          </p:cNvPr>
          <p:cNvSpPr>
            <a:spLocks noGrp="1"/>
          </p:cNvSpPr>
          <p:nvPr>
            <p:ph idx="1"/>
          </p:nvPr>
        </p:nvSpPr>
        <p:spPr>
          <a:xfrm>
            <a:off x="838200" y="1690688"/>
            <a:ext cx="10515600" cy="4908895"/>
          </a:xfrm>
        </p:spPr>
        <p:txBody>
          <a:bodyPr>
            <a:normAutofit fontScale="92500" lnSpcReduction="20000"/>
          </a:bodyPr>
          <a:lstStyle/>
          <a:p>
            <a:r>
              <a:rPr lang="en-US" dirty="0">
                <a:latin typeface="Arial" panose="020B0604020202020204" pitchFamily="34" charset="0"/>
                <a:cs typeface="Arial" panose="020B0604020202020204" pitchFamily="34" charset="0"/>
              </a:rPr>
              <a:t>All offices in both the U.S. Congress and the CA State Legislature operate as their own small business. It is best to visit the website of the Member’s office and see how they prefer to be contacted. </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is not uncommon to work with multiple people in the same office. If you call and ask for the person who covers “disability’, you will frequently will be contacted with the person who works on health issues. Call and ask for the person who works on education or employment or civil rights or transportation or housing etc. instead of the person that works on disability issues.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District office or Capitol office? For policy issues, it is best to contact the Capitol office. The District offices typically work on direct service issues for constituents not the policy issues being currently debated in the Chamber. </a:t>
            </a:r>
          </a:p>
        </p:txBody>
      </p:sp>
    </p:spTree>
    <p:extLst>
      <p:ext uri="{BB962C8B-B14F-4D97-AF65-F5344CB8AC3E}">
        <p14:creationId xmlns:p14="http://schemas.microsoft.com/office/powerpoint/2010/main" val="1949142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7BA88-F790-49FB-A936-A5A3DC1A5CF7}"/>
              </a:ext>
            </a:extLst>
          </p:cNvPr>
          <p:cNvSpPr>
            <a:spLocks noGrp="1"/>
          </p:cNvSpPr>
          <p:nvPr>
            <p:ph type="title"/>
          </p:nvPr>
        </p:nvSpPr>
        <p:spPr>
          <a:xfrm>
            <a:off x="838200" y="365125"/>
            <a:ext cx="10515600" cy="849721"/>
          </a:xfrm>
        </p:spPr>
        <p:txBody>
          <a:bodyPr>
            <a:normAutofit/>
          </a:bodyPr>
          <a:lstStyle/>
          <a:p>
            <a:pPr algn="ctr"/>
            <a:r>
              <a:rPr lang="en-US" sz="3600" dirty="0">
                <a:latin typeface="Arial" panose="020B0604020202020204" pitchFamily="34" charset="0"/>
                <a:cs typeface="Arial" panose="020B0604020202020204" pitchFamily="34" charset="0"/>
              </a:rPr>
              <a:t>How Do I Contact Members of Congress?</a:t>
            </a:r>
          </a:p>
        </p:txBody>
      </p:sp>
      <p:sp>
        <p:nvSpPr>
          <p:cNvPr id="3" name="Content Placeholder 2">
            <a:extLst>
              <a:ext uri="{FF2B5EF4-FFF2-40B4-BE49-F238E27FC236}">
                <a16:creationId xmlns:a16="http://schemas.microsoft.com/office/drawing/2014/main" id="{8A454058-4A6F-4088-84A7-0E764231BE0A}"/>
              </a:ext>
            </a:extLst>
          </p:cNvPr>
          <p:cNvSpPr>
            <a:spLocks noGrp="1"/>
          </p:cNvSpPr>
          <p:nvPr>
            <p:ph idx="1"/>
          </p:nvPr>
        </p:nvSpPr>
        <p:spPr>
          <a:xfrm>
            <a:off x="838200" y="1690688"/>
            <a:ext cx="10515600" cy="4908895"/>
          </a:xfrm>
        </p:spPr>
        <p:txBody>
          <a:bodyPr>
            <a:normAutofit fontScale="92500" lnSpcReduction="20000"/>
          </a:bodyPr>
          <a:lstStyle/>
          <a:p>
            <a:r>
              <a:rPr lang="en-US" dirty="0">
                <a:latin typeface="Arial" panose="020B0604020202020204" pitchFamily="34" charset="0"/>
                <a:cs typeface="Arial" panose="020B0604020202020204" pitchFamily="34" charset="0"/>
              </a:rPr>
              <a:t>U.S. Postal Mail - No, it takes too long to arrive at the U.S. Capitol. It goes to an off-site screening facility and takes weeks to arrive at the U.S. Capitol.</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Calls – Yes, just call the Capitol Switchboard at (202) 224-3121 and ask to be connected to your Member of Congress’ Office.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Emails – Yes, but calls are still better on critical time-sensitive issues. Generally, Senate email addresses are formatted as </a:t>
            </a:r>
            <a:r>
              <a:rPr lang="en-US" u="sng" dirty="0">
                <a:latin typeface="Arial" panose="020B0604020202020204" pitchFamily="34" charset="0"/>
                <a:cs typeface="Arial" panose="020B0604020202020204" pitchFamily="34" charset="0"/>
                <a:hlinkClick r:id="rId2"/>
              </a:rPr>
              <a:t>firstname_lastname@lastnameofsenator.senate.gov</a:t>
            </a:r>
            <a:r>
              <a:rPr lang="en-US" dirty="0">
                <a:latin typeface="Arial" panose="020B0604020202020204" pitchFamily="34" charset="0"/>
                <a:cs typeface="Arial" panose="020B0604020202020204" pitchFamily="34" charset="0"/>
              </a:rPr>
              <a:t> and House email addresses are </a:t>
            </a:r>
            <a:r>
              <a:rPr lang="en-US" u="sng" dirty="0">
                <a:latin typeface="Arial" panose="020B0604020202020204" pitchFamily="34" charset="0"/>
                <a:cs typeface="Arial" panose="020B0604020202020204" pitchFamily="34" charset="0"/>
                <a:hlinkClick r:id="rId3"/>
              </a:rPr>
              <a:t>firstname.lastname@mail.house.gov</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Faxes – Still work too!</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Social Media – Facebook and Twitter</a:t>
            </a:r>
          </a:p>
        </p:txBody>
      </p:sp>
    </p:spTree>
    <p:extLst>
      <p:ext uri="{BB962C8B-B14F-4D97-AF65-F5344CB8AC3E}">
        <p14:creationId xmlns:p14="http://schemas.microsoft.com/office/powerpoint/2010/main" val="1532186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7BA88-F790-49FB-A936-A5A3DC1A5CF7}"/>
              </a:ext>
            </a:extLst>
          </p:cNvPr>
          <p:cNvSpPr>
            <a:spLocks noGrp="1"/>
          </p:cNvSpPr>
          <p:nvPr>
            <p:ph type="title"/>
          </p:nvPr>
        </p:nvSpPr>
        <p:spPr>
          <a:xfrm>
            <a:off x="838200" y="365125"/>
            <a:ext cx="10515600" cy="849721"/>
          </a:xfrm>
        </p:spPr>
        <p:txBody>
          <a:bodyPr>
            <a:noAutofit/>
          </a:bodyPr>
          <a:lstStyle/>
          <a:p>
            <a:pPr algn="ctr"/>
            <a:r>
              <a:rPr lang="en-US" sz="3600" dirty="0">
                <a:latin typeface="Arial" panose="020B0604020202020204" pitchFamily="34" charset="0"/>
                <a:cs typeface="Arial" panose="020B0604020202020204" pitchFamily="34" charset="0"/>
              </a:rPr>
              <a:t>How Do I Contact Members of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CA State Legislature?</a:t>
            </a:r>
          </a:p>
        </p:txBody>
      </p:sp>
      <p:sp>
        <p:nvSpPr>
          <p:cNvPr id="3" name="Content Placeholder 2">
            <a:extLst>
              <a:ext uri="{FF2B5EF4-FFF2-40B4-BE49-F238E27FC236}">
                <a16:creationId xmlns:a16="http://schemas.microsoft.com/office/drawing/2014/main" id="{8A454058-4A6F-4088-84A7-0E764231BE0A}"/>
              </a:ext>
            </a:extLst>
          </p:cNvPr>
          <p:cNvSpPr>
            <a:spLocks noGrp="1"/>
          </p:cNvSpPr>
          <p:nvPr>
            <p:ph idx="1"/>
          </p:nvPr>
        </p:nvSpPr>
        <p:spPr>
          <a:xfrm>
            <a:off x="838200" y="1690688"/>
            <a:ext cx="10515600" cy="4908895"/>
          </a:xfrm>
        </p:spPr>
        <p:txBody>
          <a:bodyPr>
            <a:normAutofit/>
          </a:bodyPr>
          <a:lstStyle/>
          <a:p>
            <a:r>
              <a:rPr lang="en-US" dirty="0">
                <a:latin typeface="Arial" panose="020B0604020202020204" pitchFamily="34" charset="0"/>
                <a:cs typeface="Arial" panose="020B0604020202020204" pitchFamily="34" charset="0"/>
              </a:rPr>
              <a:t>U.S. Postal Mail - No, it takes too long to arrive at the Capitol.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Calls – Yes, look at the Member Directory and call the office.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Emails – Yes, but calls are still better on critical time-sensitive issues.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Faxes – Still work too!</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Social Media – Facebook and Twitter</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1293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Meeting with Legislator’s Offices…</a:t>
            </a:r>
          </a:p>
        </p:txBody>
      </p:sp>
      <p:sp>
        <p:nvSpPr>
          <p:cNvPr id="3" name="Content Placeholder 2"/>
          <p:cNvSpPr>
            <a:spLocks noGrp="1"/>
          </p:cNvSpPr>
          <p:nvPr>
            <p:ph idx="1"/>
          </p:nvPr>
        </p:nvSpPr>
        <p:spPr>
          <a:xfrm>
            <a:off x="838200" y="1815737"/>
            <a:ext cx="10515600" cy="4770592"/>
          </a:xfrm>
        </p:spPr>
        <p:txBody>
          <a:bodyPr>
            <a:normAutofit/>
          </a:bodyPr>
          <a:lstStyle/>
          <a:p>
            <a:r>
              <a:rPr lang="en-US" dirty="0">
                <a:latin typeface="Arial" panose="020B0604020202020204" pitchFamily="34" charset="0"/>
                <a:cs typeface="Arial" panose="020B0604020202020204" pitchFamily="34" charset="0"/>
              </a:rPr>
              <a:t>Over the next year, SCDD’s goal is to ensure that every office in Congress and the State Legislature knows who we are and what we do.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That said, there are offices in both the CA Legislature and U.S. Congress that SCDD will prioritize because of the roles of the Members (ex: leadership, members assigned to certain Committees, sponsors of SCDD legislation etc.) or not prioritize (ex: members leaving or retiring).</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goal is for every office to see SCDD as a trusted resource for information. </a:t>
            </a:r>
          </a:p>
        </p:txBody>
      </p:sp>
    </p:spTree>
    <p:extLst>
      <p:ext uri="{BB962C8B-B14F-4D97-AF65-F5344CB8AC3E}">
        <p14:creationId xmlns:p14="http://schemas.microsoft.com/office/powerpoint/2010/main" val="3229603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983"/>
            <a:ext cx="10515600" cy="515156"/>
          </a:xfrm>
        </p:spPr>
        <p:txBody>
          <a:bodyPr>
            <a:normAutofit fontScale="90000"/>
          </a:bodyPr>
          <a:lstStyle/>
          <a:p>
            <a:pPr algn="ctr"/>
            <a:br>
              <a:rPr lang="en-US" dirty="0"/>
            </a:br>
            <a:r>
              <a:rPr lang="en-US" sz="4000" dirty="0">
                <a:latin typeface="Arial" panose="020B0604020202020204" pitchFamily="34" charset="0"/>
                <a:cs typeface="Arial" panose="020B0604020202020204" pitchFamily="34" charset="0"/>
              </a:rPr>
              <a:t>Notes on Meetings with Members…</a:t>
            </a:r>
            <a:br>
              <a:rPr lang="en-US"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10818" y="1267097"/>
            <a:ext cx="10601172" cy="5372242"/>
          </a:xfrm>
        </p:spPr>
        <p:txBody>
          <a:bodyPr>
            <a:normAutofit/>
          </a:bodyPr>
          <a:lstStyle/>
          <a:p>
            <a:r>
              <a:rPr lang="en-US" dirty="0">
                <a:latin typeface="Arial" panose="020B0604020202020204" pitchFamily="34" charset="0"/>
                <a:cs typeface="Arial" panose="020B0604020202020204" pitchFamily="34" charset="0"/>
              </a:rPr>
              <a:t>Do a little background research on the Member’s website to see what might be of interest to them.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Bring a packet of materials to the meeting introducing them to the issues you want to discuss.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you can thank the Member or mention something he or she has recently done that you support to start the meeting.</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Make it clear that you see the Member as a partner in ensuring people with disabilities can learn, work, live in the community etc.</a:t>
            </a:r>
          </a:p>
          <a:p>
            <a:pPr marL="914400" lvl="2" indent="0">
              <a:buNone/>
            </a:pPr>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62432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7113"/>
            <a:ext cx="10515600" cy="515156"/>
          </a:xfrm>
        </p:spPr>
        <p:txBody>
          <a:bodyPr>
            <a:normAutofit fontScale="90000"/>
          </a:bodyPr>
          <a:lstStyle/>
          <a:p>
            <a:pPr algn="ct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Notes on Meetings with Members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10817" y="1449974"/>
            <a:ext cx="11145079" cy="4941168"/>
          </a:xfrm>
        </p:spPr>
        <p:txBody>
          <a:bodyPr>
            <a:normAutofit/>
          </a:bodyPr>
          <a:lstStyle/>
          <a:p>
            <a:r>
              <a:rPr lang="en-US" dirty="0">
                <a:latin typeface="Arial" panose="020B0604020202020204" pitchFamily="34" charset="0"/>
                <a:cs typeface="Arial" panose="020B0604020202020204" pitchFamily="34" charset="0"/>
              </a:rPr>
              <a:t>Take timing cues from the Member or their staff. Meeting with staff is equally important as meeting with the Member themselves.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Be early, and do not take it personally if you or others have to wait for the meeting to start. Be prepared to meet anywhere.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multiple people are attending the meeting, prepare in advance for who is going to cover what talking points in the meeting.</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Go into a meeting with no more than 2-3 topics of discussion. Share both stories and data. </a:t>
            </a:r>
          </a:p>
          <a:p>
            <a:pPr marL="914400" lvl="2" indent="0">
              <a:buNone/>
            </a:pPr>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1376880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1972"/>
          </a:xfrm>
        </p:spPr>
        <p:txBody>
          <a:bodyPr>
            <a:normAutofit/>
          </a:bodyPr>
          <a:lstStyle/>
          <a:p>
            <a:pPr algn="ctr"/>
            <a:r>
              <a:rPr lang="en-US" sz="3600" dirty="0">
                <a:latin typeface="Arial" panose="020B0604020202020204" pitchFamily="34" charset="0"/>
                <a:cs typeface="Arial" panose="020B0604020202020204" pitchFamily="34" charset="0"/>
              </a:rPr>
              <a:t>After the Meeting</a:t>
            </a:r>
          </a:p>
        </p:txBody>
      </p:sp>
      <p:sp>
        <p:nvSpPr>
          <p:cNvPr id="3" name="Content Placeholder 2"/>
          <p:cNvSpPr>
            <a:spLocks noGrp="1"/>
          </p:cNvSpPr>
          <p:nvPr>
            <p:ph idx="1"/>
          </p:nvPr>
        </p:nvSpPr>
        <p:spPr>
          <a:xfrm>
            <a:off x="838200" y="1476103"/>
            <a:ext cx="10515600" cy="4700860"/>
          </a:xfrm>
        </p:spPr>
        <p:txBody>
          <a:bodyPr>
            <a:normAutofit/>
          </a:bodyPr>
          <a:lstStyle/>
          <a:p>
            <a:r>
              <a:rPr lang="en-US" dirty="0">
                <a:latin typeface="Arial" panose="020B0604020202020204" pitchFamily="34" charset="0"/>
                <a:cs typeface="Arial" panose="020B0604020202020204" pitchFamily="34" charset="0"/>
              </a:rPr>
              <a:t>Follow-up with the office is just as or more important than the meeting. After the meeting send a thank you email, and any additional information that you promised to send to them. </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Let Cindy know who you met with, the outcomes of the meeting and of any follow-up needed.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Ask if you can add the to your Regional or SCDD’s statewide list. On a continuing basis, consider items of mutual interest that you can be in touch with them about to share information and resources.</a:t>
            </a:r>
          </a:p>
          <a:p>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43698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2830"/>
            <a:ext cx="10515600" cy="1086610"/>
          </a:xfrm>
        </p:spPr>
        <p:txBody>
          <a:bodyPr>
            <a:normAutofit fontScale="90000"/>
          </a:bodyPr>
          <a:lstStyle/>
          <a:p>
            <a:r>
              <a:rPr lang="en-US" sz="3200" dirty="0">
                <a:latin typeface="Arial" panose="020B0604020202020204" pitchFamily="34" charset="0"/>
                <a:cs typeface="Arial" panose="020B0604020202020204" pitchFamily="34" charset="0"/>
              </a:rPr>
              <a:t>The Developmental Disabilities and Bill of Rights Assistance Act states the Council shall implement the State plan by conducting and supporting advocacy, capacity building, and systemic change activities including:</a:t>
            </a:r>
          </a:p>
        </p:txBody>
      </p:sp>
      <p:sp>
        <p:nvSpPr>
          <p:cNvPr id="3" name="Content Placeholder 2"/>
          <p:cNvSpPr>
            <a:spLocks noGrp="1"/>
          </p:cNvSpPr>
          <p:nvPr>
            <p:ph idx="1"/>
          </p:nvPr>
        </p:nvSpPr>
        <p:spPr>
          <a:xfrm>
            <a:off x="838200" y="1658982"/>
            <a:ext cx="10515600" cy="5016137"/>
          </a:xfrm>
        </p:spPr>
        <p:txBody>
          <a:bodyPr>
            <a:normAutofit fontScale="92500" lnSpcReduction="10000"/>
          </a:bodyPr>
          <a:lstStyle/>
          <a:p>
            <a:pPr marL="0" indent="0">
              <a:buNone/>
            </a:pPr>
            <a:br>
              <a:rPr lang="en-US" dirty="0"/>
            </a:br>
            <a:endParaRPr lang="en-US" dirty="0"/>
          </a:p>
          <a:p>
            <a:r>
              <a:rPr lang="en-US" dirty="0">
                <a:latin typeface="Arial" panose="020B0604020202020204" pitchFamily="34" charset="0"/>
                <a:cs typeface="Arial" panose="020B0604020202020204" pitchFamily="34" charset="0"/>
              </a:rPr>
              <a:t>(J) INFORMING POLICYMAKERS.—The Council may support and conduct activities to provide information to policymakers by supporting and conducting studies and analyses, gathering information, and developing and disseminating model policies and procedures, information, approaches, strategies, findings, conclusions, and recommendations. The Council may provide the information directly to Federal, State, and local policymakers, including Congress, the Federal executive branch, the Governors, State legislatures, and State agencies, in order to increase the ability of such policymakers to offer opportunities and to enhance or adapt generic services to meet the needs of, or provide specialized services to, individuals with developmental disabilities and their families.</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428306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2830"/>
            <a:ext cx="10515600" cy="1086610"/>
          </a:xfrm>
        </p:spPr>
        <p:txBody>
          <a:bodyPr>
            <a:normAutofit fontScale="90000"/>
          </a:bodyPr>
          <a:lstStyle/>
          <a:p>
            <a:r>
              <a:rPr lang="en-US" sz="3200" dirty="0">
                <a:latin typeface="Arial" panose="020B0604020202020204" pitchFamily="34" charset="0"/>
                <a:cs typeface="Arial" panose="020B0604020202020204" pitchFamily="34" charset="0"/>
              </a:rPr>
              <a:t>The Developmental Disabilities and Bill of Rights Assistance Act states the Council shall implement the State plan by conducting and supporting advocacy, capacity building, and systemic change activities including:</a:t>
            </a:r>
          </a:p>
        </p:txBody>
      </p:sp>
      <p:sp>
        <p:nvSpPr>
          <p:cNvPr id="3" name="Content Placeholder 2"/>
          <p:cNvSpPr>
            <a:spLocks noGrp="1"/>
          </p:cNvSpPr>
          <p:nvPr>
            <p:ph idx="1"/>
          </p:nvPr>
        </p:nvSpPr>
        <p:spPr>
          <a:xfrm>
            <a:off x="838200" y="1651995"/>
            <a:ext cx="10515600" cy="5271322"/>
          </a:xfrm>
        </p:spPr>
        <p:txBody>
          <a:bodyPr>
            <a:normAutofit/>
          </a:bodyPr>
          <a:lstStyle/>
          <a:p>
            <a:pPr marL="0" indent="0">
              <a:buNone/>
            </a:pPr>
            <a:br>
              <a:rPr lang="en-US" dirty="0"/>
            </a:br>
            <a:endParaRPr lang="en-US" dirty="0"/>
          </a:p>
          <a:p>
            <a:r>
              <a:rPr lang="en-US" dirty="0">
                <a:latin typeface="Arial" panose="020B0604020202020204" pitchFamily="34" charset="0"/>
                <a:cs typeface="Arial" panose="020B0604020202020204" pitchFamily="34" charset="0"/>
              </a:rPr>
              <a:t>(I) COALITION DEVELOPMENT AND CITIZEN PARTICIPATION.—The Council may support and conduct activities to educate the public about the capabilities, preferences, and needs of individuals with developmental disabilities and their families and to develop and support coalitions that support the policy agenda of the Council, including training in self-advocacy, education of policymakers, and citizen leadership skills. </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16249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Interpretation of DD Act Requirements</a:t>
            </a:r>
            <a:endParaRPr lang="en-US" sz="3600"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a:latin typeface="Arial" panose="020B0604020202020204" pitchFamily="34" charset="0"/>
                <a:cs typeface="Arial" panose="020B0604020202020204" pitchFamily="34" charset="0"/>
              </a:rPr>
              <a:t>In 2001, an AIDD memo addressed the prohibition against lobbying with federal funds and the requirement that SCDD can inform policymakers and undertake advocacy. In 2015, when AIDD issued regulations for the DD Act, it stated that the guidance was still applicable.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guidance states that the lobbying prohibitions include: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r>
              <a:rPr lang="en-US" sz="2800" dirty="0">
                <a:latin typeface="Arial" panose="020B0604020202020204" pitchFamily="34" charset="0"/>
                <a:cs typeface="Arial" panose="020B0604020202020204" pitchFamily="34" charset="0"/>
              </a:rPr>
              <a:t>influencing the outcome of a Federal, state or local election or making contributions to political parties;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a:p>
            <a:pPr lvl="1"/>
            <a:r>
              <a:rPr lang="en-US" sz="2800" dirty="0">
                <a:latin typeface="Arial" panose="020B0604020202020204" pitchFamily="34" charset="0"/>
                <a:cs typeface="Arial" panose="020B0604020202020204" pitchFamily="34" charset="0"/>
              </a:rPr>
              <a:t>paying any person for influencing the awarding of any Federal contract, grant, or loan…”; and</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a:p>
            <a:pPr lvl="1"/>
            <a:r>
              <a:rPr lang="en-US" sz="2800" dirty="0">
                <a:latin typeface="Arial" panose="020B0604020202020204" pitchFamily="34" charset="0"/>
                <a:cs typeface="Arial" panose="020B0604020202020204" pitchFamily="34" charset="0"/>
              </a:rPr>
              <a:t>influencing the enactment of legislation and related activities.</a:t>
            </a:r>
          </a:p>
          <a:p>
            <a:pPr marL="0" indent="0">
              <a:buNone/>
            </a:pPr>
            <a:endParaRPr lang="en-US" dirty="0"/>
          </a:p>
        </p:txBody>
      </p:sp>
    </p:spTree>
    <p:extLst>
      <p:ext uri="{BB962C8B-B14F-4D97-AF65-F5344CB8AC3E}">
        <p14:creationId xmlns:p14="http://schemas.microsoft.com/office/powerpoint/2010/main" val="277899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458"/>
            <a:ext cx="10515600" cy="858368"/>
          </a:xfrm>
        </p:spPr>
        <p:txBody>
          <a:bodyPr>
            <a:normAutofit/>
          </a:bodyPr>
          <a:lstStyle/>
          <a:p>
            <a:pPr algn="ctr"/>
            <a:r>
              <a:rPr lang="en-US" sz="3600" dirty="0">
                <a:latin typeface="Arial" panose="020B0604020202020204" pitchFamily="34" charset="0"/>
                <a:cs typeface="Arial" panose="020B0604020202020204" pitchFamily="34" charset="0"/>
              </a:rPr>
              <a:t>Interpretation of DD Act Requirements</a:t>
            </a:r>
          </a:p>
        </p:txBody>
      </p:sp>
      <p:sp>
        <p:nvSpPr>
          <p:cNvPr id="3" name="Content Placeholder 2"/>
          <p:cNvSpPr>
            <a:spLocks noGrp="1"/>
          </p:cNvSpPr>
          <p:nvPr>
            <p:ph idx="1"/>
          </p:nvPr>
        </p:nvSpPr>
        <p:spPr>
          <a:xfrm>
            <a:off x="662609" y="1081826"/>
            <a:ext cx="10691191" cy="5447764"/>
          </a:xfrm>
        </p:spPr>
        <p:txBody>
          <a:bodyPr>
            <a:normAutofit fontScale="62500" lnSpcReduction="20000"/>
          </a:bodyPr>
          <a:lstStyle/>
          <a:p>
            <a:pPr>
              <a:lnSpc>
                <a:spcPct val="120000"/>
              </a:lnSpc>
            </a:pPr>
            <a:r>
              <a:rPr lang="en-US" dirty="0">
                <a:latin typeface="Arial" panose="020B0604020202020204" pitchFamily="34" charset="0"/>
                <a:cs typeface="Arial" panose="020B0604020202020204" pitchFamily="34" charset="0"/>
              </a:rPr>
              <a:t>AIDD states in the memo that it believes the Councils can meet their responsibility to inform policymakers under the DD Act and avoid violating the limitations on lobbying by:</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a:p>
            <a:pPr lvl="1">
              <a:lnSpc>
                <a:spcPct val="120000"/>
              </a:lnSpc>
            </a:pPr>
            <a:r>
              <a:rPr lang="en-US" dirty="0">
                <a:latin typeface="Arial" panose="020B0604020202020204" pitchFamily="34" charset="0"/>
                <a:cs typeface="Arial" panose="020B0604020202020204" pitchFamily="34" charset="0"/>
              </a:rPr>
              <a:t>Using a nonpartisan approach, the Councils can advocate a particular position or viewpoint so long as there is a sufficiently full and fair exposition of the pertinent facts to enable the policymaker to form an independent opinion or conclusion.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lnSpc>
                <a:spcPct val="120000"/>
              </a:lnSpc>
            </a:pPr>
            <a:r>
              <a:rPr lang="en-US" dirty="0">
                <a:latin typeface="Arial" panose="020B0604020202020204" pitchFamily="34" charset="0"/>
                <a:cs typeface="Arial" panose="020B0604020202020204" pitchFamily="34" charset="0"/>
              </a:rPr>
              <a:t>The Council must refrain from presenting unsupported opinions, distorted facts, inflammatory and disparaging terms, or conclusions based more on strong emotional feelings than on objective factual conclusions.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lnSpc>
                <a:spcPct val="120000"/>
              </a:lnSpc>
            </a:pPr>
            <a:r>
              <a:rPr lang="en-US" dirty="0">
                <a:latin typeface="Arial" panose="020B0604020202020204" pitchFamily="34" charset="0"/>
                <a:cs typeface="Arial" panose="020B0604020202020204" pitchFamily="34" charset="0"/>
              </a:rPr>
              <a:t>In advising legislators and others concerning adoption of legislation should approach the task in a balanced way, discussing the advantages and disadvantages of the legislation and comparing it with other proposals that may also be under consideration.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lnSpc>
                <a:spcPct val="120000"/>
              </a:lnSpc>
            </a:pPr>
            <a:r>
              <a:rPr lang="en-US" dirty="0">
                <a:latin typeface="Arial" panose="020B0604020202020204" pitchFamily="34" charset="0"/>
                <a:cs typeface="Arial" panose="020B0604020202020204" pitchFamily="34" charset="0"/>
              </a:rPr>
              <a:t>A nonpartisan approach to informing legislators does not require that the Council be neutral about outcomes for individuals with developmental disabilities. Councils need to demonstrate an unbiased attitude when considering alternatives for meeting the needs of such persons.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lnSpc>
                <a:spcPct val="120000"/>
              </a:lnSpc>
            </a:pPr>
            <a:r>
              <a:rPr lang="en-US" dirty="0">
                <a:latin typeface="Arial" panose="020B0604020202020204" pitchFamily="34" charset="0"/>
                <a:cs typeface="Arial" panose="020B0604020202020204" pitchFamily="34" charset="0"/>
              </a:rPr>
              <a:t>Councils should emphasize their role as a source of information and advice in helping legislators and other policymakers to identify and evaluate the available alternatives for meeting the needs of individuals with developmental disabilities.</a:t>
            </a:r>
          </a:p>
        </p:txBody>
      </p:sp>
    </p:spTree>
    <p:extLst>
      <p:ext uri="{BB962C8B-B14F-4D97-AF65-F5344CB8AC3E}">
        <p14:creationId xmlns:p14="http://schemas.microsoft.com/office/powerpoint/2010/main" val="1038592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E01E5-BA2A-4425-951B-DEC980B2E272}"/>
              </a:ext>
            </a:extLst>
          </p:cNvPr>
          <p:cNvSpPr>
            <a:spLocks noGrp="1"/>
          </p:cNvSpPr>
          <p:nvPr>
            <p:ph type="title"/>
          </p:nvPr>
        </p:nvSpPr>
        <p:spPr/>
        <p:txBody>
          <a:bodyPr>
            <a:normAutofit/>
          </a:bodyPr>
          <a:lstStyle/>
          <a:p>
            <a:pPr algn="ctr"/>
            <a:r>
              <a:rPr lang="en-US" sz="3600" dirty="0">
                <a:latin typeface="Arial" panose="020B0604020202020204" pitchFamily="34" charset="0"/>
                <a:cs typeface="Arial" panose="020B0604020202020204" pitchFamily="34" charset="0"/>
              </a:rPr>
              <a:t>Make-up of U.S. Congress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and the CA State Legislature</a:t>
            </a:r>
          </a:p>
        </p:txBody>
      </p:sp>
      <p:sp>
        <p:nvSpPr>
          <p:cNvPr id="3" name="Content Placeholder 2">
            <a:extLst>
              <a:ext uri="{FF2B5EF4-FFF2-40B4-BE49-F238E27FC236}">
                <a16:creationId xmlns:a16="http://schemas.microsoft.com/office/drawing/2014/main" id="{3AC6C7D3-55A3-483E-90A5-225653CB0426}"/>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U.S. Congress</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House of Representatives  - 435 Members (with 53 California Members)</a:t>
            </a:r>
          </a:p>
          <a:p>
            <a:pPr lvl="1"/>
            <a:r>
              <a:rPr lang="en-US" dirty="0">
                <a:latin typeface="Arial" panose="020B0604020202020204" pitchFamily="34" charset="0"/>
                <a:cs typeface="Arial" panose="020B0604020202020204" pitchFamily="34" charset="0"/>
              </a:rPr>
              <a:t>Senate - 100 Members (with 2 state-wide Members from each state)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 State Legislature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Assembly – 80 Members </a:t>
            </a:r>
          </a:p>
          <a:p>
            <a:pPr lvl="1"/>
            <a:r>
              <a:rPr lang="en-US" dirty="0">
                <a:latin typeface="Arial" panose="020B0604020202020204" pitchFamily="34" charset="0"/>
                <a:cs typeface="Arial" panose="020B0604020202020204" pitchFamily="34" charset="0"/>
              </a:rPr>
              <a:t>Senate – 40 Members</a:t>
            </a:r>
          </a:p>
          <a:p>
            <a:endParaRPr lang="en-US" dirty="0"/>
          </a:p>
        </p:txBody>
      </p:sp>
    </p:spTree>
    <p:extLst>
      <p:ext uri="{BB962C8B-B14F-4D97-AF65-F5344CB8AC3E}">
        <p14:creationId xmlns:p14="http://schemas.microsoft.com/office/powerpoint/2010/main" val="1467801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20506-B38C-42F8-AF87-54C58DD343CC}"/>
              </a:ext>
            </a:extLst>
          </p:cNvPr>
          <p:cNvSpPr>
            <a:spLocks noGrp="1"/>
          </p:cNvSpPr>
          <p:nvPr>
            <p:ph type="title"/>
          </p:nvPr>
        </p:nvSpPr>
        <p:spPr>
          <a:xfrm>
            <a:off x="838200" y="365125"/>
            <a:ext cx="10515600" cy="1158875"/>
          </a:xfrm>
        </p:spPr>
        <p:txBody>
          <a:bodyPr>
            <a:normAutofit/>
          </a:bodyPr>
          <a:lstStyle/>
          <a:p>
            <a:pPr algn="ctr"/>
            <a:r>
              <a:rPr lang="en-US" sz="3600" dirty="0">
                <a:latin typeface="Arial" panose="020B0604020202020204" pitchFamily="34" charset="0"/>
                <a:cs typeface="Arial" panose="020B0604020202020204" pitchFamily="34" charset="0"/>
              </a:rPr>
              <a:t>General Overview of the Legislative Process</a:t>
            </a:r>
          </a:p>
        </p:txBody>
      </p:sp>
      <p:sp>
        <p:nvSpPr>
          <p:cNvPr id="3" name="Content Placeholder 2">
            <a:extLst>
              <a:ext uri="{FF2B5EF4-FFF2-40B4-BE49-F238E27FC236}">
                <a16:creationId xmlns:a16="http://schemas.microsoft.com/office/drawing/2014/main" id="{4991743F-7800-4C2D-8228-452C3A2E04F4}"/>
              </a:ext>
            </a:extLst>
          </p:cNvPr>
          <p:cNvSpPr>
            <a:spLocks noGrp="1"/>
          </p:cNvSpPr>
          <p:nvPr>
            <p:ph idx="1"/>
          </p:nvPr>
        </p:nvSpPr>
        <p:spPr>
          <a:xfrm>
            <a:off x="838200" y="1524000"/>
            <a:ext cx="10515600" cy="4968875"/>
          </a:xfrm>
        </p:spPr>
        <p:txBody>
          <a:bodyPr>
            <a:normAutofit fontScale="92500"/>
          </a:bodyPr>
          <a:lstStyle/>
          <a:p>
            <a:r>
              <a:rPr lang="en-US" dirty="0">
                <a:latin typeface="Arial" panose="020B0604020202020204" pitchFamily="34" charset="0"/>
                <a:cs typeface="Arial" panose="020B0604020202020204" pitchFamily="34" charset="0"/>
              </a:rPr>
              <a:t>The process of the federal or state government by which bills are considered and laws enacted is commonly referred to as the Legislative Process. </a:t>
            </a:r>
          </a:p>
          <a:p>
            <a:r>
              <a:rPr lang="en-US" dirty="0">
                <a:latin typeface="Arial" panose="020B0604020202020204" pitchFamily="34" charset="0"/>
                <a:cs typeface="Arial" panose="020B0604020202020204" pitchFamily="34" charset="0"/>
              </a:rPr>
              <a:t>Both the federal and state legislatures goes through a process with the same basic steps:</a:t>
            </a:r>
          </a:p>
          <a:p>
            <a:pPr lvl="1"/>
            <a:r>
              <a:rPr lang="en-US" dirty="0">
                <a:latin typeface="Arial" panose="020B0604020202020204" pitchFamily="34" charset="0"/>
                <a:cs typeface="Arial" panose="020B0604020202020204" pitchFamily="34" charset="0"/>
              </a:rPr>
              <a:t>All legislation begins as an idea. Ideas for legislation can come from a variety of sources, but a Member of Congress or of the CA State Legislature must be the one to introduce the bill. The idea becomes a bill once introduced.</a:t>
            </a:r>
          </a:p>
          <a:p>
            <a:pPr lvl="1"/>
            <a:r>
              <a:rPr lang="en-US" dirty="0">
                <a:latin typeface="Arial" panose="020B0604020202020204" pitchFamily="34" charset="0"/>
                <a:cs typeface="Arial" panose="020B0604020202020204" pitchFamily="34" charset="0"/>
              </a:rPr>
              <a:t>The idea for the bill is sent to Legislative Counsel who drafts it in the proper bill format. The draft of the bill is returned to the Member’s office for introduction. </a:t>
            </a:r>
          </a:p>
          <a:p>
            <a:pPr lvl="1"/>
            <a:r>
              <a:rPr lang="en-US" dirty="0">
                <a:latin typeface="Arial" panose="020B0604020202020204" pitchFamily="34" charset="0"/>
                <a:cs typeface="Arial" panose="020B0604020202020204" pitchFamily="34" charset="0"/>
              </a:rPr>
              <a:t>After a series of readings, hearings, changes known as amendments, the bill moves from Committees to floor votes and ultimately to the Executive Branch for the President or Governor to sign.</a:t>
            </a:r>
          </a:p>
          <a:p>
            <a:endParaRPr lang="en-US" dirty="0"/>
          </a:p>
        </p:txBody>
      </p:sp>
    </p:spTree>
    <p:extLst>
      <p:ext uri="{BB962C8B-B14F-4D97-AF65-F5344CB8AC3E}">
        <p14:creationId xmlns:p14="http://schemas.microsoft.com/office/powerpoint/2010/main" val="397929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946C-9379-49F3-A849-96BB634BA6B5}"/>
              </a:ext>
            </a:extLst>
          </p:cNvPr>
          <p:cNvSpPr>
            <a:spLocks noGrp="1"/>
          </p:cNvSpPr>
          <p:nvPr>
            <p:ph type="title"/>
          </p:nvPr>
        </p:nvSpPr>
        <p:spPr>
          <a:xfrm>
            <a:off x="838200" y="365125"/>
            <a:ext cx="10515600" cy="562527"/>
          </a:xfrm>
        </p:spPr>
        <p:txBody>
          <a:bodyPr>
            <a:normAutofit/>
          </a:bodyPr>
          <a:lstStyle/>
          <a:p>
            <a:pPr algn="ctr"/>
            <a:r>
              <a:rPr lang="en-US" sz="2800" dirty="0">
                <a:latin typeface="Arial" panose="020B0604020202020204" pitchFamily="34" charset="0"/>
                <a:cs typeface="Arial" panose="020B0604020202020204" pitchFamily="34" charset="0"/>
              </a:rPr>
              <a:t>Critical Differences in Federal and State Legislative Processes</a:t>
            </a:r>
          </a:p>
        </p:txBody>
      </p:sp>
      <p:sp>
        <p:nvSpPr>
          <p:cNvPr id="3" name="Content Placeholder 2">
            <a:extLst>
              <a:ext uri="{FF2B5EF4-FFF2-40B4-BE49-F238E27FC236}">
                <a16:creationId xmlns:a16="http://schemas.microsoft.com/office/drawing/2014/main" id="{B6C6295A-67DF-4A3A-A62E-13288279CBB6}"/>
              </a:ext>
            </a:extLst>
          </p:cNvPr>
          <p:cNvSpPr>
            <a:spLocks noGrp="1"/>
          </p:cNvSpPr>
          <p:nvPr>
            <p:ph idx="1"/>
          </p:nvPr>
        </p:nvSpPr>
        <p:spPr>
          <a:xfrm>
            <a:off x="838200" y="1126436"/>
            <a:ext cx="10515600" cy="5512904"/>
          </a:xfrm>
        </p:spPr>
        <p:txBody>
          <a:bodyPr>
            <a:normAutofit/>
          </a:bodyPr>
          <a:lstStyle/>
          <a:p>
            <a:r>
              <a:rPr lang="en-US" sz="2400" dirty="0">
                <a:latin typeface="Arial" panose="020B0604020202020204" pitchFamily="34" charset="0"/>
                <a:cs typeface="Arial" panose="020B0604020202020204" pitchFamily="34" charset="0"/>
              </a:rPr>
              <a:t>The Member of Congress who introduces the bill is the sponsor of the bill. Other Members of Congress from the same Chamber are known as co-sponsors. In the California Legislature, the Member who introduces the bill is known as the author. Additional members who support the bill are known as co-authors.</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There are specific deadlines for each step of the California legislative process. If a bill does not meet each deadline, the bill dies. In the U.S. Congress, a bill only dies at the end of the two-year session. There are no other deadlines for when an authorizing bill must move through the legislative process.</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The President does not have a line-item veto for any type of bill. He can veto the entire bill or sign the bill. The Governor can veto specific items in the budget using a line item veto</a:t>
            </a:r>
            <a:r>
              <a:rPr lang="en-US" dirty="0"/>
              <a:t>. </a:t>
            </a:r>
          </a:p>
          <a:p>
            <a:endParaRPr lang="en-US" dirty="0"/>
          </a:p>
          <a:p>
            <a:endParaRPr lang="en-US" dirty="0"/>
          </a:p>
        </p:txBody>
      </p:sp>
    </p:spTree>
    <p:extLst>
      <p:ext uri="{BB962C8B-B14F-4D97-AF65-F5344CB8AC3E}">
        <p14:creationId xmlns:p14="http://schemas.microsoft.com/office/powerpoint/2010/main" val="1349623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TotalTime>
  <Words>1600</Words>
  <Application>Microsoft Office PowerPoint</Application>
  <PresentationFormat>Widescreen</PresentationFormat>
  <Paragraphs>160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What is the Legislative Process?  and  How to Advocate</vt:lpstr>
      <vt:lpstr>Federal Law versus State Law</vt:lpstr>
      <vt:lpstr>The Developmental Disabilities and Bill of Rights Assistance Act states the Council shall implement the State plan by conducting and supporting advocacy, capacity building, and systemic change activities including:</vt:lpstr>
      <vt:lpstr>The Developmental Disabilities and Bill of Rights Assistance Act states the Council shall implement the State plan by conducting and supporting advocacy, capacity building, and systemic change activities including:</vt:lpstr>
      <vt:lpstr>Interpretation of DD Act Requirements</vt:lpstr>
      <vt:lpstr>Interpretation of DD Act Requirements</vt:lpstr>
      <vt:lpstr>Make-up of U.S. Congress  and the CA State Legislature</vt:lpstr>
      <vt:lpstr>General Overview of the Legislative Process</vt:lpstr>
      <vt:lpstr>Critical Differences in Federal and State Legislative Processes</vt:lpstr>
      <vt:lpstr>Critical Differences in Federal and State Legislative Processes</vt:lpstr>
      <vt:lpstr>Federal Process</vt:lpstr>
      <vt:lpstr>Federal Process</vt:lpstr>
      <vt:lpstr>SCDD’s Positions on Federal Legislation</vt:lpstr>
      <vt:lpstr>State Legislative Process</vt:lpstr>
      <vt:lpstr>SCDD’s Positions on State Legislation</vt:lpstr>
      <vt:lpstr>What Types of Positions  Does SCDD Take on Legislation</vt:lpstr>
      <vt:lpstr>How does SCDD divide its policy work?</vt:lpstr>
      <vt:lpstr>Is the U.S. Congress or the Senate in Session? </vt:lpstr>
      <vt:lpstr>How Do I Find My Member?</vt:lpstr>
      <vt:lpstr>A few notes before contacting offices:</vt:lpstr>
      <vt:lpstr>How Do I Contact Members of Congress?</vt:lpstr>
      <vt:lpstr>How Do I Contact Members of  CA State Legislature?</vt:lpstr>
      <vt:lpstr>Meeting with Legislator’s Offices…</vt:lpstr>
      <vt:lpstr> Notes on Meetings with Members… </vt:lpstr>
      <vt:lpstr> Notes on Meetings with Members </vt:lpstr>
      <vt:lpstr>After the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Outreach Training</dc:title>
  <dc:creator>Cindy Smith</dc:creator>
  <cp:lastModifiedBy>McNulty, Michael@SCDD</cp:lastModifiedBy>
  <cp:revision>42</cp:revision>
  <cp:lastPrinted>2018-09-14T16:46:28Z</cp:lastPrinted>
  <dcterms:created xsi:type="dcterms:W3CDTF">2018-01-17T04:59:04Z</dcterms:created>
  <dcterms:modified xsi:type="dcterms:W3CDTF">2018-09-14T22:17:06Z</dcterms:modified>
</cp:coreProperties>
</file>