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5" r:id="rId5"/>
    <p:sldId id="263" r:id="rId6"/>
    <p:sldId id="279" r:id="rId7"/>
    <p:sldId id="266" r:id="rId8"/>
    <p:sldId id="259" r:id="rId9"/>
    <p:sldId id="272" r:id="rId10"/>
    <p:sldId id="277" r:id="rId11"/>
    <p:sldId id="268" r:id="rId1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FEC"/>
    <a:srgbClr val="00B594"/>
    <a:srgbClr val="5DA200"/>
    <a:srgbClr val="7FAC00"/>
    <a:srgbClr val="B0FF2F"/>
    <a:srgbClr val="9FC266"/>
    <a:srgbClr val="D66335"/>
    <a:srgbClr val="D79400"/>
    <a:srgbClr val="009BB3"/>
    <a:srgbClr val="009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66958" autoAdjust="0"/>
  </p:normalViewPr>
  <p:slideViewPr>
    <p:cSldViewPr snapToGrid="0" snapToObjects="1">
      <p:cViewPr varScale="1">
        <p:scale>
          <a:sx n="77" d="100"/>
          <a:sy n="77" d="100"/>
        </p:scale>
        <p:origin x="-25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/>
          <a:lstStyle>
            <a:lvl1pPr algn="r">
              <a:defRPr sz="1200"/>
            </a:lvl1pPr>
          </a:lstStyle>
          <a:p>
            <a:fld id="{74EECF2A-98CE-44F0-A5F6-96475D73D39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5" tIns="48328" rIns="96655" bIns="483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5" tIns="48328" rIns="96655" bIns="4832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 anchor="b"/>
          <a:lstStyle>
            <a:lvl1pPr algn="r">
              <a:defRPr sz="1200"/>
            </a:lvl1pPr>
          </a:lstStyle>
          <a:p>
            <a:fld id="{00833A5A-1AF5-4A4E-8C0F-A6CF4E099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70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62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1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0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5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6654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Mission</a:t>
            </a:r>
            <a:endParaRPr lang="en-US" dirty="0"/>
          </a:p>
          <a:p>
            <a:pPr marL="664502" lvl="1" indent="-181227" defTabSz="966548">
              <a:buFont typeface="Arial" panose="020B0604020202020204" pitchFamily="34" charset="0"/>
              <a:buChar char="•"/>
              <a:defRPr/>
            </a:pPr>
            <a:r>
              <a:rPr lang="en-US" dirty="0"/>
              <a:t>The </a:t>
            </a:r>
            <a:r>
              <a:rPr lang="en-US" dirty="0" err="1"/>
              <a:t>Lanterman</a:t>
            </a:r>
            <a:r>
              <a:rPr lang="en-US" dirty="0"/>
              <a:t> Housing Alliance fosters innovative public policies and public-private partnerships that result in sustainable investment in affordable housing for people with developmental disabilities.</a:t>
            </a:r>
          </a:p>
          <a:p>
            <a:pPr marL="181227" indent="-181227" defTabSz="966548">
              <a:buFont typeface="Arial" panose="020B0604020202020204" pitchFamily="34" charset="0"/>
              <a:buChar char="•"/>
              <a:defRPr/>
            </a:pPr>
            <a:r>
              <a:rPr lang="en-US" dirty="0"/>
              <a:t>History</a:t>
            </a:r>
          </a:p>
          <a:p>
            <a:pPr marL="664502" lvl="1" indent="-181227" defTabSz="966548">
              <a:buFont typeface="Arial" panose="020B0604020202020204" pitchFamily="34" charset="0"/>
              <a:buChar char="•"/>
              <a:defRPr/>
            </a:pPr>
            <a:r>
              <a:rPr lang="en-US" dirty="0"/>
              <a:t>We are an industry association founded in 2014, but our members have collaborated together, advocating for housing to serve this population for more than a decade.</a:t>
            </a:r>
          </a:p>
          <a:p>
            <a:pPr marL="181227" indent="-181227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81227" indent="-181227">
              <a:buFont typeface="Arial" panose="020B0604020202020204" pitchFamily="34" charset="0"/>
              <a:buChar char="•"/>
            </a:pPr>
            <a:r>
              <a:rPr lang="en-US" dirty="0" smtClean="0"/>
              <a:t>Activity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Hold a bi-annual</a:t>
            </a:r>
            <a:r>
              <a:rPr lang="en-US" baseline="0" dirty="0" smtClean="0"/>
              <a:t> Housing Thought Leaders Summit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baseline="0" dirty="0" smtClean="0"/>
              <a:t>Publish newsletters and resources specific to housing people with I/DD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baseline="0" dirty="0" smtClean="0"/>
              <a:t>Coordinate committees on LHA core initiatives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r>
              <a:rPr lang="en-US" baseline="0" dirty="0" smtClean="0"/>
              <a:t>“We serve as the bridge between the silos of the DD Service System and the Mainstream Housing Industry”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ANECDOTES ABOUT DISCONNECT…</a:t>
            </a:r>
          </a:p>
          <a:p>
            <a:pPr marL="1147775" lvl="2" indent="-181227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81227" indent="-181227">
              <a:buFont typeface="Arial" panose="020B0604020202020204" pitchFamily="34" charset="0"/>
              <a:buChar char="•"/>
            </a:pPr>
            <a:r>
              <a:rPr lang="en-US" dirty="0" smtClean="0"/>
              <a:t>Predevelopment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Education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Information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Needs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Partnerships</a:t>
            </a:r>
          </a:p>
          <a:p>
            <a:pPr marL="181227" indent="-181227">
              <a:buFont typeface="Arial" panose="020B0604020202020204" pitchFamily="34" charset="0"/>
              <a:buChar char="•"/>
            </a:pPr>
            <a:r>
              <a:rPr lang="en-US" dirty="0" smtClean="0"/>
              <a:t>Development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Licensed Homes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Affordable Housing	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Set-Aside Units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Legacy Homes</a:t>
            </a:r>
          </a:p>
          <a:p>
            <a:pPr marL="181227" indent="-181227">
              <a:buFont typeface="Arial" panose="020B0604020202020204" pitchFamily="34" charset="0"/>
              <a:buChar char="•"/>
            </a:pPr>
            <a:r>
              <a:rPr lang="en-US" dirty="0" smtClean="0"/>
              <a:t>Housing Services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Access</a:t>
            </a:r>
          </a:p>
          <a:p>
            <a:pPr marL="664502" lvl="1" indent="-181227">
              <a:buFont typeface="Arial" panose="020B0604020202020204" pitchFamily="34" charset="0"/>
              <a:buChar char="•"/>
            </a:pPr>
            <a:r>
              <a:rPr lang="en-US" dirty="0" smtClean="0"/>
              <a:t>Retention </a:t>
            </a:r>
          </a:p>
          <a:p>
            <a:pPr marL="181227" indent="-18122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82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96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7" indent="-18122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8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84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3A5A-1AF5-4A4E-8C0F-A6CF4E0992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5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AE2541-0580-F247-B8B4-38ED00900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2" y="1122364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55F9F8-5B8F-464C-8382-226676D5F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2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9A05BC-6C35-174B-8A46-75D99BB74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34E284-E871-0949-A28A-8CD69905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36831E-F31A-6C4E-9286-11F627D0A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9B901-A2F1-AF4A-A8AF-3156C7DD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F3BB5-DEA0-EB4D-B361-C6583D8A6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EE4493-7C0F-C244-AFAC-10BE309D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E93C1B-D970-D547-8817-AC69F35C7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D661C0-01BB-534B-AF58-E34F6A88E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052707A-4020-2947-9164-C5194C234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F543E6-AEEE-C14C-B1AD-5BEF916B1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3F93D3-A54E-C74B-BA47-6AB366513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061F46-D13D-7E45-A853-D9595E0C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42E070-0CDA-814D-A260-B91038EB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1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D54BBC-C41D-574B-9BF5-7C04B95B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1046FA-DB47-764A-96E9-28C4DFE42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1C372D-9D88-A642-B04F-888A40B5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EAB445-C92E-2944-BBF8-67983B0D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000348-DA9F-D44B-A562-6DDEA546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8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9C4212-C86E-5941-9FF6-D8D9DA63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BCABDB-11C2-324F-8548-751339E0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D3ABDC-584C-2844-A0EF-8C236F46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AFB7B5-6D05-6945-A633-7AE4B94D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31CB41-1C60-7C43-81CF-D8172F2A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DF66B1-E387-BD4D-9477-DD6FCFFDF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F1044E-9F2B-5D42-96F1-A915D4CF1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0C76D1-A44D-ED4C-9820-76CDEAE78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3DA5EA-C220-4D41-A851-F96656B98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3FAE63-F00C-0244-9931-7F4BE1CA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612972-69FB-BF49-9099-8A874BE23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7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5CE47-4267-B14F-9930-CF088C46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513DF7-B195-1E4B-B38A-833EACF23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07C4AC3-1D6E-134D-877B-15A927748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906393-416F-CA4B-AC10-16821BE66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C52F52-7F98-604C-9DFA-24877FE8E6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3257EE-0096-AE41-A7B1-2E9E3F24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F560A9C-B386-6B4E-899C-76BF805EA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359ED22-995C-4740-808F-A15D252D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6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D6E00-A583-7B46-95F8-97013E1E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D9DAF1D-643A-2E4E-A8C4-D00FFE7F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024D12-6C4E-1144-8841-B80993FE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95D256-5817-4440-97C6-6036EFD9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7BDB07-ADD0-6D4A-AA78-DB3005F0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B5F11A-D9BC-3944-AA98-94BC5950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D59470-AD34-0647-B95D-8D638029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0EE943-1F67-D742-84BA-76FEF48D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77FDDB-8252-BF48-B026-0F055431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3B3588-762F-384E-ABFD-D6433CEAB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C829DF-B051-D841-A2E9-444CBA42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F69181-093A-424D-9B06-B4F5C007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2B7404-FFFC-CE49-A56D-B089BCB1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3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690ED-1F3F-764F-B215-70E6F626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0086A3-B8B9-3846-AD73-BD6332185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5E73D3-C77C-B749-9EF7-EA2F9A1C2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E7609D-02F2-DD40-A498-3BC6B593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E3A85F-082F-5B42-8782-1F411F6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156C60-1A1E-CA4D-9263-DEF44BE5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1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C59131D-20C8-6843-8B79-C2001E72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365127"/>
            <a:ext cx="7886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D92EA0-B764-D042-8517-01898A79F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15EF85-2E6C-6644-AF26-E55ADDE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299D5-4CE0-5E49-94C2-1EA8BC5CBB5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E7CDFB-B861-444C-BF38-E60BDCE2C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3" y="6356352"/>
            <a:ext cx="30860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457645-D187-AF49-8276-2778776A8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300AF-F0DF-A24A-99AA-5305C3D5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4.jpe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24" Type="http://schemas.openxmlformats.org/officeDocument/2006/relationships/image" Target="../media/image33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23" Type="http://schemas.openxmlformats.org/officeDocument/2006/relationships/image" Target="../media/image32.jpeg"/><Relationship Id="rId10" Type="http://schemas.openxmlformats.org/officeDocument/2006/relationships/image" Target="../media/image19.pn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COMMUNICATIONS\Photography\Best Of\Best of 2016-2017\Photo_Residents_Banner_Ian, Tami, Christina, David v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24781" r="18868" b="2478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/>
          <a:stretch/>
        </p:blipFill>
        <p:spPr bwMode="auto">
          <a:xfrm>
            <a:off x="-1" y="-20582"/>
            <a:ext cx="9143998" cy="688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963" y="-24172"/>
            <a:ext cx="9144000" cy="6881603"/>
          </a:xfrm>
          <a:prstGeom prst="rect">
            <a:avLst/>
          </a:prstGeom>
          <a:blipFill dpi="0" rotWithShape="1">
            <a:blip r:embed="rId5">
              <a:alphaModFix amt="7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9D249-6BDD-6245-AA7F-2DB96B2BB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54171"/>
            <a:ext cx="9144000" cy="1119119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en-US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STATEWIDE STRATEGIC </a:t>
            </a:r>
            <a:r>
              <a:rPr lang="en-US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FRAMEWORK</a:t>
            </a:r>
            <a:endParaRPr lang="en-US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495ADF-C1EF-904D-9387-087745EFA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353263"/>
            <a:ext cx="9144000" cy="684164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for Expanding Housing Opportunities for People with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Intellectual and Developmental Disabilities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IanN\Desktop\black-white-home-icon_338292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15" y="2249370"/>
            <a:ext cx="2065570" cy="206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1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IanN\Desktop\EddieSmit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5F267-D7C9-B643-B276-A6C75D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979" y="5005011"/>
            <a:ext cx="4993341" cy="132556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What’s Next?</a:t>
            </a:r>
            <a:endParaRPr lang="en-US" sz="4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763" y="25441834"/>
            <a:ext cx="16408283" cy="1093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2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anN\Desktop\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-10840" y="-7057"/>
            <a:ext cx="9166823" cy="686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COMMUNICATIONS\Photography\Best Of\Best of 2017-2018\Photo_Resident_Asha Thoma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/>
          <a:stretch/>
        </p:blipFill>
        <p:spPr bwMode="auto">
          <a:xfrm>
            <a:off x="-10842" y="-7057"/>
            <a:ext cx="9166825" cy="68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2823" y="-7057"/>
            <a:ext cx="9166823" cy="6865058"/>
          </a:xfrm>
          <a:prstGeom prst="rect">
            <a:avLst/>
          </a:prstGeom>
          <a:blipFill dpi="0" rotWithShape="1">
            <a:blip r:embed="rId5">
              <a:alphaModFix amt="7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22823" y="2040222"/>
            <a:ext cx="9178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Q&amp;A!</a:t>
            </a:r>
            <a:endParaRPr lang="en-US" sz="8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Z:\ASSOCIATIONS\LHA\Communications\Logos\Logos_LHA_SS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32" y="4148245"/>
            <a:ext cx="2883877" cy="23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62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8DB2DB-4D9C-7F4E-AF47-1AAEF7BA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48" y="365127"/>
            <a:ext cx="7886701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B7D6C4-2ACA-EC4A-99F3-DEABAA9DA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618" y="2059242"/>
            <a:ext cx="3096110" cy="1094008"/>
          </a:xfrm>
        </p:spPr>
        <p:txBody>
          <a:bodyPr>
            <a:normAutofit/>
          </a:bodyPr>
          <a:lstStyle/>
          <a:p>
            <a:pPr marL="0" indent="0">
              <a:lnSpc>
                <a:spcPct val="40000"/>
              </a:lnSpc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Darin Lounds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40000"/>
              </a:lnSpc>
              <a:buNone/>
            </a:pPr>
            <a:r>
              <a:rPr lang="en-US" sz="2000" dirty="0">
                <a:solidFill>
                  <a:srgbClr val="009BB3"/>
                </a:solidFill>
              </a:rPr>
              <a:t>Executive Director</a:t>
            </a:r>
            <a:r>
              <a:rPr lang="en-US" sz="2000" dirty="0"/>
              <a:t>, </a:t>
            </a:r>
            <a:r>
              <a:rPr lang="en-US" sz="2000" dirty="0" smtClean="0"/>
              <a:t>HCEB</a:t>
            </a:r>
          </a:p>
          <a:p>
            <a:pPr marL="0" indent="0">
              <a:lnSpc>
                <a:spcPct val="40000"/>
              </a:lnSpc>
              <a:buNone/>
            </a:pPr>
            <a:r>
              <a:rPr lang="en-US" sz="2000" dirty="0" smtClean="0">
                <a:solidFill>
                  <a:srgbClr val="009BB3"/>
                </a:solidFill>
              </a:rPr>
              <a:t>Vice President</a:t>
            </a:r>
            <a:r>
              <a:rPr lang="en-US" sz="2000" dirty="0" smtClean="0"/>
              <a:t>, LHA</a:t>
            </a:r>
          </a:p>
        </p:txBody>
      </p:sp>
      <p:pic>
        <p:nvPicPr>
          <p:cNvPr id="2050" name="Picture 2" descr="Z:\COMMUNICATIONS\Photography\People\Staff\Ian Nevarez\Image_I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5019" r="8348" b="38070"/>
          <a:stretch/>
        </p:blipFill>
        <p:spPr bwMode="auto">
          <a:xfrm>
            <a:off x="628651" y="3752340"/>
            <a:ext cx="1154967" cy="11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anN\Desktop\darin-lounds-8bb20a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2" y="1983881"/>
            <a:ext cx="1154967" cy="11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anN\Desktop\IMG_19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02" y="3741201"/>
            <a:ext cx="1175483" cy="117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5B7D6C4-2ACA-EC4A-99F3-DEABAA9DAD14}"/>
              </a:ext>
            </a:extLst>
          </p:cNvPr>
          <p:cNvSpPr txBox="1">
            <a:spLocks/>
          </p:cNvSpPr>
          <p:nvPr/>
        </p:nvSpPr>
        <p:spPr>
          <a:xfrm>
            <a:off x="1783618" y="3820701"/>
            <a:ext cx="3096109" cy="1094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40000"/>
              </a:lnSpc>
              <a:buFont typeface="Arial" panose="020B0604020202020204" pitchFamily="34" charset="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Ian Nevarez</a:t>
            </a:r>
          </a:p>
          <a:p>
            <a:pPr marL="0" indent="0">
              <a:lnSpc>
                <a:spcPct val="4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D66335"/>
                </a:solidFill>
              </a:rPr>
              <a:t>Mgr. Comm. Rel.</a:t>
            </a:r>
            <a:r>
              <a:rPr lang="en-US" sz="2000" dirty="0" smtClean="0"/>
              <a:t>, HOPE</a:t>
            </a:r>
          </a:p>
          <a:p>
            <a:pPr marL="0" indent="0">
              <a:lnSpc>
                <a:spcPct val="4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D66335"/>
                </a:solidFill>
              </a:rPr>
              <a:t>Administrator</a:t>
            </a:r>
            <a:r>
              <a:rPr lang="en-US" sz="2000" dirty="0" smtClean="0"/>
              <a:t>, LHA</a:t>
            </a:r>
          </a:p>
        </p:txBody>
      </p:sp>
      <p:pic>
        <p:nvPicPr>
          <p:cNvPr id="2051" name="Picture 3" descr="C:\Users\IanN\Desktop\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02" y="1969479"/>
            <a:ext cx="1169369" cy="11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5B7D6C4-2ACA-EC4A-99F3-DEABAA9DAD14}"/>
              </a:ext>
            </a:extLst>
          </p:cNvPr>
          <p:cNvSpPr txBox="1">
            <a:spLocks/>
          </p:cNvSpPr>
          <p:nvPr/>
        </p:nvSpPr>
        <p:spPr>
          <a:xfrm>
            <a:off x="5857385" y="2039815"/>
            <a:ext cx="3096110" cy="1094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40000"/>
              </a:lnSpc>
              <a:buFont typeface="Arial" panose="020B0604020202020204" pitchFamily="34" charset="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Steven Shum</a:t>
            </a:r>
          </a:p>
          <a:p>
            <a:pPr marL="0" indent="0">
              <a:lnSpc>
                <a:spcPct val="4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D79400"/>
                </a:solidFill>
              </a:rPr>
              <a:t>Associate Director</a:t>
            </a:r>
            <a:r>
              <a:rPr lang="en-US" sz="2000" dirty="0" smtClean="0"/>
              <a:t>, CSH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5B7D6C4-2ACA-EC4A-99F3-DEABAA9DAD14}"/>
              </a:ext>
            </a:extLst>
          </p:cNvPr>
          <p:cNvSpPr txBox="1">
            <a:spLocks/>
          </p:cNvSpPr>
          <p:nvPr/>
        </p:nvSpPr>
        <p:spPr>
          <a:xfrm>
            <a:off x="5851271" y="3831468"/>
            <a:ext cx="3096110" cy="1094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40000"/>
              </a:lnSpc>
              <a:buFont typeface="Arial" panose="020B0604020202020204" pitchFamily="34" charset="0"/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Patty Evans</a:t>
            </a:r>
          </a:p>
          <a:p>
            <a:pPr marL="0" indent="0">
              <a:lnSpc>
                <a:spcPct val="4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00B594"/>
                </a:solidFill>
              </a:rPr>
              <a:t>Consultant</a:t>
            </a:r>
          </a:p>
        </p:txBody>
      </p:sp>
      <p:pic>
        <p:nvPicPr>
          <p:cNvPr id="7" name="Picture 4" descr="C:\Users\IanN\Desktop\IMG_145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3" t="8673" r="14489" b="40598"/>
          <a:stretch/>
        </p:blipFill>
        <p:spPr bwMode="auto">
          <a:xfrm>
            <a:off x="622574" y="1983880"/>
            <a:ext cx="1161044" cy="11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7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C6DF40-364E-F645-BED3-D9BD654E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662" y="538553"/>
            <a:ext cx="396626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Scope of Presentation</a:t>
            </a:r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12CF30-895E-8F43-903B-9A50206F5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9214" y="1826469"/>
            <a:ext cx="4087787" cy="25459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Process </a:t>
            </a:r>
            <a:br>
              <a:rPr lang="en-US" dirty="0" smtClean="0"/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Year-long Initiative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Product </a:t>
            </a:r>
            <a:br>
              <a:rPr lang="en-US" dirty="0" smtClean="0"/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Tools and Recommendations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IanN\Desktop\2000px-Blank_California_Map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8" y="763703"/>
            <a:ext cx="4748571" cy="56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Z:\ASSOCIATIONS\LHA\Communications\Logos\Logos_LHA_S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0" y="3441841"/>
            <a:ext cx="3035655" cy="24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989847" y="1941225"/>
            <a:ext cx="60958" cy="590959"/>
          </a:xfrm>
          <a:prstGeom prst="rect">
            <a:avLst/>
          </a:prstGeom>
          <a:solidFill>
            <a:srgbClr val="009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89847" y="2720274"/>
            <a:ext cx="60958" cy="594426"/>
          </a:xfrm>
          <a:prstGeom prst="rect">
            <a:avLst/>
          </a:prstGeom>
          <a:solidFill>
            <a:srgbClr val="D7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333CC-C82A-DB48-A8FC-8A782447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1089521"/>
            <a:ext cx="7886701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Lanterman</a:t>
            </a:r>
            <a:r>
              <a:rPr lang="en-US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Housing Alliance</a:t>
            </a:r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F8AF79-F903-0945-815A-388042693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1268" y="2572624"/>
            <a:ext cx="2562214" cy="253020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Mission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History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Activity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6469039" y="308414"/>
            <a:ext cx="2674961" cy="586854"/>
          </a:xfrm>
          <a:prstGeom prst="rect">
            <a:avLst/>
          </a:prstGeom>
          <a:solidFill>
            <a:srgbClr val="00B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STATEWIDE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Z:\COMMUNICATIONS\Logos\Non-HOPE\LHA\Logo_LHA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706" y="3043662"/>
            <a:ext cx="2551427" cy="150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COMMUNICATIONS\Logos\Non-HOPE\LHA\Member Organizations\Logo_California Housing Found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05" y="3043662"/>
            <a:ext cx="733507" cy="2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COMMUNICATIONS\Logos\Non-HOPE\LHA\Member Organizations\Logo_NBH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8" y="2955207"/>
            <a:ext cx="439884" cy="48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COMMUNICATIONS\Logos\Non-HOPE\LHA\Member Organizations\Logo_Brilliant Corne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81" y="2104993"/>
            <a:ext cx="504217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:\COMMUNICATIONS\Logos\Non-HOPE\LHA\Member Organizations\Logo_SCH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66" y="5778506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Z:\COMMUNICATIONS\Logos\Non-HOPE\LHA\Member Organizations\Logo_Tri-Counties CH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094" y="5319506"/>
            <a:ext cx="563563" cy="23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:\COMMUNICATIONS\Logos\Non-HOPE\LHA\Member Organizations\Logo_HOM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64" y="2828386"/>
            <a:ext cx="587937" cy="4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Z:\COMMUNICATIONS\Logos\Non-HOPE\LHA\Member Organizations\Logo_Access Hom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68" y="4546912"/>
            <a:ext cx="650379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:\COMMUNICATIONS\Logos\Non-HOPE\LHA\Member Organizations\Logo_HCC_Blu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42" y="3703518"/>
            <a:ext cx="777726" cy="2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Z:\COMMUNICATIONS\Logos\Non-HOPE\LHA\Member Organizations\Logo_BAH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8" y="2314092"/>
            <a:ext cx="35433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:\COMMUNICATIONS\Logos\Non-HOPE\LHA\Member Organizations\Logo_HCE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46" y="3427159"/>
            <a:ext cx="938694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Z:\COMMUNICATIONS\Logos\Non-HOPE\LHA\Member Organizations\Logo_Allied Argent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23" y="4163439"/>
            <a:ext cx="832513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Z:\COMMUNICATIONS\Logos\HOPE\Logo_HOPE_NoBackground (300 PPI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60" y="4892802"/>
            <a:ext cx="752392" cy="23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Z:\COMMUNICATIONS\Logos\Non-HOPE\LHA\Member Organizations\Logo_housing+now+logo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21" y="5281932"/>
            <a:ext cx="6766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Z:\COMMUNICATIONS\Logos\Non-HOPE\LHA\Member Organizations\Logo_Goldenstate Pooled Trust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66" y="4076412"/>
            <a:ext cx="511845" cy="5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Z:\COMMUNICATIONS\Logos\Non-HOPE\LHA\Member Organizations\Logo_FDLRC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99" y="5246506"/>
            <a:ext cx="1023938" cy="26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Z:\COMMUNICATIONS\Logos\Non-HOPE\LHA\Member Organizations\Logo_Mutual Housing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95" y="5675885"/>
            <a:ext cx="10001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Z:\COMMUNICATIONS\Logos\Non-HOPE\LHA\Member Organizations\Logo_Supported Living Networ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415" y="4510820"/>
            <a:ext cx="829486" cy="8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IanN\Desktop\Logo_IHO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419" b="-2"/>
          <a:stretch/>
        </p:blipFill>
        <p:spPr bwMode="auto">
          <a:xfrm>
            <a:off x="5006596" y="4780939"/>
            <a:ext cx="637922" cy="21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Z:\COMMUNICATIONS\Logos\Non-HOPE\LHA\Member Organizations\Logo_Esperanza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40" y="2676937"/>
            <a:ext cx="809625" cy="52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4153" y="5590034"/>
            <a:ext cx="113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50" dirty="0" smtClean="0">
                <a:solidFill>
                  <a:schemeClr val="accent2">
                    <a:lumMod val="75000"/>
                  </a:schemeClr>
                </a:solidFill>
              </a:rPr>
              <a:t>Integrated Health </a:t>
            </a:r>
            <a:br>
              <a:rPr lang="en-US" sz="1200" spc="-15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200" spc="-150" dirty="0" smtClean="0">
                <a:solidFill>
                  <a:schemeClr val="accent2">
                    <a:lumMod val="75000"/>
                  </a:schemeClr>
                </a:solidFill>
              </a:rPr>
              <a:t>&amp; Living Project</a:t>
            </a:r>
            <a:endParaRPr lang="en-US" sz="12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IanN\Pictures\Logo_Chelsea.jpg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14" y="2617772"/>
            <a:ext cx="741568" cy="3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anN\Desktop\022fd0_f331b63ccf514d38bf03cc4587c7c249~mv2.png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40" y="5267724"/>
            <a:ext cx="764441" cy="1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anN\Desktop\https___cdn_evbuc_com_images_44971598_190592911245_1_original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t="30221" r="25603" b="29037"/>
          <a:stretch/>
        </p:blipFill>
        <p:spPr bwMode="auto">
          <a:xfrm>
            <a:off x="4796366" y="2415960"/>
            <a:ext cx="896470" cy="25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45757" y="2880428"/>
            <a:ext cx="60958" cy="486690"/>
          </a:xfrm>
          <a:prstGeom prst="rect">
            <a:avLst/>
          </a:prstGeom>
          <a:solidFill>
            <a:srgbClr val="009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5757" y="3712289"/>
            <a:ext cx="60958" cy="486690"/>
          </a:xfrm>
          <a:prstGeom prst="rect">
            <a:avLst/>
          </a:prstGeom>
          <a:solidFill>
            <a:srgbClr val="00B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5757" y="4538705"/>
            <a:ext cx="60958" cy="486690"/>
          </a:xfrm>
          <a:prstGeom prst="rect">
            <a:avLst/>
          </a:prstGeom>
          <a:solidFill>
            <a:srgbClr val="D7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4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21E611-FEA6-D848-A6C1-C8FACC82C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67" y="617876"/>
            <a:ext cx="788670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a Strategic Framework?</a:t>
            </a:r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4CF939-7DA5-3A4C-ADD5-24AF8DD63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6411" y="2221494"/>
            <a:ext cx="3868454" cy="543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The affordable housing crisis disproportionately affects people with I/DD.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7996" y="2871398"/>
            <a:ext cx="386686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Addressing the Housing </a:t>
            </a:r>
            <a:r>
              <a:rPr lang="en-US" sz="2400" dirty="0" smtClean="0"/>
              <a:t>Crisis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Veteran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</a:t>
            </a:r>
          </a:p>
          <a:p>
            <a:pPr>
              <a:spcAft>
                <a:spcPts val="1200"/>
              </a:spcAft>
            </a:pPr>
            <a:r>
              <a:rPr lang="en-US" b="1" dirty="0"/>
              <a:t>Homelessness &amp; Mental Health</a:t>
            </a:r>
          </a:p>
          <a:p>
            <a:pPr>
              <a:spcAft>
                <a:spcPts val="1200"/>
              </a:spcAft>
            </a:pP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Developmental </a:t>
            </a:r>
            <a:r>
              <a:rPr lang="en-US" b="1" dirty="0"/>
              <a:t>Disabilities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pic>
        <p:nvPicPr>
          <p:cNvPr id="1028" name="Picture 4" descr="C:\Users\IanN\Desktop\Apple-iPad-Pro-129-SpaceGray-1-3x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9858" r="2926" b="9814"/>
          <a:stretch/>
        </p:blipFill>
        <p:spPr bwMode="auto">
          <a:xfrm rot="5400000">
            <a:off x="1448255" y="2617070"/>
            <a:ext cx="2218950" cy="30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anN\Desktop\LA Tim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3" y="3180025"/>
            <a:ext cx="2572718" cy="8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anN\Desktop\By 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3" y="3262854"/>
            <a:ext cx="2572718" cy="5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anN\Desktop\Story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8"/>
          <a:stretch/>
        </p:blipFill>
        <p:spPr bwMode="auto">
          <a:xfrm>
            <a:off x="1271903" y="3832082"/>
            <a:ext cx="2572718" cy="126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3124588" y="6185927"/>
            <a:ext cx="11875" cy="701757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885976" y="6185927"/>
            <a:ext cx="11875" cy="701757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124588" y="6755076"/>
            <a:ext cx="773263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032997" y="3705905"/>
            <a:ext cx="3308732" cy="292694"/>
          </a:xfrm>
          <a:prstGeom prst="rect">
            <a:avLst/>
          </a:prstGeom>
          <a:solidFill>
            <a:srgbClr val="009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VASH, VHHP &amp; Prop 1 (VAHF)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32997" y="4401030"/>
            <a:ext cx="3308732" cy="292694"/>
          </a:xfrm>
          <a:prstGeom prst="rect">
            <a:avLst/>
          </a:prstGeom>
          <a:solidFill>
            <a:srgbClr val="009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 H, HHH, Prop 2 (NPLH)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32997" y="5103646"/>
            <a:ext cx="3308732" cy="2926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Legislation or Ballot Initiatives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170" name="Picture 2" descr="C:\Users\IanN\Desktop\Image_Statewide repor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8" y="4338830"/>
            <a:ext cx="1705416" cy="220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anN\Desktop\Capture9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581" y="4989190"/>
            <a:ext cx="2614917" cy="1196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333CC-C82A-DB48-A8FC-8A782447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92" y="1089521"/>
            <a:ext cx="788670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Corporation for Supportive Housing</a:t>
            </a:r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C:\Users\IanN\Desktop\Logo_CSHLogoN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7" b="32276"/>
          <a:stretch/>
        </p:blipFill>
        <p:spPr bwMode="auto">
          <a:xfrm>
            <a:off x="3625815" y="3155576"/>
            <a:ext cx="4441304" cy="20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3">
            <a:extLst>
              <a:ext uri="{FF2B5EF4-FFF2-40B4-BE49-F238E27FC236}">
                <a16:creationId xmlns:a16="http://schemas.microsoft.com/office/drawing/2014/main" xmlns="" id="{E1F8AF79-F903-0945-815A-388042693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1268" y="2572624"/>
            <a:ext cx="2562214" cy="253020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Mission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History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Activity</a:t>
            </a:r>
            <a:endParaRPr lang="en-US" sz="3600" dirty="0"/>
          </a:p>
        </p:txBody>
      </p:sp>
      <p:sp>
        <p:nvSpPr>
          <p:cNvPr id="32" name="Rectangle 31"/>
          <p:cNvSpPr/>
          <p:nvPr/>
        </p:nvSpPr>
        <p:spPr>
          <a:xfrm>
            <a:off x="745757" y="2880428"/>
            <a:ext cx="60958" cy="486690"/>
          </a:xfrm>
          <a:prstGeom prst="rect">
            <a:avLst/>
          </a:prstGeom>
          <a:solidFill>
            <a:srgbClr val="009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5757" y="3712289"/>
            <a:ext cx="60958" cy="486690"/>
          </a:xfrm>
          <a:prstGeom prst="rect">
            <a:avLst/>
          </a:prstGeom>
          <a:solidFill>
            <a:srgbClr val="00B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5757" y="4538705"/>
            <a:ext cx="60958" cy="486690"/>
          </a:xfrm>
          <a:prstGeom prst="rect">
            <a:avLst/>
          </a:prstGeom>
          <a:solidFill>
            <a:srgbClr val="D7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469039" y="354529"/>
            <a:ext cx="2674961" cy="586854"/>
          </a:xfrm>
          <a:prstGeom prst="rect">
            <a:avLst/>
          </a:prstGeom>
          <a:solidFill>
            <a:srgbClr val="009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IanN\Desktop\Image_SSF Planni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4829" b="16189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Z:\ASSOCIATIONS\LHA\Communications\Logos\Logos_LHA_S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68" y="147745"/>
            <a:ext cx="2883877" cy="23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60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EC5CE-A763-424D-848B-AFFAE5747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98" y="466212"/>
            <a:ext cx="7346372" cy="103723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SSF Content &amp; Structure</a:t>
            </a:r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6" name="Picture 4" descr="C:\Users\IanN\Desktop\Image_P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56" y="2551475"/>
            <a:ext cx="3013794" cy="389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IanN\Desktop\Image_Table of Cont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08" y="2091694"/>
            <a:ext cx="3013794" cy="390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anN\Desktop\Image_Exec Summar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06" y="2091694"/>
            <a:ext cx="3013794" cy="390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IanN\Desktop\Image_SS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9" y="1733674"/>
            <a:ext cx="3019734" cy="390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 descr="C:\Users\IanN\Desktop\collage_1_c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r="20073" b="34758"/>
          <a:stretch/>
        </p:blipFill>
        <p:spPr bwMode="auto">
          <a:xfrm>
            <a:off x="9633" y="-1"/>
            <a:ext cx="9118601" cy="28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-6133" y="0"/>
            <a:ext cx="9144000" cy="2883211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42FF9-E70E-B14A-8E5F-4FE844C2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026" y="377444"/>
            <a:ext cx="4968107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SSF Findings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Hexagon 9"/>
          <p:cNvSpPr/>
          <p:nvPr/>
        </p:nvSpPr>
        <p:spPr>
          <a:xfrm rot="5400000">
            <a:off x="6012424" y="2052708"/>
            <a:ext cx="2118268" cy="1828800"/>
          </a:xfrm>
          <a:prstGeom prst="hexagon">
            <a:avLst/>
          </a:prstGeom>
          <a:solidFill>
            <a:srgbClr val="009BB3"/>
          </a:solidFill>
          <a:ln>
            <a:solidFill>
              <a:srgbClr val="DDFF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 rot="5400000">
            <a:off x="3480622" y="2062094"/>
            <a:ext cx="2093496" cy="1828800"/>
          </a:xfrm>
          <a:prstGeom prst="hexagon">
            <a:avLst/>
          </a:prstGeom>
          <a:solidFill>
            <a:srgbClr val="D79400"/>
          </a:solidFill>
          <a:ln>
            <a:solidFill>
              <a:srgbClr val="FFE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 rot="5400000">
            <a:off x="942891" y="2065094"/>
            <a:ext cx="2093495" cy="1828800"/>
          </a:xfrm>
          <a:prstGeom prst="hexagon">
            <a:avLst/>
          </a:prstGeom>
          <a:solidFill>
            <a:srgbClr val="D66335"/>
          </a:solidFill>
          <a:ln>
            <a:solidFill>
              <a:srgbClr val="EBB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75238" y="2478738"/>
            <a:ext cx="1828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Data on Need &amp; Current Rate of Housing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2970" y="2458851"/>
            <a:ext cx="1828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Best Practices from Other States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6957" y="2460286"/>
            <a:ext cx="1819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Current &amp; Innovative Funding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Hexagon 14"/>
          <p:cNvSpPr/>
          <p:nvPr/>
        </p:nvSpPr>
        <p:spPr>
          <a:xfrm rot="5400000">
            <a:off x="2264669" y="4155590"/>
            <a:ext cx="2093495" cy="1828800"/>
          </a:xfrm>
          <a:prstGeom prst="hexagon">
            <a:avLst/>
          </a:prstGeom>
          <a:solidFill>
            <a:srgbClr val="00B594"/>
          </a:solidFill>
          <a:ln>
            <a:solidFill>
              <a:srgbClr val="9BFF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 rot="5400000">
            <a:off x="4761686" y="4155590"/>
            <a:ext cx="2093495" cy="1828800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97016" y="4562158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Lessons Learned from Other Systems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4032" y="4766255"/>
            <a:ext cx="182880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-150" dirty="0" smtClean="0">
                <a:solidFill>
                  <a:schemeClr val="bg1"/>
                </a:solidFill>
              </a:rPr>
              <a:t>Recommendations</a:t>
            </a:r>
            <a:endParaRPr lang="en-US" sz="2000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5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{7940E379-C093-B14B-B910-8695177219D0}tf10001069</Template>
  <TotalTime>3061</TotalTime>
  <Words>266</Words>
  <Application>Microsoft Office PowerPoint</Application>
  <PresentationFormat>On-screen Show (4:3)</PresentationFormat>
  <Paragraphs>83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STATEWIDE STRATEGIC FRAMEWORK</vt:lpstr>
      <vt:lpstr>Presenters</vt:lpstr>
      <vt:lpstr>Scope of Presentation</vt:lpstr>
      <vt:lpstr>Lanterman Housing Alliance</vt:lpstr>
      <vt:lpstr>Why a Strategic Framework?</vt:lpstr>
      <vt:lpstr>Corporation for Supportive Housing</vt:lpstr>
      <vt:lpstr>PowerPoint Presentation</vt:lpstr>
      <vt:lpstr>SSF Content &amp; Structure </vt:lpstr>
      <vt:lpstr>SSF Findings</vt:lpstr>
      <vt:lpstr>What’s Next?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I/DD Housing in California</dc:title>
  <dc:creator>Kristin Martin</dc:creator>
  <cp:lastModifiedBy>Administrator</cp:lastModifiedBy>
  <cp:revision>80</cp:revision>
  <cp:lastPrinted>2018-08-08T23:02:55Z</cp:lastPrinted>
  <dcterms:created xsi:type="dcterms:W3CDTF">2018-08-04T14:47:26Z</dcterms:created>
  <dcterms:modified xsi:type="dcterms:W3CDTF">2018-09-17T21:31:22Z</dcterms:modified>
</cp:coreProperties>
</file>