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17FE3B-079A-4791-ABF5-6DDC0FCEE480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689D088-DFC9-4714-94E5-6AB7A700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97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f9d35b96d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f9d35b96d_0_2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3e59dc8fc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3e59dc8fc_0_17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f9d35b96d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f9d35b96d_0_3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3e59dc8fc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23e59dc8fc_0_16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f9d35b96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f9d35b96d_0_3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3e59dc8fc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23e59dc8fc_0_14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f9d35b96d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1f9d35b96d_0_2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3e59dc8fc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23e59dc8fc_0_15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f9d35b96d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f9d35b96d_0_1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3e59dc8fc_0_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3e59dc8fc_0_22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3e59dc8fc_0_1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3e59dc8fc_0_18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3e59dc8fc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3e59dc8fc_0_19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f9d35b96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f9d35b96d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3e59dc8fc_0_2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3e59dc8fc_0_23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f9d35b96d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f9d35b96d_0_1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3e59dc8fc_0_2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3e59dc8fc_0_21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med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786950" y="1318325"/>
            <a:ext cx="55701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Robert’s Rules 101</a:t>
            </a:r>
            <a:endParaRPr sz="4800" b="1"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891350" y="2766422"/>
            <a:ext cx="5361300" cy="73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Nunito"/>
                <a:ea typeface="Nunito"/>
                <a:cs typeface="Nunito"/>
                <a:sym typeface="Nunito"/>
              </a:rPr>
              <a:t>Kevin Sabo</a:t>
            </a:r>
            <a:endParaRPr sz="1800" b="1">
              <a:latin typeface="Nunito"/>
              <a:ea typeface="Nunito"/>
              <a:cs typeface="Nunito"/>
              <a:sym typeface="Nunito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Nunito"/>
                <a:ea typeface="Nunito"/>
                <a:cs typeface="Nunito"/>
                <a:sym typeface="Nunito"/>
              </a:rPr>
              <a:t>kevinmsabo@gmail.com</a:t>
            </a:r>
            <a:endParaRPr sz="18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2"/>
          <p:cNvSpPr txBox="1">
            <a:spLocks noGrp="1"/>
          </p:cNvSpPr>
          <p:nvPr>
            <p:ph type="body" idx="1"/>
          </p:nvPr>
        </p:nvSpPr>
        <p:spPr>
          <a:xfrm>
            <a:off x="819150" y="1739400"/>
            <a:ext cx="7505700" cy="269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Nunito"/>
              <a:buChar char="❖"/>
            </a:pPr>
            <a:r>
              <a:rPr lang="en" sz="2400">
                <a:latin typeface="Nunito"/>
                <a:ea typeface="Nunito"/>
                <a:cs typeface="Nunito"/>
                <a:sym typeface="Nunito"/>
              </a:rPr>
              <a:t>If you don’t think the council is ready to vote on something, you have two options:</a:t>
            </a:r>
            <a:endParaRPr sz="2400">
              <a:latin typeface="Nunito"/>
              <a:ea typeface="Nunito"/>
              <a:cs typeface="Nunito"/>
              <a:sym typeface="Nunito"/>
            </a:endParaRP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Font typeface="Nunito"/>
              <a:buChar char="➢"/>
            </a:pPr>
            <a:r>
              <a:rPr lang="en" sz="2400">
                <a:latin typeface="Nunito"/>
                <a:ea typeface="Nunito"/>
                <a:cs typeface="Nunito"/>
                <a:sym typeface="Nunito"/>
              </a:rPr>
              <a:t>You can </a:t>
            </a:r>
            <a:r>
              <a:rPr lang="en" sz="2600" b="1">
                <a:latin typeface="Nunito"/>
                <a:ea typeface="Nunito"/>
                <a:cs typeface="Nunito"/>
                <a:sym typeface="Nunito"/>
              </a:rPr>
              <a:t>postpone</a:t>
            </a:r>
            <a:r>
              <a:rPr lang="en" sz="2400">
                <a:latin typeface="Nunito"/>
                <a:ea typeface="Nunito"/>
                <a:cs typeface="Nunito"/>
                <a:sym typeface="Nunito"/>
              </a:rPr>
              <a:t> the item to another time </a:t>
            </a:r>
            <a:r>
              <a:rPr lang="en" sz="2400" b="1">
                <a:latin typeface="Nunito"/>
                <a:ea typeface="Nunito"/>
                <a:cs typeface="Nunito"/>
                <a:sym typeface="Nunito"/>
              </a:rPr>
              <a:t>OR</a:t>
            </a:r>
            <a:endParaRPr sz="2400" b="1">
              <a:latin typeface="Nunito"/>
              <a:ea typeface="Nunito"/>
              <a:cs typeface="Nunito"/>
              <a:sym typeface="Nunito"/>
            </a:endParaRP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Font typeface="Nunito"/>
              <a:buChar char="➢"/>
            </a:pPr>
            <a:r>
              <a:rPr lang="en" sz="2400">
                <a:latin typeface="Nunito"/>
                <a:ea typeface="Nunito"/>
                <a:cs typeface="Nunito"/>
                <a:sym typeface="Nunito"/>
              </a:rPr>
              <a:t>You can </a:t>
            </a:r>
            <a:r>
              <a:rPr lang="en" sz="2600" b="1">
                <a:latin typeface="Nunito"/>
                <a:ea typeface="Nunito"/>
                <a:cs typeface="Nunito"/>
                <a:sym typeface="Nunito"/>
              </a:rPr>
              <a:t>refer</a:t>
            </a:r>
            <a:r>
              <a:rPr lang="en" sz="2400">
                <a:latin typeface="Nunito"/>
                <a:ea typeface="Nunito"/>
                <a:cs typeface="Nunito"/>
                <a:sym typeface="Nunito"/>
              </a:rPr>
              <a:t> the item to another entity for review and a report back</a:t>
            </a:r>
            <a:endParaRPr sz="24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0" name="Google Shape;180;p22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Postponing and Referring</a:t>
            </a:r>
            <a:endParaRPr sz="36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3"/>
          <p:cNvSpPr txBox="1">
            <a:spLocks noGrp="1"/>
          </p:cNvSpPr>
          <p:nvPr>
            <p:ph type="title"/>
          </p:nvPr>
        </p:nvSpPr>
        <p:spPr>
          <a:xfrm>
            <a:off x="1883250" y="17487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“Humans need bio breaks.”</a:t>
            </a:r>
            <a:endParaRPr sz="48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4"/>
          <p:cNvSpPr txBox="1">
            <a:spLocks noGrp="1"/>
          </p:cNvSpPr>
          <p:nvPr>
            <p:ph type="body" idx="1"/>
          </p:nvPr>
        </p:nvSpPr>
        <p:spPr>
          <a:xfrm>
            <a:off x="819150" y="1800200"/>
            <a:ext cx="7505700" cy="263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Nunito"/>
              <a:buChar char="❖"/>
            </a:pPr>
            <a:r>
              <a:rPr lang="en" sz="2400">
                <a:latin typeface="Nunito"/>
                <a:ea typeface="Nunito"/>
                <a:cs typeface="Nunito"/>
                <a:sym typeface="Nunito"/>
              </a:rPr>
              <a:t>If you think the council needs a break:</a:t>
            </a:r>
            <a:endParaRPr sz="2400">
              <a:latin typeface="Nunito"/>
              <a:ea typeface="Nunito"/>
              <a:cs typeface="Nunito"/>
              <a:sym typeface="Nunito"/>
            </a:endParaRP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Font typeface="Nunito"/>
              <a:buChar char="➢"/>
            </a:pPr>
            <a:r>
              <a:rPr lang="en" sz="2400">
                <a:latin typeface="Nunito"/>
                <a:ea typeface="Nunito"/>
                <a:cs typeface="Nunito"/>
                <a:sym typeface="Nunito"/>
              </a:rPr>
              <a:t>You can </a:t>
            </a:r>
            <a:r>
              <a:rPr lang="en" sz="2600" b="1">
                <a:latin typeface="Nunito"/>
                <a:ea typeface="Nunito"/>
                <a:cs typeface="Nunito"/>
                <a:sym typeface="Nunito"/>
              </a:rPr>
              <a:t>move to recess</a:t>
            </a:r>
            <a:r>
              <a:rPr lang="en" sz="2400">
                <a:latin typeface="Nunito"/>
                <a:ea typeface="Nunito"/>
                <a:cs typeface="Nunito"/>
                <a:sym typeface="Nunito"/>
              </a:rPr>
              <a:t> for a certain amount of time</a:t>
            </a:r>
            <a:endParaRPr sz="2400" b="1">
              <a:latin typeface="Nunito"/>
              <a:ea typeface="Nunito"/>
              <a:cs typeface="Nunito"/>
              <a:sym typeface="Nunito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Nunito"/>
              <a:buChar char="❖"/>
            </a:pPr>
            <a:r>
              <a:rPr lang="en" sz="2400">
                <a:latin typeface="Nunito"/>
                <a:ea typeface="Nunito"/>
                <a:cs typeface="Nunito"/>
                <a:sym typeface="Nunito"/>
              </a:rPr>
              <a:t>If you want to end the meeting:</a:t>
            </a:r>
            <a:endParaRPr sz="2400">
              <a:latin typeface="Nunito"/>
              <a:ea typeface="Nunito"/>
              <a:cs typeface="Nunito"/>
              <a:sym typeface="Nunito"/>
            </a:endParaRP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Font typeface="Nunito"/>
              <a:buChar char="➢"/>
            </a:pPr>
            <a:r>
              <a:rPr lang="en" sz="2400">
                <a:latin typeface="Nunito"/>
                <a:ea typeface="Nunito"/>
                <a:cs typeface="Nunito"/>
                <a:sym typeface="Nunito"/>
              </a:rPr>
              <a:t>You can </a:t>
            </a:r>
            <a:r>
              <a:rPr lang="en" sz="2600" b="1">
                <a:latin typeface="Nunito"/>
                <a:ea typeface="Nunito"/>
                <a:cs typeface="Nunito"/>
                <a:sym typeface="Nunito"/>
              </a:rPr>
              <a:t>move to adjourn</a:t>
            </a:r>
            <a:endParaRPr sz="26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91" name="Google Shape;191;p2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Putting Business on Hold</a:t>
            </a:r>
            <a:endParaRPr sz="36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5"/>
          <p:cNvSpPr txBox="1">
            <a:spLocks noGrp="1"/>
          </p:cNvSpPr>
          <p:nvPr>
            <p:ph type="title"/>
          </p:nvPr>
        </p:nvSpPr>
        <p:spPr>
          <a:xfrm>
            <a:off x="1388550" y="1302150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“I think we need to revisit a previous item.”</a:t>
            </a:r>
            <a:endParaRPr sz="48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6"/>
          <p:cNvSpPr txBox="1">
            <a:spLocks noGrp="1"/>
          </p:cNvSpPr>
          <p:nvPr>
            <p:ph type="body" idx="1"/>
          </p:nvPr>
        </p:nvSpPr>
        <p:spPr>
          <a:xfrm>
            <a:off x="819150" y="1800200"/>
            <a:ext cx="7505700" cy="263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Nunito"/>
              <a:buChar char="❖"/>
            </a:pPr>
            <a:r>
              <a:rPr lang="en" sz="2400">
                <a:latin typeface="Nunito"/>
                <a:ea typeface="Nunito"/>
                <a:cs typeface="Nunito"/>
                <a:sym typeface="Nunito"/>
              </a:rPr>
              <a:t>If there’s a motion you want to revisit, you can </a:t>
            </a:r>
            <a:r>
              <a:rPr lang="en" sz="2400" b="1">
                <a:latin typeface="Nunito"/>
                <a:ea typeface="Nunito"/>
                <a:cs typeface="Nunito"/>
                <a:sym typeface="Nunito"/>
              </a:rPr>
              <a:t>move to reconsider </a:t>
            </a:r>
            <a:r>
              <a:rPr lang="en" sz="2400">
                <a:latin typeface="Nunito"/>
                <a:ea typeface="Nunito"/>
                <a:cs typeface="Nunito"/>
                <a:sym typeface="Nunito"/>
              </a:rPr>
              <a:t>it</a:t>
            </a:r>
            <a:endParaRPr sz="2400">
              <a:latin typeface="Nunito"/>
              <a:ea typeface="Nunito"/>
              <a:cs typeface="Nunito"/>
              <a:sym typeface="Nunito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Nunito"/>
              <a:buChar char="❖"/>
            </a:pPr>
            <a:r>
              <a:rPr lang="en" sz="2400">
                <a:latin typeface="Nunito"/>
                <a:ea typeface="Nunito"/>
                <a:cs typeface="Nunito"/>
                <a:sym typeface="Nunito"/>
              </a:rPr>
              <a:t>You had to have been on the winning side</a:t>
            </a:r>
            <a:endParaRPr sz="2400">
              <a:latin typeface="Nunito"/>
              <a:ea typeface="Nunito"/>
              <a:cs typeface="Nunito"/>
              <a:sym typeface="Nunito"/>
            </a:endParaRP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Font typeface="Nunito"/>
              <a:buChar char="➢"/>
            </a:pPr>
            <a:r>
              <a:rPr lang="en" sz="1800">
                <a:latin typeface="Nunito"/>
                <a:ea typeface="Nunito"/>
                <a:cs typeface="Nunito"/>
                <a:sym typeface="Nunito"/>
              </a:rPr>
              <a:t>If the motion passed, you had to have voted for it</a:t>
            </a:r>
            <a:endParaRPr sz="1800">
              <a:latin typeface="Nunito"/>
              <a:ea typeface="Nunito"/>
              <a:cs typeface="Nunito"/>
              <a:sym typeface="Nunito"/>
            </a:endParaRP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Font typeface="Nunito"/>
              <a:buChar char="➢"/>
            </a:pPr>
            <a:r>
              <a:rPr lang="en" sz="1800">
                <a:latin typeface="Nunito"/>
                <a:ea typeface="Nunito"/>
                <a:cs typeface="Nunito"/>
                <a:sym typeface="Nunito"/>
              </a:rPr>
              <a:t>If the motion died, you had to have voted against it</a:t>
            </a:r>
            <a:endParaRPr sz="1800">
              <a:latin typeface="Nunito"/>
              <a:ea typeface="Nunito"/>
              <a:cs typeface="Nunito"/>
              <a:sym typeface="Nunito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Nunito"/>
              <a:buChar char="❖"/>
            </a:pPr>
            <a:r>
              <a:rPr lang="en" sz="2400">
                <a:latin typeface="Nunito"/>
                <a:ea typeface="Nunito"/>
                <a:cs typeface="Nunito"/>
                <a:sym typeface="Nunito"/>
              </a:rPr>
              <a:t>A majority has to agree to revisit the item first</a:t>
            </a:r>
            <a:endParaRPr sz="24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02" name="Google Shape;202;p2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Revisiting Past Items</a:t>
            </a:r>
            <a:endParaRPr sz="3600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7"/>
          <p:cNvSpPr txBox="1">
            <a:spLocks noGrp="1"/>
          </p:cNvSpPr>
          <p:nvPr>
            <p:ph type="title"/>
          </p:nvPr>
        </p:nvSpPr>
        <p:spPr>
          <a:xfrm>
            <a:off x="1883250" y="17487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“Is it ever okay to interrupt the speaker?”</a:t>
            </a:r>
            <a:endParaRPr sz="4800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819150" y="558900"/>
            <a:ext cx="7505700" cy="40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You should avoid interrupting the current speaker, but in these instances it can be appropriate: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marL="914400" lvl="1" indent="-342900" rtl="0">
              <a:spcBef>
                <a:spcPts val="1600"/>
              </a:spcBef>
              <a:spcAft>
                <a:spcPts val="0"/>
              </a:spcAft>
              <a:buSzPts val="1800"/>
              <a:buFont typeface="Nunito"/>
              <a:buChar char="➢"/>
            </a:pPr>
            <a:r>
              <a:rPr lang="en" sz="1800">
                <a:latin typeface="Nunito"/>
                <a:ea typeface="Nunito"/>
                <a:cs typeface="Nunito"/>
                <a:sym typeface="Nunito"/>
              </a:rPr>
              <a:t>Asking a </a:t>
            </a:r>
            <a:r>
              <a:rPr lang="en" sz="2000" b="1">
                <a:latin typeface="Nunito"/>
                <a:ea typeface="Nunito"/>
                <a:cs typeface="Nunito"/>
                <a:sym typeface="Nunito"/>
              </a:rPr>
              <a:t>request for information</a:t>
            </a:r>
            <a:r>
              <a:rPr lang="en" sz="1800" b="1"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800">
                <a:latin typeface="Nunito"/>
                <a:ea typeface="Nunito"/>
                <a:cs typeface="Nunito"/>
                <a:sym typeface="Nunito"/>
              </a:rPr>
              <a:t>if you feel you need more before casting a vote on an item</a:t>
            </a:r>
            <a:endParaRPr sz="1800">
              <a:latin typeface="Nunito"/>
              <a:ea typeface="Nunito"/>
              <a:cs typeface="Nunito"/>
              <a:sym typeface="Nunito"/>
            </a:endParaRP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Font typeface="Nunito"/>
              <a:buChar char="➢"/>
            </a:pPr>
            <a:r>
              <a:rPr lang="en" sz="1800">
                <a:latin typeface="Nunito"/>
                <a:ea typeface="Nunito"/>
                <a:cs typeface="Nunito"/>
                <a:sym typeface="Nunito"/>
              </a:rPr>
              <a:t>Asking a </a:t>
            </a:r>
            <a:r>
              <a:rPr lang="en" sz="2000" b="1">
                <a:latin typeface="Nunito"/>
                <a:ea typeface="Nunito"/>
                <a:cs typeface="Nunito"/>
                <a:sym typeface="Nunito"/>
              </a:rPr>
              <a:t>point of parliamentary inquiry</a:t>
            </a:r>
            <a:r>
              <a:rPr lang="en" sz="1800" b="1"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800">
                <a:latin typeface="Nunito"/>
                <a:ea typeface="Nunito"/>
                <a:cs typeface="Nunito"/>
                <a:sym typeface="Nunito"/>
              </a:rPr>
              <a:t>if you need clarification on the council’s rules</a:t>
            </a:r>
            <a:endParaRPr sz="1800">
              <a:latin typeface="Nunito"/>
              <a:ea typeface="Nunito"/>
              <a:cs typeface="Nunito"/>
              <a:sym typeface="Nunito"/>
            </a:endParaRP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Font typeface="Nunito"/>
              <a:buChar char="➢"/>
            </a:pPr>
            <a:r>
              <a:rPr lang="en" sz="1800">
                <a:latin typeface="Nunito"/>
                <a:ea typeface="Nunito"/>
                <a:cs typeface="Nunito"/>
                <a:sym typeface="Nunito"/>
              </a:rPr>
              <a:t>Raising a </a:t>
            </a:r>
            <a:r>
              <a:rPr lang="en" sz="2000" b="1">
                <a:latin typeface="Nunito"/>
                <a:ea typeface="Nunito"/>
                <a:cs typeface="Nunito"/>
                <a:sym typeface="Nunito"/>
              </a:rPr>
              <a:t>point of personal privilege</a:t>
            </a:r>
            <a:r>
              <a:rPr lang="en" sz="1800" b="1"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800">
                <a:latin typeface="Nunito"/>
                <a:ea typeface="Nunito"/>
                <a:cs typeface="Nunito"/>
                <a:sym typeface="Nunito"/>
              </a:rPr>
              <a:t>if something is interfering with your participation (such as temperature, noise, etc.)</a:t>
            </a:r>
            <a:endParaRPr sz="1800">
              <a:latin typeface="Nunito"/>
              <a:ea typeface="Nunito"/>
              <a:cs typeface="Nunito"/>
              <a:sym typeface="Nunito"/>
            </a:endParaRP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Font typeface="Nunito"/>
              <a:buChar char="➢"/>
            </a:pPr>
            <a:r>
              <a:rPr lang="en" sz="1800">
                <a:latin typeface="Nunito"/>
                <a:ea typeface="Nunito"/>
                <a:cs typeface="Nunito"/>
                <a:sym typeface="Nunito"/>
              </a:rPr>
              <a:t>Raising a </a:t>
            </a:r>
            <a:r>
              <a:rPr lang="en" sz="2000" b="1">
                <a:latin typeface="Nunito"/>
                <a:ea typeface="Nunito"/>
                <a:cs typeface="Nunito"/>
                <a:sym typeface="Nunito"/>
              </a:rPr>
              <a:t>point of order </a:t>
            </a:r>
            <a:r>
              <a:rPr lang="en" sz="1800">
                <a:latin typeface="Nunito"/>
                <a:ea typeface="Nunito"/>
                <a:cs typeface="Nunito"/>
                <a:sym typeface="Nunito"/>
              </a:rPr>
              <a:t>if you feel the rules are being violated</a:t>
            </a:r>
            <a:endParaRPr sz="18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9"/>
          <p:cNvSpPr txBox="1">
            <a:spLocks noGrp="1"/>
          </p:cNvSpPr>
          <p:nvPr>
            <p:ph type="title"/>
          </p:nvPr>
        </p:nvSpPr>
        <p:spPr>
          <a:xfrm>
            <a:off x="1388550" y="1302150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Questions?</a:t>
            </a:r>
            <a:endParaRPr sz="48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What do you already know about Robert’s Rules?</a:t>
            </a:r>
            <a:endParaRPr sz="3000" b="1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3000" b="1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What information do you think you need?</a:t>
            </a:r>
            <a:endParaRPr sz="30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>
            <a:spLocks noGrp="1"/>
          </p:cNvSpPr>
          <p:nvPr>
            <p:ph type="title"/>
          </p:nvPr>
        </p:nvSpPr>
        <p:spPr>
          <a:xfrm>
            <a:off x="541675" y="56812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/>
              <a:t>“Wait, who’s Robert…?”</a:t>
            </a:r>
            <a:endParaRPr sz="3400" b="1"/>
          </a:p>
        </p:txBody>
      </p:sp>
      <p:sp>
        <p:nvSpPr>
          <p:cNvPr id="140" name="Google Shape;140;p15"/>
          <p:cNvSpPr txBox="1">
            <a:spLocks noGrp="1"/>
          </p:cNvSpPr>
          <p:nvPr>
            <p:ph type="body" idx="1"/>
          </p:nvPr>
        </p:nvSpPr>
        <p:spPr>
          <a:xfrm>
            <a:off x="819150" y="1355250"/>
            <a:ext cx="4137600" cy="336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Font typeface="Nunito"/>
              <a:buChar char="❖"/>
            </a:pPr>
            <a:r>
              <a:rPr lang="en" sz="1600">
                <a:latin typeface="Nunito"/>
                <a:ea typeface="Nunito"/>
                <a:cs typeface="Nunito"/>
                <a:sym typeface="Nunito"/>
              </a:rPr>
              <a:t>Written by Brigadier General Henry Robert, Chief Engineer of the Army</a:t>
            </a:r>
            <a:endParaRPr sz="1600">
              <a:latin typeface="Nunito"/>
              <a:ea typeface="Nunito"/>
              <a:cs typeface="Nunito"/>
              <a:sym typeface="Nunito"/>
            </a:endParaRPr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Font typeface="Nunito"/>
              <a:buChar char="❖"/>
            </a:pPr>
            <a:r>
              <a:rPr lang="en" sz="1600">
                <a:latin typeface="Nunito"/>
                <a:ea typeface="Nunito"/>
                <a:cs typeface="Nunito"/>
                <a:sym typeface="Nunito"/>
              </a:rPr>
              <a:t>First printed in 1876, now 11</a:t>
            </a:r>
            <a:r>
              <a:rPr lang="en" sz="1600" baseline="30000">
                <a:latin typeface="Nunito"/>
                <a:ea typeface="Nunito"/>
                <a:cs typeface="Nunito"/>
                <a:sym typeface="Nunito"/>
              </a:rPr>
              <a:t>th</a:t>
            </a:r>
            <a:r>
              <a:rPr lang="en" sz="1600">
                <a:latin typeface="Nunito"/>
                <a:ea typeface="Nunito"/>
                <a:cs typeface="Nunito"/>
                <a:sym typeface="Nunito"/>
              </a:rPr>
              <a:t> edition</a:t>
            </a:r>
            <a:endParaRPr sz="1600">
              <a:latin typeface="Nunito"/>
              <a:ea typeface="Nunito"/>
              <a:cs typeface="Nunito"/>
              <a:sym typeface="Nunito"/>
            </a:endParaRPr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Font typeface="Nunito"/>
              <a:buChar char="❖"/>
            </a:pPr>
            <a:r>
              <a:rPr lang="en" sz="1600">
                <a:latin typeface="Nunito"/>
                <a:ea typeface="Nunito"/>
                <a:cs typeface="Nunito"/>
                <a:sym typeface="Nunito"/>
              </a:rPr>
              <a:t>Most commonly-used parliamentary authority in US</a:t>
            </a:r>
            <a:endParaRPr sz="1600">
              <a:latin typeface="Nunito"/>
              <a:ea typeface="Nunito"/>
              <a:cs typeface="Nunito"/>
              <a:sym typeface="Nunito"/>
            </a:endParaRPr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Font typeface="Nunito"/>
              <a:buChar char="❖"/>
            </a:pPr>
            <a:r>
              <a:rPr lang="en" sz="1600">
                <a:latin typeface="Nunito"/>
                <a:ea typeface="Nunito"/>
                <a:cs typeface="Nunito"/>
                <a:sym typeface="Nunito"/>
              </a:rPr>
              <a:t>Used by county commissions, nonprofits, homeowner associations, professional societies, school boards, trade unions, and church groups</a:t>
            </a:r>
            <a:endParaRPr sz="1600">
              <a:latin typeface="Nunito"/>
              <a:ea typeface="Nunito"/>
              <a:cs typeface="Nunito"/>
              <a:sym typeface="Nunito"/>
            </a:endParaRPr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Font typeface="Nunito"/>
              <a:buChar char="❖"/>
            </a:pPr>
            <a:r>
              <a:rPr lang="en" sz="1600">
                <a:latin typeface="Nunito"/>
                <a:ea typeface="Nunito"/>
                <a:cs typeface="Nunito"/>
                <a:sym typeface="Nunito"/>
              </a:rPr>
              <a:t>Practice makes perfect</a:t>
            </a:r>
            <a:endParaRPr sz="1600">
              <a:latin typeface="Nunito"/>
              <a:ea typeface="Nunito"/>
              <a:cs typeface="Nunito"/>
              <a:sym typeface="Nunito"/>
            </a:endParaRPr>
          </a:p>
          <a:p>
            <a:pPr marL="457200" lvl="0" indent="-330200">
              <a:spcBef>
                <a:spcPts val="0"/>
              </a:spcBef>
              <a:spcAft>
                <a:spcPts val="0"/>
              </a:spcAft>
              <a:buSzPts val="1600"/>
              <a:buFont typeface="Nunito"/>
              <a:buChar char="❖"/>
            </a:pPr>
            <a:r>
              <a:rPr lang="en" sz="1600">
                <a:latin typeface="Nunito"/>
                <a:ea typeface="Nunito"/>
                <a:cs typeface="Nunito"/>
                <a:sym typeface="Nunito"/>
              </a:rPr>
              <a:t>Majority-minority balance</a:t>
            </a:r>
            <a:endParaRPr sz="1600"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141" name="Google Shape;14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3000" y="825550"/>
            <a:ext cx="2831675" cy="349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Basic Structure of a Motion</a:t>
            </a:r>
            <a:endParaRPr sz="3600" b="1"/>
          </a:p>
        </p:txBody>
      </p:sp>
      <p:sp>
        <p:nvSpPr>
          <p:cNvPr id="147" name="Google Shape;147;p16"/>
          <p:cNvSpPr txBox="1">
            <a:spLocks noGrp="1"/>
          </p:cNvSpPr>
          <p:nvPr>
            <p:ph type="body" idx="1"/>
          </p:nvPr>
        </p:nvSpPr>
        <p:spPr>
          <a:xfrm>
            <a:off x="819150" y="1800200"/>
            <a:ext cx="7505700" cy="263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Nunito"/>
              <a:buAutoNum type="arabicPeriod"/>
            </a:pPr>
            <a:r>
              <a:rPr lang="en" sz="1800">
                <a:latin typeface="Nunito"/>
                <a:ea typeface="Nunito"/>
                <a:cs typeface="Nunito"/>
                <a:sym typeface="Nunito"/>
              </a:rPr>
              <a:t>You wait to be recognized by the Chair</a:t>
            </a:r>
            <a:endParaRPr sz="1800">
              <a:latin typeface="Nunito"/>
              <a:ea typeface="Nunito"/>
              <a:cs typeface="Nunito"/>
              <a:sym typeface="Nunito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Nunito"/>
              <a:buAutoNum type="arabicPeriod"/>
            </a:pPr>
            <a:r>
              <a:rPr lang="en" sz="1800">
                <a:latin typeface="Nunito"/>
                <a:ea typeface="Nunito"/>
                <a:cs typeface="Nunito"/>
                <a:sym typeface="Nunito"/>
              </a:rPr>
              <a:t>You make your motion</a:t>
            </a:r>
            <a:endParaRPr sz="1800">
              <a:latin typeface="Nunito"/>
              <a:ea typeface="Nunito"/>
              <a:cs typeface="Nunito"/>
              <a:sym typeface="Nunito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Nunito"/>
              <a:buAutoNum type="arabicPeriod"/>
            </a:pPr>
            <a:r>
              <a:rPr lang="en" sz="1800">
                <a:latin typeface="Nunito"/>
                <a:ea typeface="Nunito"/>
                <a:cs typeface="Nunito"/>
                <a:sym typeface="Nunito"/>
              </a:rPr>
              <a:t>Another member seconds your motion if a second is required</a:t>
            </a:r>
            <a:endParaRPr sz="1800">
              <a:latin typeface="Nunito"/>
              <a:ea typeface="Nunito"/>
              <a:cs typeface="Nunito"/>
              <a:sym typeface="Nunito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Nunito"/>
              <a:buAutoNum type="arabicPeriod"/>
            </a:pPr>
            <a:r>
              <a:rPr lang="en" sz="1800">
                <a:latin typeface="Nunito"/>
                <a:ea typeface="Nunito"/>
                <a:cs typeface="Nunito"/>
                <a:sym typeface="Nunito"/>
              </a:rPr>
              <a:t>Chair restates the motion</a:t>
            </a:r>
            <a:endParaRPr sz="1800">
              <a:latin typeface="Nunito"/>
              <a:ea typeface="Nunito"/>
              <a:cs typeface="Nunito"/>
              <a:sym typeface="Nunito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Nunito"/>
              <a:buAutoNum type="arabicPeriod"/>
            </a:pPr>
            <a:r>
              <a:rPr lang="en" sz="1800">
                <a:latin typeface="Nunito"/>
                <a:ea typeface="Nunito"/>
                <a:cs typeface="Nunito"/>
                <a:sym typeface="Nunito"/>
              </a:rPr>
              <a:t>Chair opens discussion if motion is debatable</a:t>
            </a:r>
            <a:endParaRPr sz="1800">
              <a:latin typeface="Nunito"/>
              <a:ea typeface="Nunito"/>
              <a:cs typeface="Nunito"/>
              <a:sym typeface="Nunito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Nunito"/>
              <a:buAutoNum type="arabicPeriod"/>
            </a:pPr>
            <a:r>
              <a:rPr lang="en" sz="1800">
                <a:latin typeface="Nunito"/>
                <a:ea typeface="Nunito"/>
                <a:cs typeface="Nunito"/>
                <a:sym typeface="Nunito"/>
              </a:rPr>
              <a:t>Chair calls for a vote after discussion closes</a:t>
            </a:r>
            <a:endParaRPr sz="1800">
              <a:latin typeface="Nunito"/>
              <a:ea typeface="Nunito"/>
              <a:cs typeface="Nunito"/>
              <a:sym typeface="Nunito"/>
            </a:endParaRP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Nunito"/>
              <a:buAutoNum type="arabicPeriod"/>
            </a:pPr>
            <a:r>
              <a:rPr lang="en" sz="1800">
                <a:latin typeface="Nunito"/>
                <a:ea typeface="Nunito"/>
                <a:cs typeface="Nunito"/>
                <a:sym typeface="Nunito"/>
              </a:rPr>
              <a:t>Chair announces the result</a:t>
            </a:r>
            <a:endParaRPr sz="18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>
            <a:spLocks noGrp="1"/>
          </p:cNvSpPr>
          <p:nvPr>
            <p:ph type="title"/>
          </p:nvPr>
        </p:nvSpPr>
        <p:spPr>
          <a:xfrm>
            <a:off x="1388550" y="1302150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“I think this motion can be improved.”</a:t>
            </a:r>
            <a:endParaRPr sz="48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Amending Motions</a:t>
            </a:r>
            <a:endParaRPr sz="3600" b="1"/>
          </a:p>
        </p:txBody>
      </p:sp>
      <p:sp>
        <p:nvSpPr>
          <p:cNvPr id="158" name="Google Shape;158;p18"/>
          <p:cNvSpPr txBox="1">
            <a:spLocks noGrp="1"/>
          </p:cNvSpPr>
          <p:nvPr>
            <p:ph type="body" idx="1"/>
          </p:nvPr>
        </p:nvSpPr>
        <p:spPr>
          <a:xfrm>
            <a:off x="819150" y="1800200"/>
            <a:ext cx="7505700" cy="263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Nunito"/>
              <a:buChar char="❖"/>
            </a:pPr>
            <a:r>
              <a:rPr lang="en" sz="2400">
                <a:latin typeface="Nunito"/>
                <a:ea typeface="Nunito"/>
                <a:cs typeface="Nunito"/>
                <a:sym typeface="Nunito"/>
              </a:rPr>
              <a:t>If there’s a motion that you want to make better, you can </a:t>
            </a:r>
            <a:r>
              <a:rPr lang="en" sz="2600" b="1">
                <a:latin typeface="Nunito"/>
                <a:ea typeface="Nunito"/>
                <a:cs typeface="Nunito"/>
                <a:sym typeface="Nunito"/>
              </a:rPr>
              <a:t>move to amend</a:t>
            </a:r>
            <a:r>
              <a:rPr lang="en" sz="2400">
                <a:latin typeface="Nunito"/>
                <a:ea typeface="Nunito"/>
                <a:cs typeface="Nunito"/>
                <a:sym typeface="Nunito"/>
              </a:rPr>
              <a:t> it</a:t>
            </a:r>
            <a:endParaRPr sz="2400">
              <a:latin typeface="Nunito"/>
              <a:ea typeface="Nunito"/>
              <a:cs typeface="Nunito"/>
              <a:sym typeface="Nunito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Nunito"/>
              <a:buChar char="❖"/>
            </a:pPr>
            <a:r>
              <a:rPr lang="en" sz="2400">
                <a:latin typeface="Nunito"/>
                <a:ea typeface="Nunito"/>
                <a:cs typeface="Nunito"/>
                <a:sym typeface="Nunito"/>
              </a:rPr>
              <a:t>It’s helpful to limit amendments to striking and/or inserting new words (instead of replacing entire motions with new ones)</a:t>
            </a:r>
            <a:endParaRPr sz="24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9"/>
          <p:cNvSpPr txBox="1">
            <a:spLocks noGrp="1"/>
          </p:cNvSpPr>
          <p:nvPr>
            <p:ph type="title"/>
          </p:nvPr>
        </p:nvSpPr>
        <p:spPr>
          <a:xfrm>
            <a:off x="1883250" y="17487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“Alright. Let’s move this along.”</a:t>
            </a:r>
            <a:endParaRPr sz="48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0"/>
          <p:cNvSpPr txBox="1">
            <a:spLocks noGrp="1"/>
          </p:cNvSpPr>
          <p:nvPr>
            <p:ph type="body" idx="1"/>
          </p:nvPr>
        </p:nvSpPr>
        <p:spPr>
          <a:xfrm>
            <a:off x="819150" y="1675375"/>
            <a:ext cx="7505700" cy="276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If it seems like things aren’t sticking to the agenda, you have two options: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marL="914400" lvl="1" indent="-355600" rtl="0">
              <a:spcBef>
                <a:spcPts val="1600"/>
              </a:spcBef>
              <a:spcAft>
                <a:spcPts val="0"/>
              </a:spcAft>
              <a:buSzPts val="2000"/>
              <a:buFont typeface="Nunito"/>
              <a:buChar char="➢"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If the discussion doesn’t pertain to the agenda item, you can </a:t>
            </a:r>
            <a:r>
              <a:rPr lang="en" sz="2200" b="1">
                <a:latin typeface="Nunito"/>
                <a:ea typeface="Nunito"/>
                <a:cs typeface="Nunito"/>
                <a:sym typeface="Nunito"/>
              </a:rPr>
              <a:t>call for the orders of the day</a:t>
            </a:r>
            <a:endParaRPr sz="2200" b="1">
              <a:latin typeface="Nunito"/>
              <a:ea typeface="Nunito"/>
              <a:cs typeface="Nunito"/>
              <a:sym typeface="Nunito"/>
            </a:endParaRP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Char char="➢"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If you think the discussion has become repetitive and there’s a motion before the council, you can </a:t>
            </a:r>
            <a:r>
              <a:rPr lang="en" sz="2200" b="1">
                <a:latin typeface="Nunito"/>
                <a:ea typeface="Nunito"/>
                <a:cs typeface="Nunito"/>
                <a:sym typeface="Nunito"/>
              </a:rPr>
              <a:t>call for a vote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 (move the previous question)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9" name="Google Shape;169;p2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Getting Business Back on Track</a:t>
            </a:r>
            <a:endParaRPr sz="36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1"/>
          <p:cNvSpPr txBox="1">
            <a:spLocks noGrp="1"/>
          </p:cNvSpPr>
          <p:nvPr>
            <p:ph type="title"/>
          </p:nvPr>
        </p:nvSpPr>
        <p:spPr>
          <a:xfrm>
            <a:off x="1388550" y="1302150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“This needs another look before we take action.”</a:t>
            </a:r>
            <a:endParaRPr sz="48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522</Words>
  <Application>Microsoft Office PowerPoint</Application>
  <PresentationFormat>On-screen Show (16:9)</PresentationFormat>
  <Paragraphs>55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Nunito</vt:lpstr>
      <vt:lpstr>Shift</vt:lpstr>
      <vt:lpstr>Robert’s Rules 101</vt:lpstr>
      <vt:lpstr>What do you already know about Robert’s Rules?  What information do you think you need?</vt:lpstr>
      <vt:lpstr>“Wait, who’s Robert…?”</vt:lpstr>
      <vt:lpstr>Basic Structure of a Motion</vt:lpstr>
      <vt:lpstr>“I think this motion can be improved.”</vt:lpstr>
      <vt:lpstr>Amending Motions</vt:lpstr>
      <vt:lpstr>“Alright. Let’s move this along.”</vt:lpstr>
      <vt:lpstr>Getting Business Back on Track</vt:lpstr>
      <vt:lpstr>“This needs another look before we take action.”</vt:lpstr>
      <vt:lpstr>Postponing and Referring</vt:lpstr>
      <vt:lpstr>“Humans need bio breaks.”</vt:lpstr>
      <vt:lpstr>Putting Business on Hold</vt:lpstr>
      <vt:lpstr>“I think we need to revisit a previous item.”</vt:lpstr>
      <vt:lpstr>Revisiting Past Items</vt:lpstr>
      <vt:lpstr>“Is it ever okay to interrupt the speaker?”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Robert’s Rules 101</dc:title>
  <dc:creator>Ahmad, Rihana@SCDD</dc:creator>
  <cp:lastModifiedBy>Ahmad, Rihana@SCDD</cp:lastModifiedBy>
  <cp:revision>1</cp:revision>
  <cp:lastPrinted>2018-07-23T20:52:57Z</cp:lastPrinted>
  <dcterms:modified xsi:type="dcterms:W3CDTF">2018-07-23T22:22:17Z</dcterms:modified>
</cp:coreProperties>
</file>