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3" r:id="rId3"/>
    <p:sldId id="260" r:id="rId4"/>
    <p:sldId id="261" r:id="rId5"/>
    <p:sldId id="264" r:id="rId6"/>
    <p:sldId id="266" r:id="rId7"/>
    <p:sldId id="267" r:id="rId8"/>
    <p:sldId id="269" r:id="rId9"/>
    <p:sldId id="270" r:id="rId10"/>
    <p:sldId id="271" r:id="rId11"/>
    <p:sldId id="285" r:id="rId12"/>
    <p:sldId id="286" r:id="rId13"/>
    <p:sldId id="272" r:id="rId14"/>
    <p:sldId id="277" r:id="rId15"/>
    <p:sldId id="279" r:id="rId16"/>
    <p:sldId id="280" r:id="rId17"/>
    <p:sldId id="281" r:id="rId18"/>
    <p:sldId id="282" r:id="rId19"/>
    <p:sldId id="283" r:id="rId20"/>
    <p:sldId id="28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660"/>
  </p:normalViewPr>
  <p:slideViewPr>
    <p:cSldViewPr>
      <p:cViewPr varScale="1">
        <p:scale>
          <a:sx n="68" d="100"/>
          <a:sy n="68" d="100"/>
        </p:scale>
        <p:origin x="3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87CBEE-AFFD-47B1-85C3-1B1E6709EF5A}" type="datetimeFigureOut">
              <a:rPr lang="en-US" smtClean="0"/>
              <a:t>10/31/2016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F953A-D53D-4D39-8F38-0B457BE0EDD0}" type="slidenum">
              <a:rPr lang="en-US" smtClean="0"/>
              <a:t>‹#›</a:t>
            </a:fld>
            <a:endParaRPr lang="en-US"/>
          </a:p>
        </p:txBody>
      </p:sp>
    </p:spTree>
    <p:extLst>
      <p:ext uri="{BB962C8B-B14F-4D97-AF65-F5344CB8AC3E}">
        <p14:creationId xmlns:p14="http://schemas.microsoft.com/office/powerpoint/2010/main" val="3608031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1F953A-D53D-4D39-8F38-0B457BE0EDD0}" type="slidenum">
              <a:rPr lang="en-US" smtClean="0"/>
              <a:t>1</a:t>
            </a:fld>
            <a:endParaRPr lang="en-US"/>
          </a:p>
        </p:txBody>
      </p:sp>
    </p:spTree>
    <p:extLst>
      <p:ext uri="{BB962C8B-B14F-4D97-AF65-F5344CB8AC3E}">
        <p14:creationId xmlns:p14="http://schemas.microsoft.com/office/powerpoint/2010/main" val="5271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4E1678-668E-467D-B6C4-D85F0EF14868}"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5016-6BAA-4A41-957C-B1E64843CFD5}" type="slidenum">
              <a:rPr lang="en-US" smtClean="0"/>
              <a:t>‹#›</a:t>
            </a:fld>
            <a:endParaRPr lang="en-US"/>
          </a:p>
        </p:txBody>
      </p:sp>
    </p:spTree>
    <p:extLst>
      <p:ext uri="{BB962C8B-B14F-4D97-AF65-F5344CB8AC3E}">
        <p14:creationId xmlns:p14="http://schemas.microsoft.com/office/powerpoint/2010/main" val="198857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E1678-668E-467D-B6C4-D85F0EF14868}"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5016-6BAA-4A41-957C-B1E64843CFD5}" type="slidenum">
              <a:rPr lang="en-US" smtClean="0"/>
              <a:t>‹#›</a:t>
            </a:fld>
            <a:endParaRPr lang="en-US"/>
          </a:p>
        </p:txBody>
      </p:sp>
    </p:spTree>
    <p:extLst>
      <p:ext uri="{BB962C8B-B14F-4D97-AF65-F5344CB8AC3E}">
        <p14:creationId xmlns:p14="http://schemas.microsoft.com/office/powerpoint/2010/main" val="28729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E1678-668E-467D-B6C4-D85F0EF14868}"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5016-6BAA-4A41-957C-B1E64843CFD5}" type="slidenum">
              <a:rPr lang="en-US" smtClean="0"/>
              <a:t>‹#›</a:t>
            </a:fld>
            <a:endParaRPr lang="en-US"/>
          </a:p>
        </p:txBody>
      </p:sp>
    </p:spTree>
    <p:extLst>
      <p:ext uri="{BB962C8B-B14F-4D97-AF65-F5344CB8AC3E}">
        <p14:creationId xmlns:p14="http://schemas.microsoft.com/office/powerpoint/2010/main" val="2226686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E1678-668E-467D-B6C4-D85F0EF14868}"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5016-6BAA-4A41-957C-B1E64843CFD5}" type="slidenum">
              <a:rPr lang="en-US" smtClean="0"/>
              <a:t>‹#›</a:t>
            </a:fld>
            <a:endParaRPr lang="en-US"/>
          </a:p>
        </p:txBody>
      </p:sp>
    </p:spTree>
    <p:extLst>
      <p:ext uri="{BB962C8B-B14F-4D97-AF65-F5344CB8AC3E}">
        <p14:creationId xmlns:p14="http://schemas.microsoft.com/office/powerpoint/2010/main" val="19376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4E1678-668E-467D-B6C4-D85F0EF14868}"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B5016-6BAA-4A41-957C-B1E64843CFD5}" type="slidenum">
              <a:rPr lang="en-US" smtClean="0"/>
              <a:t>‹#›</a:t>
            </a:fld>
            <a:endParaRPr lang="en-US"/>
          </a:p>
        </p:txBody>
      </p:sp>
    </p:spTree>
    <p:extLst>
      <p:ext uri="{BB962C8B-B14F-4D97-AF65-F5344CB8AC3E}">
        <p14:creationId xmlns:p14="http://schemas.microsoft.com/office/powerpoint/2010/main" val="344607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E1678-668E-467D-B6C4-D85F0EF14868}"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B5016-6BAA-4A41-957C-B1E64843CFD5}" type="slidenum">
              <a:rPr lang="en-US" smtClean="0"/>
              <a:t>‹#›</a:t>
            </a:fld>
            <a:endParaRPr lang="en-US"/>
          </a:p>
        </p:txBody>
      </p:sp>
    </p:spTree>
    <p:extLst>
      <p:ext uri="{BB962C8B-B14F-4D97-AF65-F5344CB8AC3E}">
        <p14:creationId xmlns:p14="http://schemas.microsoft.com/office/powerpoint/2010/main" val="8221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4E1678-668E-467D-B6C4-D85F0EF14868}"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B5016-6BAA-4A41-957C-B1E64843CFD5}" type="slidenum">
              <a:rPr lang="en-US" smtClean="0"/>
              <a:t>‹#›</a:t>
            </a:fld>
            <a:endParaRPr lang="en-US"/>
          </a:p>
        </p:txBody>
      </p:sp>
    </p:spTree>
    <p:extLst>
      <p:ext uri="{BB962C8B-B14F-4D97-AF65-F5344CB8AC3E}">
        <p14:creationId xmlns:p14="http://schemas.microsoft.com/office/powerpoint/2010/main" val="356607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4E1678-668E-467D-B6C4-D85F0EF14868}"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B5016-6BAA-4A41-957C-B1E64843CFD5}" type="slidenum">
              <a:rPr lang="en-US" smtClean="0"/>
              <a:t>‹#›</a:t>
            </a:fld>
            <a:endParaRPr lang="en-US"/>
          </a:p>
        </p:txBody>
      </p:sp>
    </p:spTree>
    <p:extLst>
      <p:ext uri="{BB962C8B-B14F-4D97-AF65-F5344CB8AC3E}">
        <p14:creationId xmlns:p14="http://schemas.microsoft.com/office/powerpoint/2010/main" val="2919467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E1678-668E-467D-B6C4-D85F0EF14868}"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B5016-6BAA-4A41-957C-B1E64843CFD5}" type="slidenum">
              <a:rPr lang="en-US" smtClean="0"/>
              <a:t>‹#›</a:t>
            </a:fld>
            <a:endParaRPr lang="en-US"/>
          </a:p>
        </p:txBody>
      </p:sp>
    </p:spTree>
    <p:extLst>
      <p:ext uri="{BB962C8B-B14F-4D97-AF65-F5344CB8AC3E}">
        <p14:creationId xmlns:p14="http://schemas.microsoft.com/office/powerpoint/2010/main" val="84587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4E1678-668E-467D-B6C4-D85F0EF14868}"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B5016-6BAA-4A41-957C-B1E64843CFD5}" type="slidenum">
              <a:rPr lang="en-US" smtClean="0"/>
              <a:t>‹#›</a:t>
            </a:fld>
            <a:endParaRPr lang="en-US"/>
          </a:p>
        </p:txBody>
      </p:sp>
    </p:spTree>
    <p:extLst>
      <p:ext uri="{BB962C8B-B14F-4D97-AF65-F5344CB8AC3E}">
        <p14:creationId xmlns:p14="http://schemas.microsoft.com/office/powerpoint/2010/main" val="420710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4E1678-668E-467D-B6C4-D85F0EF14868}"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B5016-6BAA-4A41-957C-B1E64843CFD5}" type="slidenum">
              <a:rPr lang="en-US" smtClean="0"/>
              <a:t>‹#›</a:t>
            </a:fld>
            <a:endParaRPr lang="en-US"/>
          </a:p>
        </p:txBody>
      </p:sp>
    </p:spTree>
    <p:extLst>
      <p:ext uri="{BB962C8B-B14F-4D97-AF65-F5344CB8AC3E}">
        <p14:creationId xmlns:p14="http://schemas.microsoft.com/office/powerpoint/2010/main" val="403212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4E1678-668E-467D-B6C4-D85F0EF14868}" type="datetimeFigureOut">
              <a:rPr lang="en-US" smtClean="0"/>
              <a:t>10/31/2016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B5016-6BAA-4A41-957C-B1E64843CFD5}" type="slidenum">
              <a:rPr lang="en-US" smtClean="0"/>
              <a:t>‹#›</a:t>
            </a:fld>
            <a:endParaRPr lang="en-US"/>
          </a:p>
        </p:txBody>
      </p:sp>
    </p:spTree>
    <p:extLst>
      <p:ext uri="{BB962C8B-B14F-4D97-AF65-F5344CB8AC3E}">
        <p14:creationId xmlns:p14="http://schemas.microsoft.com/office/powerpoint/2010/main" val="1319180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6398" y="1905000"/>
            <a:ext cx="7772400" cy="1470025"/>
          </a:xfrm>
        </p:spPr>
        <p:txBody>
          <a:bodyPr>
            <a:normAutofit/>
          </a:bodyPr>
          <a:lstStyle/>
          <a:p>
            <a:r>
              <a:rPr lang="en-US" b="1" cap="small" dirty="0" smtClean="0"/>
              <a:t>Self-Determination Training for RC SDAC Volunteers</a:t>
            </a:r>
            <a:endParaRPr lang="en-US" b="1" cap="small" dirty="0"/>
          </a:p>
        </p:txBody>
      </p:sp>
      <p:sp>
        <p:nvSpPr>
          <p:cNvPr id="3" name="Subtitle 2"/>
          <p:cNvSpPr>
            <a:spLocks noGrp="1"/>
          </p:cNvSpPr>
          <p:nvPr>
            <p:ph type="subTitle" idx="1"/>
          </p:nvPr>
        </p:nvSpPr>
        <p:spPr>
          <a:xfrm>
            <a:off x="2724711" y="5029200"/>
            <a:ext cx="3999378" cy="1752600"/>
          </a:xfrm>
        </p:spPr>
        <p:txBody>
          <a:bodyPr>
            <a:normAutofit/>
          </a:bodyPr>
          <a:lstStyle/>
          <a:p>
            <a:r>
              <a:rPr lang="en-US" sz="2000" dirty="0" smtClean="0">
                <a:solidFill>
                  <a:schemeClr val="tx1"/>
                </a:solidFill>
              </a:rPr>
              <a:t>June 30, 2015</a:t>
            </a:r>
          </a:p>
          <a:p>
            <a:r>
              <a:rPr lang="en-US" sz="2000" dirty="0" smtClean="0">
                <a:solidFill>
                  <a:schemeClr val="tx1"/>
                </a:solidFill>
              </a:rPr>
              <a:t>Valley Mountain Regional Center</a:t>
            </a:r>
          </a:p>
          <a:p>
            <a:r>
              <a:rPr lang="en-US" sz="2000" dirty="0" smtClean="0">
                <a:solidFill>
                  <a:schemeClr val="tx1"/>
                </a:solidFill>
              </a:rPr>
              <a:t>Stockton Office</a:t>
            </a:r>
          </a:p>
          <a:p>
            <a:r>
              <a:rPr lang="en-US" sz="2000" dirty="0" smtClean="0">
                <a:solidFill>
                  <a:schemeClr val="tx1"/>
                </a:solidFill>
              </a:rPr>
              <a:t>3pm-4pm</a:t>
            </a:r>
            <a:endParaRPr lang="en-US" sz="2000" dirty="0">
              <a:solidFill>
                <a:schemeClr val="tx1"/>
              </a:solidFill>
            </a:endParaRPr>
          </a:p>
        </p:txBody>
      </p:sp>
      <p:sp>
        <p:nvSpPr>
          <p:cNvPr id="5" name="Subtitle 2"/>
          <p:cNvSpPr txBox="1">
            <a:spLocks/>
          </p:cNvSpPr>
          <p:nvPr/>
        </p:nvSpPr>
        <p:spPr>
          <a:xfrm>
            <a:off x="2819400" y="3276600"/>
            <a:ext cx="3810000" cy="1905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80000"/>
              </a:lnSpc>
            </a:pPr>
            <a:r>
              <a:rPr lang="en-US" sz="1800" dirty="0" smtClean="0">
                <a:solidFill>
                  <a:schemeClr val="tx1"/>
                </a:solidFill>
              </a:rPr>
              <a:t>Paul </a:t>
            </a:r>
            <a:r>
              <a:rPr lang="en-US" sz="1800" dirty="0" err="1" smtClean="0">
                <a:solidFill>
                  <a:schemeClr val="tx1"/>
                </a:solidFill>
              </a:rPr>
              <a:t>Billodeau</a:t>
            </a:r>
            <a:r>
              <a:rPr lang="en-US" sz="1800" dirty="0" smtClean="0">
                <a:solidFill>
                  <a:schemeClr val="tx1"/>
                </a:solidFill>
              </a:rPr>
              <a:t>, Executive Director Valley Mountain Regional Center</a:t>
            </a:r>
          </a:p>
          <a:p>
            <a:pPr algn="l">
              <a:lnSpc>
                <a:spcPct val="80000"/>
              </a:lnSpc>
            </a:pPr>
            <a:endParaRPr lang="en-US" sz="1800" dirty="0">
              <a:solidFill>
                <a:schemeClr val="tx1"/>
              </a:solidFill>
            </a:endParaRPr>
          </a:p>
          <a:p>
            <a:pPr algn="l"/>
            <a:r>
              <a:rPr lang="en-US" sz="1800" dirty="0">
                <a:solidFill>
                  <a:schemeClr val="tx1"/>
                </a:solidFill>
              </a:rPr>
              <a:t>Dena Hernandez, Manager</a:t>
            </a:r>
          </a:p>
          <a:p>
            <a:pPr algn="l"/>
            <a:r>
              <a:rPr lang="en-US" sz="1800" dirty="0">
                <a:solidFill>
                  <a:schemeClr val="tx1"/>
                </a:solidFill>
              </a:rPr>
              <a:t>SCDD/ North Valley Hills Office</a:t>
            </a:r>
          </a:p>
          <a:p>
            <a:pPr algn="l">
              <a:lnSpc>
                <a:spcPct val="80000"/>
              </a:lnSpc>
            </a:pPr>
            <a:endParaRPr lang="en-US" sz="18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 y="259466"/>
            <a:ext cx="7414222" cy="111213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6539" y="259466"/>
            <a:ext cx="2202259" cy="1433335"/>
          </a:xfrm>
          <a:prstGeom prst="rect">
            <a:avLst/>
          </a:prstGeom>
        </p:spPr>
      </p:pic>
    </p:spTree>
    <p:extLst>
      <p:ext uri="{BB962C8B-B14F-4D97-AF65-F5344CB8AC3E}">
        <p14:creationId xmlns:p14="http://schemas.microsoft.com/office/powerpoint/2010/main" val="207303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1143000"/>
          </a:xfrm>
        </p:spPr>
        <p:txBody>
          <a:bodyPr>
            <a:normAutofit/>
          </a:bodyPr>
          <a:lstStyle/>
          <a:p>
            <a:r>
              <a:rPr lang="en-US" dirty="0" smtClean="0"/>
              <a:t>The Budget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Based upon the cost of services used in the previous 12 months</a:t>
            </a:r>
          </a:p>
          <a:p>
            <a:r>
              <a:rPr lang="en-US" dirty="0" smtClean="0"/>
              <a:t>May be adjusted based on:</a:t>
            </a:r>
          </a:p>
          <a:p>
            <a:pPr lvl="1"/>
            <a:r>
              <a:rPr lang="en-US" dirty="0" smtClean="0"/>
              <a:t>Changing circumstances</a:t>
            </a:r>
          </a:p>
          <a:p>
            <a:pPr lvl="1"/>
            <a:r>
              <a:rPr lang="en-US" dirty="0" smtClean="0"/>
              <a:t>Unaddressed or unmet needs</a:t>
            </a:r>
          </a:p>
          <a:p>
            <a:pPr lvl="1"/>
            <a:r>
              <a:rPr lang="en-US" dirty="0" smtClean="0"/>
              <a:t>“The RC certifies on the individual budget document that RC expenditures for the individual budget, including any adjustment, would have occurred regardless of the individual’s participation in the Self-Determination Program.”</a:t>
            </a:r>
          </a:p>
          <a:p>
            <a:r>
              <a:rPr lang="en-US" dirty="0" smtClean="0"/>
              <a:t>New to the system, no previous 12 month history</a:t>
            </a:r>
          </a:p>
          <a:p>
            <a:r>
              <a:rPr lang="en-US" dirty="0" smtClean="0"/>
              <a:t>10% of the funds can be shifted</a:t>
            </a:r>
          </a:p>
        </p:txBody>
      </p:sp>
      <p:pic>
        <p:nvPicPr>
          <p:cNvPr id="2051" name="Picture 3" descr="C:\Users\carroyo\Pictures\SCDDpicture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228600"/>
            <a:ext cx="1143000" cy="7439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252786"/>
            <a:ext cx="3644153" cy="546623"/>
          </a:xfrm>
          <a:prstGeom prst="rect">
            <a:avLst/>
          </a:prstGeom>
        </p:spPr>
      </p:pic>
    </p:spTree>
    <p:extLst>
      <p:ext uri="{BB962C8B-B14F-4D97-AF65-F5344CB8AC3E}">
        <p14:creationId xmlns:p14="http://schemas.microsoft.com/office/powerpoint/2010/main" val="1838130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75223"/>
            <a:ext cx="6553200" cy="1143000"/>
          </a:xfrm>
        </p:spPr>
        <p:txBody>
          <a:bodyPr>
            <a:normAutofit fontScale="90000"/>
          </a:bodyPr>
          <a:lstStyle/>
          <a:p>
            <a:r>
              <a:rPr lang="en-US" dirty="0" smtClean="0"/>
              <a:t>The Process and</a:t>
            </a:r>
            <a:br>
              <a:rPr lang="en-US" dirty="0" smtClean="0"/>
            </a:br>
            <a:r>
              <a:rPr lang="en-US" dirty="0" smtClean="0"/>
              <a:t>The Players</a:t>
            </a:r>
            <a:endParaRPr lang="en-US" dirty="0"/>
          </a:p>
        </p:txBody>
      </p:sp>
      <p:sp>
        <p:nvSpPr>
          <p:cNvPr id="3" name="Content Placeholder 2"/>
          <p:cNvSpPr>
            <a:spLocks noGrp="1"/>
          </p:cNvSpPr>
          <p:nvPr>
            <p:ph idx="1"/>
          </p:nvPr>
        </p:nvSpPr>
        <p:spPr>
          <a:xfrm>
            <a:off x="381000" y="2057400"/>
            <a:ext cx="8229600" cy="4525963"/>
          </a:xfrm>
        </p:spPr>
        <p:txBody>
          <a:bodyPr>
            <a:normAutofit fontScale="92500" lnSpcReduction="10000"/>
          </a:bodyPr>
          <a:lstStyle/>
          <a:p>
            <a:r>
              <a:rPr lang="en-US" dirty="0" smtClean="0"/>
              <a:t>Person-Centered Planning (PCP)</a:t>
            </a:r>
          </a:p>
          <a:p>
            <a:r>
              <a:rPr lang="en-US" dirty="0" smtClean="0"/>
              <a:t>You, the person with a RC case</a:t>
            </a:r>
          </a:p>
          <a:p>
            <a:r>
              <a:rPr lang="en-US" dirty="0" smtClean="0"/>
              <a:t>RC</a:t>
            </a:r>
          </a:p>
          <a:p>
            <a:r>
              <a:rPr lang="en-US" dirty="0" smtClean="0"/>
              <a:t>Facilitator</a:t>
            </a:r>
          </a:p>
          <a:p>
            <a:pPr lvl="1"/>
            <a:r>
              <a:rPr lang="en-US" dirty="0" smtClean="0"/>
              <a:t>Training</a:t>
            </a:r>
          </a:p>
          <a:p>
            <a:r>
              <a:rPr lang="en-US" dirty="0" smtClean="0"/>
              <a:t>Fiscal Manager</a:t>
            </a:r>
          </a:p>
          <a:p>
            <a:r>
              <a:rPr lang="en-US" dirty="0" smtClean="0"/>
              <a:t>Your friends, family, staff, paid supports, etc.</a:t>
            </a:r>
          </a:p>
          <a:p>
            <a:r>
              <a:rPr lang="en-US" dirty="0" smtClean="0"/>
              <a:t>Criminal background checks, fingerprinting, etc.</a:t>
            </a:r>
            <a:endParaRPr lang="en-US" dirty="0"/>
          </a:p>
        </p:txBody>
      </p:sp>
      <p:pic>
        <p:nvPicPr>
          <p:cNvPr id="2051" name="Picture 3" descr="C:\Users\carroyo\Pictures\SCDDpicture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228600"/>
            <a:ext cx="1035050" cy="6736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28600"/>
            <a:ext cx="3644153" cy="546623"/>
          </a:xfrm>
          <a:prstGeom prst="rect">
            <a:avLst/>
          </a:prstGeom>
        </p:spPr>
      </p:pic>
    </p:spTree>
    <p:extLst>
      <p:ext uri="{BB962C8B-B14F-4D97-AF65-F5344CB8AC3E}">
        <p14:creationId xmlns:p14="http://schemas.microsoft.com/office/powerpoint/2010/main" val="1172897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1143000"/>
          </a:xfrm>
        </p:spPr>
        <p:txBody>
          <a:bodyPr>
            <a:normAutofit/>
          </a:bodyPr>
          <a:lstStyle/>
          <a:p>
            <a:r>
              <a:rPr lang="en-US" dirty="0" smtClean="0"/>
              <a:t>Timelines</a:t>
            </a:r>
            <a:endParaRPr lang="en-US" dirty="0"/>
          </a:p>
        </p:txBody>
      </p:sp>
      <p:sp>
        <p:nvSpPr>
          <p:cNvPr id="3" name="Content Placeholder 2"/>
          <p:cNvSpPr>
            <a:spLocks noGrp="1"/>
          </p:cNvSpPr>
          <p:nvPr>
            <p:ph idx="1"/>
          </p:nvPr>
        </p:nvSpPr>
        <p:spPr/>
        <p:txBody>
          <a:bodyPr>
            <a:normAutofit/>
          </a:bodyPr>
          <a:lstStyle/>
          <a:p>
            <a:r>
              <a:rPr lang="en-US" dirty="0" smtClean="0"/>
              <a:t>Once the waiver is accepted by CMS, the waiver must be approved within 90 days</a:t>
            </a:r>
          </a:p>
          <a:p>
            <a:pPr lvl="1"/>
            <a:r>
              <a:rPr lang="en-US" dirty="0" smtClean="0"/>
              <a:t>Questions versus resubmissions</a:t>
            </a:r>
          </a:p>
          <a:p>
            <a:r>
              <a:rPr lang="en-US" dirty="0" smtClean="0"/>
              <a:t>Once the waiver is approved, implementation of the SD Program will begin</a:t>
            </a:r>
          </a:p>
          <a:p>
            <a:r>
              <a:rPr lang="en-US" dirty="0" smtClean="0"/>
              <a:t>Three years after that anyone may participate in the SD Program</a:t>
            </a:r>
            <a:endParaRPr lang="en-US" dirty="0"/>
          </a:p>
        </p:txBody>
      </p:sp>
      <p:pic>
        <p:nvPicPr>
          <p:cNvPr id="2051" name="Picture 3" descr="C:\Users\carroyo\Pictures\SCDDpicture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152400"/>
            <a:ext cx="1111250" cy="7232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252786"/>
            <a:ext cx="3644153" cy="546623"/>
          </a:xfrm>
          <a:prstGeom prst="rect">
            <a:avLst/>
          </a:prstGeom>
        </p:spPr>
      </p:pic>
    </p:spTree>
    <p:extLst>
      <p:ext uri="{BB962C8B-B14F-4D97-AF65-F5344CB8AC3E}">
        <p14:creationId xmlns:p14="http://schemas.microsoft.com/office/powerpoint/2010/main" val="34599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990600"/>
            <a:ext cx="6553200" cy="1143000"/>
          </a:xfrm>
        </p:spPr>
        <p:txBody>
          <a:bodyPr>
            <a:normAutofit fontScale="90000"/>
          </a:bodyPr>
          <a:lstStyle/>
          <a:p>
            <a:r>
              <a:rPr lang="en-US" dirty="0" smtClean="0"/>
              <a:t>Is SD Right for Someone?</a:t>
            </a:r>
            <a:endParaRPr lang="en-US" dirty="0"/>
          </a:p>
        </p:txBody>
      </p:sp>
      <p:sp>
        <p:nvSpPr>
          <p:cNvPr id="3" name="Content Placeholder 2"/>
          <p:cNvSpPr>
            <a:spLocks noGrp="1"/>
          </p:cNvSpPr>
          <p:nvPr>
            <p:ph idx="1"/>
          </p:nvPr>
        </p:nvSpPr>
        <p:spPr>
          <a:xfrm>
            <a:off x="457200" y="2209800"/>
            <a:ext cx="8229600" cy="4525963"/>
          </a:xfrm>
        </p:spPr>
        <p:txBody>
          <a:bodyPr>
            <a:normAutofit fontScale="92500" lnSpcReduction="20000"/>
          </a:bodyPr>
          <a:lstStyle/>
          <a:p>
            <a:r>
              <a:rPr lang="en-US" dirty="0" smtClean="0"/>
              <a:t>Ask these six questions:</a:t>
            </a:r>
          </a:p>
          <a:p>
            <a:pPr lvl="1"/>
            <a:r>
              <a:rPr lang="en-US" dirty="0" smtClean="0"/>
              <a:t>Do you have a complicated life?</a:t>
            </a:r>
          </a:p>
          <a:p>
            <a:pPr lvl="1"/>
            <a:r>
              <a:rPr lang="en-US" dirty="0" smtClean="0"/>
              <a:t>Have you had a lot of denials, fair hearings, and conflicts with RC?</a:t>
            </a:r>
          </a:p>
          <a:p>
            <a:pPr lvl="1"/>
            <a:r>
              <a:rPr lang="en-US" dirty="0" smtClean="0"/>
              <a:t>Have you lost services due to changes in the Lanterman Act or budget cuts?</a:t>
            </a:r>
          </a:p>
          <a:p>
            <a:pPr lvl="1"/>
            <a:r>
              <a:rPr lang="en-US" dirty="0"/>
              <a:t>Do you need or want unique services not typically available through RCs?</a:t>
            </a:r>
          </a:p>
          <a:p>
            <a:pPr lvl="1"/>
            <a:r>
              <a:rPr lang="en-US" dirty="0" smtClean="0"/>
              <a:t>Do </a:t>
            </a:r>
            <a:r>
              <a:rPr lang="en-US" dirty="0"/>
              <a:t>you want to start a business, get good work training or get a good paying job?</a:t>
            </a:r>
          </a:p>
          <a:p>
            <a:pPr lvl="1"/>
            <a:r>
              <a:rPr lang="en-US" dirty="0" smtClean="0"/>
              <a:t>Are </a:t>
            </a:r>
            <a:r>
              <a:rPr lang="en-US" dirty="0"/>
              <a:t>you ready to take on the responsibility?</a:t>
            </a:r>
          </a:p>
          <a:p>
            <a:pPr lvl="1"/>
            <a:endParaRPr lang="en-US" dirty="0" smtClean="0"/>
          </a:p>
          <a:p>
            <a:pPr lvl="1"/>
            <a:endParaRPr lang="en-US" dirty="0" smtClean="0"/>
          </a:p>
          <a:p>
            <a:pPr lvl="1"/>
            <a:endParaRPr lang="en-US" dirty="0"/>
          </a:p>
        </p:txBody>
      </p:sp>
      <p:pic>
        <p:nvPicPr>
          <p:cNvPr id="2051" name="Picture 3" descr="C:\Users\carroyo\Pictures\SCDDpicture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152400"/>
            <a:ext cx="1035050" cy="6736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252786"/>
            <a:ext cx="3644153" cy="546623"/>
          </a:xfrm>
          <a:prstGeom prst="rect">
            <a:avLst/>
          </a:prstGeom>
        </p:spPr>
      </p:pic>
    </p:spTree>
    <p:extLst>
      <p:ext uri="{BB962C8B-B14F-4D97-AF65-F5344CB8AC3E}">
        <p14:creationId xmlns:p14="http://schemas.microsoft.com/office/powerpoint/2010/main" val="2689798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675" y="799409"/>
            <a:ext cx="6553200" cy="1143000"/>
          </a:xfrm>
        </p:spPr>
        <p:txBody>
          <a:bodyPr>
            <a:normAutofit/>
          </a:bodyPr>
          <a:lstStyle/>
          <a:p>
            <a:r>
              <a:rPr lang="en-US" dirty="0" smtClean="0"/>
              <a:t>A Historical Context</a:t>
            </a:r>
            <a:endParaRPr lang="en-US" dirty="0"/>
          </a:p>
        </p:txBody>
      </p:sp>
      <p:sp>
        <p:nvSpPr>
          <p:cNvPr id="3" name="Content Placeholder 2"/>
          <p:cNvSpPr>
            <a:spLocks noGrp="1"/>
          </p:cNvSpPr>
          <p:nvPr>
            <p:ph idx="1"/>
          </p:nvPr>
        </p:nvSpPr>
        <p:spPr>
          <a:xfrm>
            <a:off x="457200" y="2057400"/>
            <a:ext cx="8229600" cy="4525963"/>
          </a:xfrm>
        </p:spPr>
        <p:txBody>
          <a:bodyPr/>
          <a:lstStyle/>
          <a:p>
            <a:r>
              <a:rPr lang="en-US" dirty="0" smtClean="0"/>
              <a:t>SD Pilot Programs</a:t>
            </a:r>
          </a:p>
          <a:p>
            <a:r>
              <a:rPr lang="en-US" dirty="0" smtClean="0"/>
              <a:t>How they worked compared to the current self-determination program</a:t>
            </a:r>
          </a:p>
          <a:p>
            <a:r>
              <a:rPr lang="en-US" dirty="0" smtClean="0"/>
              <a:t>Outcomes</a:t>
            </a:r>
          </a:p>
          <a:p>
            <a:endParaRPr lang="en-US" dirty="0"/>
          </a:p>
          <a:p>
            <a:endParaRPr lang="en-US" dirty="0"/>
          </a:p>
        </p:txBody>
      </p:sp>
      <p:pic>
        <p:nvPicPr>
          <p:cNvPr id="2051" name="Picture 3" descr="C:\Users\carroyo\Pictures\SCDDpicture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52400"/>
            <a:ext cx="1170781" cy="76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252786"/>
            <a:ext cx="3644153" cy="546623"/>
          </a:xfrm>
          <a:prstGeom prst="rect">
            <a:avLst/>
          </a:prstGeom>
        </p:spPr>
      </p:pic>
    </p:spTree>
    <p:extLst>
      <p:ext uri="{BB962C8B-B14F-4D97-AF65-F5344CB8AC3E}">
        <p14:creationId xmlns:p14="http://schemas.microsoft.com/office/powerpoint/2010/main" val="212399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675" y="934817"/>
            <a:ext cx="6553200" cy="1143000"/>
          </a:xfrm>
        </p:spPr>
        <p:txBody>
          <a:bodyPr>
            <a:normAutofit/>
          </a:bodyPr>
          <a:lstStyle/>
          <a:p>
            <a:r>
              <a:rPr lang="en-US" dirty="0" smtClean="0"/>
              <a:t>Role of the SDAC</a:t>
            </a:r>
            <a:endParaRPr lang="en-US" dirty="0"/>
          </a:p>
        </p:txBody>
      </p:sp>
      <p:sp>
        <p:nvSpPr>
          <p:cNvPr id="3" name="Content Placeholder 2"/>
          <p:cNvSpPr>
            <a:spLocks noGrp="1"/>
          </p:cNvSpPr>
          <p:nvPr>
            <p:ph idx="1"/>
          </p:nvPr>
        </p:nvSpPr>
        <p:spPr>
          <a:xfrm>
            <a:off x="533400" y="2133600"/>
            <a:ext cx="8229600" cy="4525963"/>
          </a:xfrm>
        </p:spPr>
        <p:txBody>
          <a:bodyPr>
            <a:normAutofit fontScale="77500" lnSpcReduction="20000"/>
          </a:bodyPr>
          <a:lstStyle/>
          <a:p>
            <a:r>
              <a:rPr lang="en-US" dirty="0" smtClean="0"/>
              <a:t>Composition of the SDACs</a:t>
            </a:r>
          </a:p>
          <a:p>
            <a:r>
              <a:rPr lang="en-US" dirty="0" smtClean="0"/>
              <a:t>Objectives</a:t>
            </a:r>
          </a:p>
          <a:p>
            <a:pPr lvl="1"/>
            <a:r>
              <a:rPr lang="en-US" dirty="0" smtClean="0"/>
              <a:t>To ensure the work is getting done, not to do the work</a:t>
            </a:r>
          </a:p>
          <a:p>
            <a:r>
              <a:rPr lang="en-US" dirty="0" smtClean="0"/>
              <a:t>Statutory requirements [WIC §4685.8(x) and (x)(1)]</a:t>
            </a:r>
          </a:p>
          <a:p>
            <a:pPr lvl="1"/>
            <a:r>
              <a:rPr lang="en-US" dirty="0" smtClean="0"/>
              <a:t>Provide oversight of the Self-Determination Program</a:t>
            </a:r>
          </a:p>
          <a:p>
            <a:pPr lvl="1"/>
            <a:r>
              <a:rPr lang="en-US" dirty="0" smtClean="0"/>
              <a:t>“The </a:t>
            </a:r>
            <a:r>
              <a:rPr lang="en-US" dirty="0"/>
              <a:t>committee shall review the development and ongoing progress of the Self-Determination Program, including whether the program advances the principles of self-determination and is operating consistent with the requirements of this section, and may make ongoing recommendations for improvement to the regional center and the </a:t>
            </a:r>
            <a:r>
              <a:rPr lang="en-US" dirty="0" smtClean="0"/>
              <a:t>department.”</a:t>
            </a:r>
            <a:endParaRPr lang="en-US" dirty="0"/>
          </a:p>
        </p:txBody>
      </p:sp>
      <p:pic>
        <p:nvPicPr>
          <p:cNvPr id="2051" name="Picture 3" descr="C:\Users\carroyo\Pictures\SCDDpicturelog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76200"/>
            <a:ext cx="1371600" cy="8927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252786"/>
            <a:ext cx="3644153" cy="546623"/>
          </a:xfrm>
          <a:prstGeom prst="rect">
            <a:avLst/>
          </a:prstGeom>
        </p:spPr>
      </p:pic>
    </p:spTree>
    <p:extLst>
      <p:ext uri="{BB962C8B-B14F-4D97-AF65-F5344CB8AC3E}">
        <p14:creationId xmlns:p14="http://schemas.microsoft.com/office/powerpoint/2010/main" val="3940995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0"/>
            <a:ext cx="6553200" cy="1143000"/>
          </a:xfrm>
        </p:spPr>
        <p:txBody>
          <a:bodyPr>
            <a:normAutofit fontScale="90000"/>
          </a:bodyPr>
          <a:lstStyle/>
          <a:p>
            <a:r>
              <a:rPr lang="en-US" dirty="0" smtClean="0"/>
              <a:t>Other Advisory Committees</a:t>
            </a:r>
            <a:endParaRPr lang="en-US" dirty="0"/>
          </a:p>
        </p:txBody>
      </p:sp>
      <p:sp>
        <p:nvSpPr>
          <p:cNvPr id="3" name="Content Placeholder 2"/>
          <p:cNvSpPr>
            <a:spLocks noGrp="1"/>
          </p:cNvSpPr>
          <p:nvPr>
            <p:ph idx="1"/>
          </p:nvPr>
        </p:nvSpPr>
        <p:spPr>
          <a:xfrm>
            <a:off x="533400" y="2057400"/>
            <a:ext cx="8229600" cy="4525963"/>
          </a:xfrm>
        </p:spPr>
        <p:txBody>
          <a:bodyPr>
            <a:normAutofit fontScale="70000" lnSpcReduction="20000"/>
          </a:bodyPr>
          <a:lstStyle/>
          <a:p>
            <a:r>
              <a:rPr lang="en-US" dirty="0" smtClean="0"/>
              <a:t>SCDD’s Statewide SDAC</a:t>
            </a:r>
          </a:p>
          <a:p>
            <a:pPr lvl="1"/>
            <a:r>
              <a:rPr lang="en-US" dirty="0" smtClean="0"/>
              <a:t>Membership is the chair or each group or their designee</a:t>
            </a:r>
          </a:p>
          <a:p>
            <a:pPr lvl="1"/>
            <a:r>
              <a:rPr lang="en-US" dirty="0" smtClean="0"/>
              <a:t>At least twice per year</a:t>
            </a:r>
          </a:p>
          <a:p>
            <a:pPr lvl="1"/>
            <a:r>
              <a:rPr lang="en-US" dirty="0" smtClean="0"/>
              <a:t>“to </a:t>
            </a:r>
            <a:r>
              <a:rPr lang="en-US" dirty="0"/>
              <a:t>identify self-determination best practices, effective consumer and family training materials, implementation concerns, systemic issues, ways to enhance the program, and recommendations regarding the most effective method for participants to learn of individuals who are available to provide services and supports. The council shall synthesize information received from the Statewide Self-Determination Advisory Committee, local advisory committees, and other sources, shall share the information with consumers, families, regional centers, and the department, and shall make recommendations, as appropriate, to increase the program’s effectiveness in furthering the principles of </a:t>
            </a:r>
            <a:r>
              <a:rPr lang="en-US" dirty="0" smtClean="0"/>
              <a:t>self-determination”</a:t>
            </a:r>
          </a:p>
          <a:p>
            <a:r>
              <a:rPr lang="en-US" dirty="0" smtClean="0"/>
              <a:t>DDS’ SD Workgroup</a:t>
            </a:r>
            <a:endParaRPr lang="en-US" dirty="0"/>
          </a:p>
        </p:txBody>
      </p:sp>
      <p:pic>
        <p:nvPicPr>
          <p:cNvPr id="2051" name="Picture 3" descr="C:\Users\carroyo\Pictures\SCDDpicture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52400"/>
            <a:ext cx="1111250" cy="7232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252786"/>
            <a:ext cx="3644153" cy="546623"/>
          </a:xfrm>
          <a:prstGeom prst="rect">
            <a:avLst/>
          </a:prstGeom>
        </p:spPr>
      </p:pic>
    </p:spTree>
    <p:extLst>
      <p:ext uri="{BB962C8B-B14F-4D97-AF65-F5344CB8AC3E}">
        <p14:creationId xmlns:p14="http://schemas.microsoft.com/office/powerpoint/2010/main" val="1914972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97805"/>
            <a:ext cx="6553200" cy="1143000"/>
          </a:xfrm>
        </p:spPr>
        <p:txBody>
          <a:bodyPr>
            <a:normAutofit/>
          </a:bodyPr>
          <a:lstStyle/>
          <a:p>
            <a:r>
              <a:rPr lang="en-US" dirty="0" smtClean="0"/>
              <a:t>Committee Dynamics</a:t>
            </a:r>
            <a:endParaRPr lang="en-US" dirty="0"/>
          </a:p>
        </p:txBody>
      </p:sp>
      <p:sp>
        <p:nvSpPr>
          <p:cNvPr id="3" name="Content Placeholder 2"/>
          <p:cNvSpPr>
            <a:spLocks noGrp="1"/>
          </p:cNvSpPr>
          <p:nvPr>
            <p:ph idx="1"/>
          </p:nvPr>
        </p:nvSpPr>
        <p:spPr/>
        <p:txBody>
          <a:bodyPr/>
          <a:lstStyle/>
          <a:p>
            <a:r>
              <a:rPr lang="en-US" dirty="0" smtClean="0"/>
              <a:t>Issues, not people</a:t>
            </a:r>
          </a:p>
          <a:p>
            <a:r>
              <a:rPr lang="en-US" dirty="0"/>
              <a:t>Supporting others</a:t>
            </a:r>
          </a:p>
          <a:p>
            <a:r>
              <a:rPr lang="en-US" dirty="0" smtClean="0"/>
              <a:t>Dealing with opposing perspectives</a:t>
            </a:r>
          </a:p>
          <a:p>
            <a:pPr lvl="1"/>
            <a:r>
              <a:rPr lang="en-US" dirty="0" smtClean="0"/>
              <a:t>Gaining consensus</a:t>
            </a:r>
          </a:p>
          <a:p>
            <a:endParaRPr lang="en-US" dirty="0" smtClean="0"/>
          </a:p>
          <a:p>
            <a:endParaRPr lang="en-US" dirty="0"/>
          </a:p>
        </p:txBody>
      </p:sp>
      <p:pic>
        <p:nvPicPr>
          <p:cNvPr id="2051" name="Picture 3" descr="C:\Users\carroyo\Pictures\SCDDpicture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184487"/>
            <a:ext cx="1187450" cy="7728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252786"/>
            <a:ext cx="3644153" cy="546623"/>
          </a:xfrm>
          <a:prstGeom prst="rect">
            <a:avLst/>
          </a:prstGeom>
        </p:spPr>
      </p:pic>
    </p:spTree>
    <p:extLst>
      <p:ext uri="{BB962C8B-B14F-4D97-AF65-F5344CB8AC3E}">
        <p14:creationId xmlns:p14="http://schemas.microsoft.com/office/powerpoint/2010/main" val="1617873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16412"/>
            <a:ext cx="6553200" cy="1143000"/>
          </a:xfrm>
        </p:spPr>
        <p:txBody>
          <a:bodyPr>
            <a:normAutofit/>
          </a:bodyPr>
          <a:lstStyle/>
          <a:p>
            <a:r>
              <a:rPr lang="en-US" dirty="0" smtClean="0"/>
              <a:t>SDAC Housekeeping</a:t>
            </a:r>
            <a:endParaRPr lang="en-US" dirty="0"/>
          </a:p>
        </p:txBody>
      </p:sp>
      <p:sp>
        <p:nvSpPr>
          <p:cNvPr id="3" name="Content Placeholder 2"/>
          <p:cNvSpPr>
            <a:spLocks noGrp="1"/>
          </p:cNvSpPr>
          <p:nvPr>
            <p:ph idx="1"/>
          </p:nvPr>
        </p:nvSpPr>
        <p:spPr/>
        <p:txBody>
          <a:bodyPr/>
          <a:lstStyle/>
          <a:p>
            <a:r>
              <a:rPr lang="en-US" dirty="0" smtClean="0"/>
              <a:t>How often and when it meets</a:t>
            </a:r>
          </a:p>
          <a:p>
            <a:r>
              <a:rPr lang="en-US" dirty="0" smtClean="0"/>
              <a:t>Structure</a:t>
            </a:r>
          </a:p>
          <a:p>
            <a:pPr lvl="1"/>
            <a:r>
              <a:rPr lang="en-US" dirty="0" smtClean="0"/>
              <a:t>Election of Officers</a:t>
            </a:r>
          </a:p>
          <a:p>
            <a:pPr lvl="1"/>
            <a:r>
              <a:rPr lang="en-US" dirty="0" smtClean="0"/>
              <a:t>Parliamentary procedure</a:t>
            </a:r>
          </a:p>
          <a:p>
            <a:pPr lvl="1"/>
            <a:r>
              <a:rPr lang="en-US" dirty="0" smtClean="0"/>
              <a:t>Miscellaneous</a:t>
            </a:r>
          </a:p>
          <a:p>
            <a:pPr lvl="1"/>
            <a:endParaRPr lang="en-US" dirty="0"/>
          </a:p>
        </p:txBody>
      </p:sp>
      <p:pic>
        <p:nvPicPr>
          <p:cNvPr id="2051" name="Picture 3" descr="C:\Users\carroyo\Pictures\SCDDpicture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52400"/>
            <a:ext cx="1187450" cy="7728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252786"/>
            <a:ext cx="3644153" cy="546623"/>
          </a:xfrm>
          <a:prstGeom prst="rect">
            <a:avLst/>
          </a:prstGeom>
        </p:spPr>
      </p:pic>
    </p:spTree>
    <p:extLst>
      <p:ext uri="{BB962C8B-B14F-4D97-AF65-F5344CB8AC3E}">
        <p14:creationId xmlns:p14="http://schemas.microsoft.com/office/powerpoint/2010/main" val="492823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193" y="990600"/>
            <a:ext cx="6553200" cy="1143000"/>
          </a:xfrm>
        </p:spPr>
        <p:txBody>
          <a:bodyPr>
            <a:normAutofit/>
          </a:bodyPr>
          <a:lstStyle/>
          <a:p>
            <a:r>
              <a:rPr lang="en-US" dirty="0" smtClean="0"/>
              <a:t>Initial Issues to Consider</a:t>
            </a:r>
            <a:endParaRPr lang="en-US" dirty="0"/>
          </a:p>
        </p:txBody>
      </p:sp>
      <p:sp>
        <p:nvSpPr>
          <p:cNvPr id="3" name="Content Placeholder 2"/>
          <p:cNvSpPr>
            <a:spLocks noGrp="1"/>
          </p:cNvSpPr>
          <p:nvPr>
            <p:ph idx="1"/>
          </p:nvPr>
        </p:nvSpPr>
        <p:spPr>
          <a:xfrm>
            <a:off x="381000" y="2057400"/>
            <a:ext cx="8229600" cy="4525963"/>
          </a:xfrm>
        </p:spPr>
        <p:txBody>
          <a:bodyPr/>
          <a:lstStyle/>
          <a:p>
            <a:r>
              <a:rPr lang="en-US" dirty="0" smtClean="0"/>
              <a:t>Soft roll out</a:t>
            </a:r>
          </a:p>
          <a:p>
            <a:pPr lvl="1"/>
            <a:r>
              <a:rPr lang="en-US" dirty="0" smtClean="0"/>
              <a:t>2500 participants during the three year phase-in period</a:t>
            </a:r>
          </a:p>
          <a:p>
            <a:pPr lvl="1"/>
            <a:r>
              <a:rPr lang="en-US" dirty="0" smtClean="0"/>
              <a:t>How participants will be selected</a:t>
            </a:r>
          </a:p>
          <a:p>
            <a:pPr lvl="2"/>
            <a:r>
              <a:rPr lang="en-US" dirty="0" smtClean="0"/>
              <a:t>Attend mandatory informational meeting</a:t>
            </a:r>
          </a:p>
          <a:p>
            <a:r>
              <a:rPr lang="en-US" dirty="0" smtClean="0"/>
              <a:t>RC must contract with a local family-run organization to conduct outreach</a:t>
            </a:r>
          </a:p>
          <a:p>
            <a:pPr lvl="1"/>
            <a:endParaRPr lang="en-US" dirty="0" smtClean="0"/>
          </a:p>
          <a:p>
            <a:endParaRPr lang="en-US" dirty="0"/>
          </a:p>
        </p:txBody>
      </p:sp>
      <p:pic>
        <p:nvPicPr>
          <p:cNvPr id="2051" name="Picture 3" descr="C:\Users\carroyo\Pictures\SCDDpicture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152400"/>
            <a:ext cx="1111250" cy="7232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252786"/>
            <a:ext cx="3644153" cy="546623"/>
          </a:xfrm>
          <a:prstGeom prst="rect">
            <a:avLst/>
          </a:prstGeom>
        </p:spPr>
      </p:pic>
    </p:spTree>
    <p:extLst>
      <p:ext uri="{BB962C8B-B14F-4D97-AF65-F5344CB8AC3E}">
        <p14:creationId xmlns:p14="http://schemas.microsoft.com/office/powerpoint/2010/main" val="184030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2057400"/>
            <a:ext cx="4038600" cy="4525963"/>
          </a:xfrm>
        </p:spPr>
        <p:txBody>
          <a:bodyPr>
            <a:normAutofit lnSpcReduction="10000"/>
          </a:bodyPr>
          <a:lstStyle/>
          <a:p>
            <a:r>
              <a:rPr lang="en-US" b="1" dirty="0" smtClean="0"/>
              <a:t>CMS</a:t>
            </a:r>
            <a:r>
              <a:rPr lang="en-US" dirty="0" smtClean="0"/>
              <a:t> = Centers </a:t>
            </a:r>
            <a:r>
              <a:rPr lang="en-US" dirty="0"/>
              <a:t>for </a:t>
            </a:r>
            <a:r>
              <a:rPr lang="en-US" dirty="0" smtClean="0"/>
              <a:t>Medicare and Medicaid </a:t>
            </a:r>
            <a:r>
              <a:rPr lang="en-US" dirty="0"/>
              <a:t>Services</a:t>
            </a:r>
            <a:endParaRPr lang="en-US" dirty="0" smtClean="0"/>
          </a:p>
          <a:p>
            <a:r>
              <a:rPr lang="en-US" b="1" dirty="0" smtClean="0"/>
              <a:t>DDS</a:t>
            </a:r>
            <a:r>
              <a:rPr lang="en-US" dirty="0" smtClean="0"/>
              <a:t> = CA Dept. of Developmental Services</a:t>
            </a:r>
          </a:p>
          <a:p>
            <a:r>
              <a:rPr lang="en-US" b="1" dirty="0" smtClean="0"/>
              <a:t>FH</a:t>
            </a:r>
            <a:r>
              <a:rPr lang="en-US" dirty="0" smtClean="0"/>
              <a:t> = fair hearings</a:t>
            </a:r>
          </a:p>
          <a:p>
            <a:r>
              <a:rPr lang="en-US" b="1" dirty="0"/>
              <a:t>PCP</a:t>
            </a:r>
            <a:r>
              <a:rPr lang="en-US" dirty="0"/>
              <a:t> = Person-Centered Planning</a:t>
            </a:r>
          </a:p>
          <a:p>
            <a:r>
              <a:rPr lang="en-US" b="1" dirty="0"/>
              <a:t>RC</a:t>
            </a:r>
            <a:r>
              <a:rPr lang="en-US" dirty="0"/>
              <a:t> = Regional Center</a:t>
            </a:r>
          </a:p>
          <a:p>
            <a:endParaRPr lang="en-US" dirty="0" smtClean="0"/>
          </a:p>
        </p:txBody>
      </p:sp>
      <p:sp>
        <p:nvSpPr>
          <p:cNvPr id="4" name="Content Placeholder 3"/>
          <p:cNvSpPr>
            <a:spLocks noGrp="1"/>
          </p:cNvSpPr>
          <p:nvPr>
            <p:ph sz="half" idx="2"/>
          </p:nvPr>
        </p:nvSpPr>
        <p:spPr>
          <a:xfrm>
            <a:off x="4648200" y="2057400"/>
            <a:ext cx="4038600" cy="4525963"/>
          </a:xfrm>
        </p:spPr>
        <p:txBody>
          <a:bodyPr>
            <a:normAutofit lnSpcReduction="10000"/>
          </a:bodyPr>
          <a:lstStyle/>
          <a:p>
            <a:r>
              <a:rPr lang="en-US" b="1" dirty="0" smtClean="0"/>
              <a:t>SCDD</a:t>
            </a:r>
            <a:r>
              <a:rPr lang="en-US" dirty="0" smtClean="0"/>
              <a:t> = State Council on Developmental Disabilities</a:t>
            </a:r>
          </a:p>
          <a:p>
            <a:r>
              <a:rPr lang="en-US" b="1" dirty="0" smtClean="0"/>
              <a:t>SD</a:t>
            </a:r>
            <a:r>
              <a:rPr lang="en-US" dirty="0" smtClean="0"/>
              <a:t> = Self-Determination</a:t>
            </a:r>
          </a:p>
          <a:p>
            <a:r>
              <a:rPr lang="en-US" b="1" dirty="0" smtClean="0"/>
              <a:t>SDAC</a:t>
            </a:r>
            <a:r>
              <a:rPr lang="en-US" dirty="0" smtClean="0"/>
              <a:t> = Self-Determination Advisory Committees</a:t>
            </a:r>
          </a:p>
          <a:p>
            <a:endParaRPr lang="en-US" dirty="0" smtClean="0"/>
          </a:p>
          <a:p>
            <a:endParaRPr lang="en-US" dirty="0"/>
          </a:p>
        </p:txBody>
      </p:sp>
      <p:sp>
        <p:nvSpPr>
          <p:cNvPr id="5" name="Title 1"/>
          <p:cNvSpPr>
            <a:spLocks noGrp="1"/>
          </p:cNvSpPr>
          <p:nvPr>
            <p:ph type="title"/>
          </p:nvPr>
        </p:nvSpPr>
        <p:spPr>
          <a:xfrm>
            <a:off x="1219200" y="787338"/>
            <a:ext cx="6553200" cy="1143000"/>
          </a:xfrm>
        </p:spPr>
        <p:txBody>
          <a:bodyPr/>
          <a:lstStyle/>
          <a:p>
            <a:r>
              <a:rPr lang="en-US" dirty="0" smtClean="0"/>
              <a:t>Acronyms Used</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65" y="240715"/>
            <a:ext cx="3644153" cy="546623"/>
          </a:xfrm>
          <a:prstGeom prst="rect">
            <a:avLst/>
          </a:prstGeom>
        </p:spPr>
      </p:pic>
      <p:pic>
        <p:nvPicPr>
          <p:cNvPr id="6" name="Picture 3" descr="C:\Users\carroyo\Pictures\SCDDpicturelogo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152400"/>
            <a:ext cx="1111250" cy="72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569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569" y="896319"/>
            <a:ext cx="6553200" cy="1143000"/>
          </a:xfrm>
        </p:spPr>
        <p:txBody>
          <a:bodyPr>
            <a:normAutofit/>
          </a:bodyPr>
          <a:lstStyle/>
          <a:p>
            <a:r>
              <a:rPr lang="en-US" dirty="0" smtClean="0"/>
              <a:t>Possible Challenges</a:t>
            </a:r>
            <a:endParaRPr lang="en-US" dirty="0"/>
          </a:p>
        </p:txBody>
      </p:sp>
      <p:sp>
        <p:nvSpPr>
          <p:cNvPr id="3" name="Content Placeholder 2"/>
          <p:cNvSpPr>
            <a:spLocks noGrp="1"/>
          </p:cNvSpPr>
          <p:nvPr>
            <p:ph idx="1"/>
          </p:nvPr>
        </p:nvSpPr>
        <p:spPr>
          <a:xfrm>
            <a:off x="457200" y="2133600"/>
            <a:ext cx="8229600" cy="4525963"/>
          </a:xfrm>
        </p:spPr>
        <p:txBody>
          <a:bodyPr/>
          <a:lstStyle/>
          <a:p>
            <a:r>
              <a:rPr lang="en-US" dirty="0" smtClean="0"/>
              <a:t>Resistance</a:t>
            </a:r>
          </a:p>
          <a:p>
            <a:pPr lvl="1"/>
            <a:r>
              <a:rPr lang="en-US" dirty="0" smtClean="0"/>
              <a:t>From multiple sources</a:t>
            </a:r>
          </a:p>
          <a:p>
            <a:pPr lvl="2"/>
            <a:r>
              <a:rPr lang="en-US" dirty="0" smtClean="0"/>
              <a:t>People with disabilities</a:t>
            </a:r>
          </a:p>
          <a:p>
            <a:pPr lvl="2"/>
            <a:r>
              <a:rPr lang="en-US" dirty="0" smtClean="0"/>
              <a:t>Families</a:t>
            </a:r>
          </a:p>
          <a:p>
            <a:pPr lvl="2"/>
            <a:r>
              <a:rPr lang="en-US" dirty="0" smtClean="0"/>
              <a:t>Vendors</a:t>
            </a:r>
            <a:endParaRPr lang="en-US" dirty="0"/>
          </a:p>
          <a:p>
            <a:pPr lvl="2"/>
            <a:r>
              <a:rPr lang="en-US" dirty="0" smtClean="0"/>
              <a:t>RCs</a:t>
            </a:r>
          </a:p>
          <a:p>
            <a:r>
              <a:rPr lang="en-US" dirty="0" smtClean="0"/>
              <a:t>Getting accountability</a:t>
            </a:r>
          </a:p>
        </p:txBody>
      </p:sp>
      <p:pic>
        <p:nvPicPr>
          <p:cNvPr id="2051" name="Picture 3" descr="C:\Users\carroyo\Pictures\SCDDpicture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52400"/>
            <a:ext cx="1143000" cy="7439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252786"/>
            <a:ext cx="3644153" cy="546623"/>
          </a:xfrm>
          <a:prstGeom prst="rect">
            <a:avLst/>
          </a:prstGeom>
        </p:spPr>
      </p:pic>
    </p:spTree>
    <p:extLst>
      <p:ext uri="{BB962C8B-B14F-4D97-AF65-F5344CB8AC3E}">
        <p14:creationId xmlns:p14="http://schemas.microsoft.com/office/powerpoint/2010/main" val="64811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99796"/>
            <a:ext cx="6553200" cy="1143000"/>
          </a:xfrm>
        </p:spPr>
        <p:txBody>
          <a:bodyPr/>
          <a:lstStyle/>
          <a:p>
            <a:r>
              <a:rPr lang="en-US" dirty="0" smtClean="0"/>
              <a:t>What We Will Cover</a:t>
            </a:r>
            <a:endParaRPr lang="en-US" dirty="0"/>
          </a:p>
        </p:txBody>
      </p:sp>
      <p:sp>
        <p:nvSpPr>
          <p:cNvPr id="3" name="Content Placeholder 2"/>
          <p:cNvSpPr>
            <a:spLocks noGrp="1"/>
          </p:cNvSpPr>
          <p:nvPr>
            <p:ph idx="1"/>
          </p:nvPr>
        </p:nvSpPr>
        <p:spPr>
          <a:xfrm>
            <a:off x="457200" y="2133600"/>
            <a:ext cx="8229600" cy="4525963"/>
          </a:xfrm>
        </p:spPr>
        <p:txBody>
          <a:bodyPr/>
          <a:lstStyle/>
          <a:p>
            <a:r>
              <a:rPr lang="en-US" dirty="0" smtClean="0"/>
              <a:t>Self-Determination</a:t>
            </a:r>
          </a:p>
          <a:p>
            <a:pPr lvl="1"/>
            <a:r>
              <a:rPr lang="en-US" dirty="0" smtClean="0"/>
              <a:t>What it is, how it works, roles, and related issues</a:t>
            </a:r>
          </a:p>
          <a:p>
            <a:r>
              <a:rPr lang="en-US" dirty="0" smtClean="0"/>
              <a:t>Role of the Self-Determination Advisory Committees</a:t>
            </a:r>
          </a:p>
          <a:p>
            <a:r>
              <a:rPr lang="en-US" dirty="0" smtClean="0"/>
              <a:t>Statewide SDAC</a:t>
            </a:r>
          </a:p>
          <a:p>
            <a:r>
              <a:rPr lang="en-US" dirty="0" smtClean="0"/>
              <a:t>DDS SD Workgroup</a:t>
            </a:r>
          </a:p>
          <a:p>
            <a:endParaRPr lang="en-US" dirty="0" smtClean="0"/>
          </a:p>
          <a:p>
            <a:pPr lvl="1"/>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252786"/>
            <a:ext cx="3644153" cy="546623"/>
          </a:xfrm>
          <a:prstGeom prst="rect">
            <a:avLst/>
          </a:prstGeom>
        </p:spPr>
      </p:pic>
      <p:pic>
        <p:nvPicPr>
          <p:cNvPr id="2051" name="Picture 3" descr="C:\Users\carroyo\Pictures\SCDDpicturelogo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52400"/>
            <a:ext cx="1148343" cy="747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249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990600"/>
            <a:ext cx="6553200" cy="1143000"/>
          </a:xfrm>
        </p:spPr>
        <p:txBody>
          <a:bodyPr/>
          <a:lstStyle/>
          <a:p>
            <a:r>
              <a:rPr lang="en-US" dirty="0" smtClean="0"/>
              <a:t>What We Will Cover</a:t>
            </a:r>
            <a:endParaRPr lang="en-US" dirty="0"/>
          </a:p>
        </p:txBody>
      </p:sp>
      <p:sp>
        <p:nvSpPr>
          <p:cNvPr id="3" name="Content Placeholder 2"/>
          <p:cNvSpPr>
            <a:spLocks noGrp="1"/>
          </p:cNvSpPr>
          <p:nvPr>
            <p:ph idx="1"/>
          </p:nvPr>
        </p:nvSpPr>
        <p:spPr>
          <a:xfrm>
            <a:off x="457200" y="2133600"/>
            <a:ext cx="8229600" cy="4525963"/>
          </a:xfrm>
        </p:spPr>
        <p:txBody>
          <a:bodyPr/>
          <a:lstStyle/>
          <a:p>
            <a:r>
              <a:rPr lang="en-US" dirty="0" smtClean="0"/>
              <a:t>SDAC Dynamics</a:t>
            </a:r>
          </a:p>
          <a:p>
            <a:r>
              <a:rPr lang="en-US" dirty="0" smtClean="0"/>
              <a:t>Miscellaneous issues such as parliamentary procedure, meeting schedule, etc.</a:t>
            </a:r>
          </a:p>
          <a:p>
            <a:r>
              <a:rPr lang="en-US" dirty="0" smtClean="0"/>
              <a:t>Possible issues for the SDACs to initially tackle</a:t>
            </a:r>
          </a:p>
          <a:p>
            <a:r>
              <a:rPr lang="en-US" dirty="0" smtClean="0"/>
              <a:t>Anticipated challenges</a:t>
            </a:r>
          </a:p>
          <a:p>
            <a:endParaRPr lang="en-US" dirty="0" smtClean="0"/>
          </a:p>
          <a:p>
            <a:endParaRPr lang="en-US" dirty="0" smtClean="0"/>
          </a:p>
          <a:p>
            <a:endParaRPr lang="en-US" dirty="0" smtClean="0"/>
          </a:p>
        </p:txBody>
      </p:sp>
      <p:pic>
        <p:nvPicPr>
          <p:cNvPr id="2051" name="Picture 3" descr="C:\Users\carroyo\Pictures\SCDDpicture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152400"/>
            <a:ext cx="1219200" cy="793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252786"/>
            <a:ext cx="3644153" cy="546623"/>
          </a:xfrm>
          <a:prstGeom prst="rect">
            <a:avLst/>
          </a:prstGeom>
        </p:spPr>
      </p:pic>
    </p:spTree>
    <p:extLst>
      <p:ext uri="{BB962C8B-B14F-4D97-AF65-F5344CB8AC3E}">
        <p14:creationId xmlns:p14="http://schemas.microsoft.com/office/powerpoint/2010/main" val="141972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14400"/>
            <a:ext cx="6553200" cy="1143000"/>
          </a:xfrm>
        </p:spPr>
        <p:txBody>
          <a:bodyPr>
            <a:normAutofit fontScale="90000"/>
          </a:bodyPr>
          <a:lstStyle/>
          <a:p>
            <a:r>
              <a:rPr lang="en-US" dirty="0" smtClean="0"/>
              <a:t>What Is Self-Determination?</a:t>
            </a:r>
            <a:endParaRPr lang="en-US" dirty="0"/>
          </a:p>
        </p:txBody>
      </p:sp>
      <p:pic>
        <p:nvPicPr>
          <p:cNvPr id="2051" name="Picture 3" descr="C:\Users\carroyo\Pictures\SCDDpicture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76772"/>
            <a:ext cx="1073448" cy="69865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533400" y="2080418"/>
            <a:ext cx="8229600" cy="4525963"/>
          </a:xfrm>
        </p:spPr>
        <p:txBody>
          <a:bodyPr/>
          <a:lstStyle/>
          <a:p>
            <a:r>
              <a:rPr lang="en-US" dirty="0" smtClean="0"/>
              <a:t>Huge change in the law</a:t>
            </a:r>
          </a:p>
          <a:p>
            <a:r>
              <a:rPr lang="en-US" dirty="0" smtClean="0"/>
              <a:t>New option</a:t>
            </a:r>
          </a:p>
          <a:p>
            <a:pPr lvl="1"/>
            <a:r>
              <a:rPr lang="en-US" dirty="0" smtClean="0"/>
              <a:t>Voluntary</a:t>
            </a:r>
          </a:p>
          <a:p>
            <a:r>
              <a:rPr lang="en-US" dirty="0" smtClean="0"/>
              <a:t>Regular RC services vs.</a:t>
            </a:r>
          </a:p>
          <a:p>
            <a:pPr marL="0" indent="0">
              <a:buNone/>
            </a:pPr>
            <a:r>
              <a:rPr lang="en-US" dirty="0"/>
              <a:t> </a:t>
            </a:r>
            <a:r>
              <a:rPr lang="en-US" dirty="0" smtClean="0"/>
              <a:t>  SD services</a:t>
            </a:r>
          </a:p>
          <a:p>
            <a:r>
              <a:rPr lang="en-US" dirty="0" smtClean="0"/>
              <a:t>Handout</a:t>
            </a:r>
          </a:p>
          <a:p>
            <a:pPr marL="0" indent="0">
              <a:buNone/>
            </a:pPr>
            <a:r>
              <a:rPr lang="en-US" dirty="0" smtClean="0"/>
              <a:t>   </a:t>
            </a:r>
          </a:p>
          <a:p>
            <a:pPr marL="0" indent="0">
              <a:buNone/>
            </a:pPr>
            <a:endParaRPr lang="en-US" dirty="0" smtClean="0"/>
          </a:p>
          <a:p>
            <a:pPr marL="0" indent="0">
              <a:buNone/>
            </a:pPr>
            <a:endParaRPr lang="en-US" dirty="0" smtClean="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09800"/>
            <a:ext cx="338634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 y="252786"/>
            <a:ext cx="3644153" cy="546623"/>
          </a:xfrm>
          <a:prstGeom prst="rect">
            <a:avLst/>
          </a:prstGeom>
        </p:spPr>
      </p:pic>
    </p:spTree>
    <p:extLst>
      <p:ext uri="{BB962C8B-B14F-4D97-AF65-F5344CB8AC3E}">
        <p14:creationId xmlns:p14="http://schemas.microsoft.com/office/powerpoint/2010/main" val="406638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553200" cy="1143000"/>
          </a:xfrm>
        </p:spPr>
        <p:txBody>
          <a:bodyPr/>
          <a:lstStyle/>
          <a:p>
            <a:r>
              <a:rPr lang="en-US" dirty="0" smtClean="0"/>
              <a:t>Regular RC Services</a:t>
            </a:r>
            <a:endParaRPr lang="en-US" dirty="0"/>
          </a:p>
        </p:txBody>
      </p:sp>
      <p:pic>
        <p:nvPicPr>
          <p:cNvPr id="2051" name="Picture 3" descr="C:\Users\carroyo\Pictures\SCDDpicture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0694" y="129340"/>
            <a:ext cx="1219200" cy="793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3200400"/>
            <a:ext cx="8162925" cy="30416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 y="252786"/>
            <a:ext cx="3644153" cy="546623"/>
          </a:xfrm>
          <a:prstGeom prst="rect">
            <a:avLst/>
          </a:prstGeom>
        </p:spPr>
      </p:pic>
    </p:spTree>
    <p:extLst>
      <p:ext uri="{BB962C8B-B14F-4D97-AF65-F5344CB8AC3E}">
        <p14:creationId xmlns:p14="http://schemas.microsoft.com/office/powerpoint/2010/main" val="188461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650" y="799409"/>
            <a:ext cx="6553200" cy="1143000"/>
          </a:xfrm>
        </p:spPr>
        <p:txBody>
          <a:bodyPr>
            <a:normAutofit fontScale="90000"/>
          </a:bodyPr>
          <a:lstStyle/>
          <a:p>
            <a:r>
              <a:rPr lang="en-US" dirty="0" smtClean="0"/>
              <a:t>Self-Determination Services</a:t>
            </a:r>
            <a:endParaRPr lang="en-US" dirty="0"/>
          </a:p>
        </p:txBody>
      </p:sp>
      <p:pic>
        <p:nvPicPr>
          <p:cNvPr id="2051" name="Picture 3" descr="C:\Users\carroyo\Pictures\SCDDpicture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152400"/>
            <a:ext cx="1111250" cy="72325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353" y="1750800"/>
            <a:ext cx="7239000" cy="510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 y="252786"/>
            <a:ext cx="3644153" cy="546623"/>
          </a:xfrm>
          <a:prstGeom prst="rect">
            <a:avLst/>
          </a:prstGeom>
        </p:spPr>
      </p:pic>
    </p:spTree>
    <p:extLst>
      <p:ext uri="{BB962C8B-B14F-4D97-AF65-F5344CB8AC3E}">
        <p14:creationId xmlns:p14="http://schemas.microsoft.com/office/powerpoint/2010/main" val="286244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771" y="800722"/>
            <a:ext cx="6553200" cy="1143000"/>
          </a:xfrm>
        </p:spPr>
        <p:txBody>
          <a:bodyPr>
            <a:normAutofit fontScale="90000"/>
          </a:bodyPr>
          <a:lstStyle/>
          <a:p>
            <a:r>
              <a:rPr lang="en-US" dirty="0" smtClean="0"/>
              <a:t>Principles of Self-Determination</a:t>
            </a:r>
            <a:endParaRPr lang="en-US" dirty="0"/>
          </a:p>
        </p:txBody>
      </p:sp>
      <p:sp>
        <p:nvSpPr>
          <p:cNvPr id="3" name="Content Placeholder 2"/>
          <p:cNvSpPr>
            <a:spLocks noGrp="1"/>
          </p:cNvSpPr>
          <p:nvPr>
            <p:ph idx="1"/>
          </p:nvPr>
        </p:nvSpPr>
        <p:spPr>
          <a:xfrm>
            <a:off x="457200" y="1973127"/>
            <a:ext cx="8229600" cy="4525963"/>
          </a:xfrm>
        </p:spPr>
        <p:txBody>
          <a:bodyPr/>
          <a:lstStyle/>
          <a:p>
            <a:r>
              <a:rPr lang="en-US" dirty="0" smtClean="0"/>
              <a:t>Freedom</a:t>
            </a:r>
          </a:p>
          <a:p>
            <a:r>
              <a:rPr lang="en-US" dirty="0" smtClean="0"/>
              <a:t>Authority</a:t>
            </a:r>
          </a:p>
          <a:p>
            <a:r>
              <a:rPr lang="en-US" dirty="0" smtClean="0"/>
              <a:t>Support</a:t>
            </a:r>
          </a:p>
          <a:p>
            <a:r>
              <a:rPr lang="en-US" dirty="0" smtClean="0"/>
              <a:t>Responsibility</a:t>
            </a:r>
          </a:p>
          <a:p>
            <a:r>
              <a:rPr lang="en-US" dirty="0" smtClean="0"/>
              <a:t>Confirmation</a:t>
            </a:r>
            <a:endParaRPr lang="en-US" dirty="0"/>
          </a:p>
        </p:txBody>
      </p:sp>
      <p:pic>
        <p:nvPicPr>
          <p:cNvPr id="2051" name="Picture 3" descr="C:\Users\carroyo\Pictures\SCDDpicturelog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30123"/>
            <a:ext cx="1263650" cy="8224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arroyo\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886609"/>
            <a:ext cx="2819400" cy="2349500"/>
          </a:xfrm>
          <a:prstGeom prst="rect">
            <a:avLst/>
          </a:prstGeom>
          <a:noFill/>
          <a:extLst>
            <a:ext uri="{909E8E84-426E-40DD-AFC4-6F175D3DCCD1}">
              <a14:hiddenFill xmlns:a14="http://schemas.microsoft.com/office/drawing/2010/main">
                <a:solidFill>
                  <a:srgbClr val="FFFFFF"/>
                </a:solidFill>
              </a14:hiddenFill>
            </a:ext>
          </a:extLst>
        </p:spPr>
      </p:pic>
      <p:pic>
        <p:nvPicPr>
          <p:cNvPr id="1126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3440" y="1469270"/>
            <a:ext cx="2314701" cy="279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0" y="4278384"/>
            <a:ext cx="2876550" cy="257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4309" y="4387242"/>
            <a:ext cx="2582124" cy="231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94" y="227666"/>
            <a:ext cx="3644153" cy="546623"/>
          </a:xfrm>
          <a:prstGeom prst="rect">
            <a:avLst/>
          </a:prstGeom>
        </p:spPr>
      </p:pic>
    </p:spTree>
    <p:extLst>
      <p:ext uri="{BB962C8B-B14F-4D97-AF65-F5344CB8AC3E}">
        <p14:creationId xmlns:p14="http://schemas.microsoft.com/office/powerpoint/2010/main" val="2969129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1143000"/>
          </a:xfrm>
        </p:spPr>
        <p:txBody>
          <a:bodyPr/>
          <a:lstStyle/>
          <a:p>
            <a:r>
              <a:rPr lang="en-US" dirty="0" smtClean="0"/>
              <a:t>Eligibility</a:t>
            </a:r>
            <a:endParaRPr lang="en-US" dirty="0"/>
          </a:p>
        </p:txBody>
      </p:sp>
      <p:sp>
        <p:nvSpPr>
          <p:cNvPr id="3" name="Content Placeholder 2"/>
          <p:cNvSpPr>
            <a:spLocks noGrp="1"/>
          </p:cNvSpPr>
          <p:nvPr>
            <p:ph idx="1"/>
          </p:nvPr>
        </p:nvSpPr>
        <p:spPr/>
        <p:txBody>
          <a:bodyPr/>
          <a:lstStyle/>
          <a:p>
            <a:r>
              <a:rPr lang="en-US" dirty="0" smtClean="0"/>
              <a:t>Have a RC case under the Lanterman Act</a:t>
            </a:r>
          </a:p>
          <a:p>
            <a:r>
              <a:rPr lang="en-US" dirty="0" smtClean="0"/>
              <a:t>Live at home or in community</a:t>
            </a:r>
          </a:p>
          <a:p>
            <a:pPr lvl="1"/>
            <a:r>
              <a:rPr lang="en-US" dirty="0" smtClean="0"/>
              <a:t>Not eligible if you live in some kinds of long term care facilities, unless you are in the process of moving into the community </a:t>
            </a:r>
            <a:endParaRPr lang="en-US" dirty="0"/>
          </a:p>
          <a:p>
            <a:r>
              <a:rPr lang="en-US" dirty="0" smtClean="0"/>
              <a:t>Be willing to receive training and comply with the program’s rules</a:t>
            </a:r>
          </a:p>
        </p:txBody>
      </p:sp>
      <p:pic>
        <p:nvPicPr>
          <p:cNvPr id="2051" name="Picture 3" descr="C:\Users\carroyo\Pictures\SCDDpicturelog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14300"/>
            <a:ext cx="1287859" cy="838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252786"/>
            <a:ext cx="3644153" cy="546623"/>
          </a:xfrm>
          <a:prstGeom prst="rect">
            <a:avLst/>
          </a:prstGeom>
        </p:spPr>
      </p:pic>
    </p:spTree>
    <p:extLst>
      <p:ext uri="{BB962C8B-B14F-4D97-AF65-F5344CB8AC3E}">
        <p14:creationId xmlns:p14="http://schemas.microsoft.com/office/powerpoint/2010/main" val="2876292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793</Words>
  <Application>Microsoft Office PowerPoint</Application>
  <PresentationFormat>On-screen Show (4:3)</PresentationFormat>
  <Paragraphs>125</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Self-Determination Training for RC SDAC Volunteers</vt:lpstr>
      <vt:lpstr>Acronyms Used</vt:lpstr>
      <vt:lpstr>What We Will Cover</vt:lpstr>
      <vt:lpstr>What We Will Cover</vt:lpstr>
      <vt:lpstr>What Is Self-Determination?</vt:lpstr>
      <vt:lpstr>Regular RC Services</vt:lpstr>
      <vt:lpstr>Self-Determination Services</vt:lpstr>
      <vt:lpstr>Principles of Self-Determination</vt:lpstr>
      <vt:lpstr>Eligibility</vt:lpstr>
      <vt:lpstr>The Budget</vt:lpstr>
      <vt:lpstr>The Process and The Players</vt:lpstr>
      <vt:lpstr>Timelines</vt:lpstr>
      <vt:lpstr>Is SD Right for Someone?</vt:lpstr>
      <vt:lpstr>A Historical Context</vt:lpstr>
      <vt:lpstr>Role of the SDAC</vt:lpstr>
      <vt:lpstr>Other Advisory Committees</vt:lpstr>
      <vt:lpstr>Committee Dynamics</vt:lpstr>
      <vt:lpstr>SDAC Housekeeping</vt:lpstr>
      <vt:lpstr>Initial Issues to Consider</vt:lpstr>
      <vt:lpstr>Possible Challenges</vt:lpstr>
    </vt:vector>
  </TitlesOfParts>
  <Company>CDSS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ISDAdmin</dc:creator>
  <cp:lastModifiedBy>Pat Van</cp:lastModifiedBy>
  <cp:revision>72</cp:revision>
  <dcterms:created xsi:type="dcterms:W3CDTF">2015-02-04T17:53:15Z</dcterms:created>
  <dcterms:modified xsi:type="dcterms:W3CDTF">2016-10-31T21:18:55Z</dcterms:modified>
</cp:coreProperties>
</file>