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6" r:id="rId2"/>
    <p:sldId id="258" r:id="rId3"/>
    <p:sldId id="267" r:id="rId4"/>
    <p:sldId id="264" r:id="rId5"/>
    <p:sldId id="269" r:id="rId6"/>
    <p:sldId id="268" r:id="rId7"/>
    <p:sldId id="265" r:id="rId8"/>
    <p:sldId id="261" r:id="rId9"/>
    <p:sldId id="259" r:id="rId10"/>
    <p:sldId id="26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9" autoAdjust="0"/>
    <p:restoredTop sz="62729" autoAdjust="0"/>
  </p:normalViewPr>
  <p:slideViewPr>
    <p:cSldViewPr>
      <p:cViewPr varScale="1">
        <p:scale>
          <a:sx n="45" d="100"/>
          <a:sy n="45" d="100"/>
        </p:scale>
        <p:origin x="1248" y="54"/>
      </p:cViewPr>
      <p:guideLst>
        <p:guide orient="horz" pos="2160"/>
        <p:guide pos="2880"/>
      </p:guideLst>
    </p:cSldViewPr>
  </p:slideViewPr>
  <p:notesTextViewPr>
    <p:cViewPr>
      <p:scale>
        <a:sx n="1" d="1"/>
        <a:sy n="1" d="1"/>
      </p:scale>
      <p:origin x="0" y="0"/>
    </p:cViewPr>
  </p:notesTextViewPr>
  <p:sorterViewPr>
    <p:cViewPr>
      <p:scale>
        <a:sx n="190" d="100"/>
        <a:sy n="190" d="100"/>
      </p:scale>
      <p:origin x="0" y="0"/>
    </p:cViewPr>
  </p:sorterViewPr>
  <p:notesViewPr>
    <p:cSldViewPr>
      <p:cViewPr varScale="1">
        <p:scale>
          <a:sx n="96" d="100"/>
          <a:sy n="96" d="100"/>
        </p:scale>
        <p:origin x="-3516"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85D087-0FDB-42AE-BE3E-C0E8A532BF9C}" type="datetimeFigureOut">
              <a:rPr lang="en-US" smtClean="0"/>
              <a:t>10/31/2016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C6BE43-22D4-4105-AEC0-FD21F69994FD}" type="slidenum">
              <a:rPr lang="en-US" smtClean="0"/>
              <a:t>‹#›</a:t>
            </a:fld>
            <a:endParaRPr lang="en-US"/>
          </a:p>
        </p:txBody>
      </p:sp>
    </p:spTree>
    <p:extLst>
      <p:ext uri="{BB962C8B-B14F-4D97-AF65-F5344CB8AC3E}">
        <p14:creationId xmlns:p14="http://schemas.microsoft.com/office/powerpoint/2010/main" val="2837532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6BE43-22D4-4105-AEC0-FD21F69994FD}" type="slidenum">
              <a:rPr lang="en-US" smtClean="0"/>
              <a:t>1</a:t>
            </a:fld>
            <a:endParaRPr lang="en-US"/>
          </a:p>
        </p:txBody>
      </p:sp>
    </p:spTree>
    <p:extLst>
      <p:ext uri="{BB962C8B-B14F-4D97-AF65-F5344CB8AC3E}">
        <p14:creationId xmlns:p14="http://schemas.microsoft.com/office/powerpoint/2010/main" val="2140937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6BE43-22D4-4105-AEC0-FD21F69994FD}" type="slidenum">
              <a:rPr lang="en-US" smtClean="0"/>
              <a:t>10</a:t>
            </a:fld>
            <a:endParaRPr lang="en-US"/>
          </a:p>
        </p:txBody>
      </p:sp>
    </p:spTree>
    <p:extLst>
      <p:ext uri="{BB962C8B-B14F-4D97-AF65-F5344CB8AC3E}">
        <p14:creationId xmlns:p14="http://schemas.microsoft.com/office/powerpoint/2010/main" val="3310126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67C6BE43-22D4-4105-AEC0-FD21F69994FD}" type="slidenum">
              <a:rPr lang="en-US" smtClean="0"/>
              <a:t>2</a:t>
            </a:fld>
            <a:endParaRPr lang="en-US"/>
          </a:p>
        </p:txBody>
      </p:sp>
    </p:spTree>
    <p:extLst>
      <p:ext uri="{BB962C8B-B14F-4D97-AF65-F5344CB8AC3E}">
        <p14:creationId xmlns:p14="http://schemas.microsoft.com/office/powerpoint/2010/main" val="3992587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POINTS</a:t>
            </a:r>
          </a:p>
          <a:p>
            <a:pPr marL="171450" indent="-171450">
              <a:buFont typeface="Arial" panose="020B0604020202020204" pitchFamily="34" charset="0"/>
              <a:buChar char="•"/>
            </a:pPr>
            <a:r>
              <a:rPr lang="en-US" dirty="0" smtClean="0">
                <a:latin typeface="+mn-lt"/>
              </a:rPr>
              <a:t>Many new services that are not offered through</a:t>
            </a:r>
            <a:r>
              <a:rPr lang="en-US" baseline="0" dirty="0" smtClean="0">
                <a:latin typeface="+mn-lt"/>
              </a:rPr>
              <a:t> the traditional HCBS Waiver</a:t>
            </a:r>
            <a:r>
              <a:rPr lang="en-US" dirty="0" smtClean="0">
                <a:latin typeface="+mn-lt"/>
              </a:rPr>
              <a:t> are proposed in the Self-Determination</a:t>
            </a:r>
            <a:r>
              <a:rPr lang="en-US" baseline="0" dirty="0" smtClean="0">
                <a:latin typeface="+mn-lt"/>
              </a:rPr>
              <a:t> Program W</a:t>
            </a:r>
            <a:r>
              <a:rPr lang="en-US" dirty="0" smtClean="0">
                <a:latin typeface="+mn-lt"/>
              </a:rPr>
              <a:t>aiver application. Just</a:t>
            </a:r>
            <a:r>
              <a:rPr lang="en-US" baseline="0" dirty="0" smtClean="0">
                <a:latin typeface="+mn-lt"/>
              </a:rPr>
              <a:t> a few of the new services include advocacy, an independent facilitator, and community integration.</a:t>
            </a:r>
            <a:endParaRPr lang="en-US" dirty="0" smtClean="0">
              <a:latin typeface="+mn-lt"/>
            </a:endParaRPr>
          </a:p>
          <a:p>
            <a:pPr marL="631908" lvl="1" indent="-174708">
              <a:buFont typeface="Courier New" panose="02070309020205020404" pitchFamily="49" charset="0"/>
              <a:buChar char="o"/>
            </a:pPr>
            <a:r>
              <a:rPr lang="en-US" dirty="0" smtClean="0">
                <a:latin typeface="+mn-lt"/>
              </a:rPr>
              <a:t>The</a:t>
            </a:r>
            <a:r>
              <a:rPr lang="en-US" baseline="0" dirty="0" smtClean="0">
                <a:latin typeface="+mn-lt"/>
              </a:rPr>
              <a:t> complete list </a:t>
            </a:r>
            <a:r>
              <a:rPr lang="en-US" dirty="0" smtClean="0">
                <a:latin typeface="+mn-lt"/>
              </a:rPr>
              <a:t>is posted at http://www.dds.ca.gov/SDP/SDPUpdates.cfm.</a:t>
            </a:r>
          </a:p>
          <a:p>
            <a:pPr marL="171450" indent="-171450">
              <a:buFont typeface="Arial" panose="020B0604020202020204" pitchFamily="34" charset="0"/>
              <a:buChar char="•"/>
            </a:pPr>
            <a:r>
              <a:rPr lang="en-US" dirty="0" smtClean="0">
                <a:latin typeface="+mn-lt"/>
              </a:rPr>
              <a:t>Many</a:t>
            </a:r>
            <a:r>
              <a:rPr lang="en-US" baseline="0" dirty="0" smtClean="0">
                <a:latin typeface="+mn-lt"/>
              </a:rPr>
              <a:t> services offered through the large HCBS Waiver are also offered in the Self-Determination Program, e.g., homemaker, home health aide, environmental accessibility adaptations, skilled nursing, to name just a few.</a:t>
            </a:r>
          </a:p>
          <a:p>
            <a:pPr marL="171450" indent="-171450">
              <a:buFont typeface="Arial" panose="020B0604020202020204" pitchFamily="34" charset="0"/>
              <a:buChar char="•"/>
            </a:pPr>
            <a:r>
              <a:rPr lang="en-US" sz="1200" b="0" i="0" u="none" strike="noStrike" baseline="0" dirty="0" smtClean="0">
                <a:solidFill>
                  <a:srgbClr val="000000"/>
                </a:solidFill>
                <a:latin typeface="+mn-lt"/>
              </a:rPr>
              <a:t>Actual purchases under each of these service definitions could vary. Typical service terms and limits may not apply.  For example (discussed later):</a:t>
            </a:r>
          </a:p>
          <a:p>
            <a:pPr marL="628650" lvl="1" indent="-171450">
              <a:buFont typeface="Courier New" panose="02070309020205020404" pitchFamily="49" charset="0"/>
              <a:buChar char="o"/>
            </a:pPr>
            <a:r>
              <a:rPr lang="en-US" sz="1200" b="0" i="0" u="none" strike="noStrike" baseline="0" dirty="0" smtClean="0">
                <a:solidFill>
                  <a:srgbClr val="000000"/>
                </a:solidFill>
                <a:latin typeface="+mn-lt"/>
              </a:rPr>
              <a:t>Respite service hours will not be subject to a cap.</a:t>
            </a:r>
          </a:p>
          <a:p>
            <a:pPr marL="628650" lvl="1" indent="-171450">
              <a:buFont typeface="Courier New" panose="02070309020205020404" pitchFamily="49" charset="0"/>
              <a:buChar char="o"/>
            </a:pPr>
            <a:r>
              <a:rPr lang="en-US" sz="1200" b="0" i="0" u="none" strike="noStrike" baseline="0" dirty="0" smtClean="0">
                <a:solidFill>
                  <a:srgbClr val="000000"/>
                </a:solidFill>
                <a:latin typeface="+mn-lt"/>
              </a:rPr>
              <a:t>Participant directed goods and services will allow participants more flexibility to purchase services that meet identified needs.</a:t>
            </a:r>
          </a:p>
          <a:p>
            <a:pPr marL="171450" lvl="0" indent="-171450">
              <a:buFont typeface="Arial" panose="020B0604020202020204" pitchFamily="34" charset="0"/>
              <a:buChar char="•"/>
            </a:pPr>
            <a:r>
              <a:rPr lang="en-US" sz="1200" b="0" i="0" u="none" strike="noStrike" baseline="0" dirty="0" smtClean="0">
                <a:solidFill>
                  <a:srgbClr val="000000"/>
                </a:solidFill>
                <a:latin typeface="+mn-lt"/>
              </a:rPr>
              <a:t>All SDP participants must complete the “Assessment Survey for Self-Determination Program Participants and Providers.”  Participants may only receive services in settings that fully meet all requirements of the federal HCBS rules.</a:t>
            </a:r>
          </a:p>
          <a:p>
            <a:pPr marL="457200" lvl="1" indent="0">
              <a:buFontTx/>
              <a:buNone/>
            </a:pPr>
            <a:endParaRPr lang="en-US" dirty="0" smtClean="0"/>
          </a:p>
          <a:p>
            <a:r>
              <a:rPr lang="en-US" dirty="0" smtClean="0"/>
              <a:t>HANDOUT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tx1"/>
                </a:solidFill>
                <a:latin typeface="+mn-lt"/>
              </a:rPr>
              <a:t>A complete </a:t>
            </a:r>
            <a:r>
              <a:rPr lang="en-US" dirty="0" smtClean="0">
                <a:solidFill>
                  <a:schemeClr val="tx1"/>
                </a:solidFill>
                <a:latin typeface="+mn-lt"/>
              </a:rPr>
              <a:t>list of Self-Determination </a:t>
            </a:r>
            <a:r>
              <a:rPr lang="en-US" dirty="0" smtClean="0">
                <a:latin typeface="+mn-lt"/>
              </a:rPr>
              <a:t>Program services with definitions.</a:t>
            </a:r>
          </a:p>
          <a:p>
            <a:endParaRPr lang="en-US" dirty="0"/>
          </a:p>
        </p:txBody>
      </p:sp>
      <p:sp>
        <p:nvSpPr>
          <p:cNvPr id="4" name="Slide Number Placeholder 3"/>
          <p:cNvSpPr>
            <a:spLocks noGrp="1"/>
          </p:cNvSpPr>
          <p:nvPr>
            <p:ph type="sldNum" sz="quarter" idx="10"/>
          </p:nvPr>
        </p:nvSpPr>
        <p:spPr/>
        <p:txBody>
          <a:bodyPr/>
          <a:lstStyle/>
          <a:p>
            <a:fld id="{67C6BE43-22D4-4105-AEC0-FD21F69994FD}" type="slidenum">
              <a:rPr lang="en-US" smtClean="0"/>
              <a:t>3</a:t>
            </a:fld>
            <a:endParaRPr lang="en-US"/>
          </a:p>
        </p:txBody>
      </p:sp>
    </p:spTree>
    <p:extLst>
      <p:ext uri="{BB962C8B-B14F-4D97-AF65-F5344CB8AC3E}">
        <p14:creationId xmlns:p14="http://schemas.microsoft.com/office/powerpoint/2010/main" val="3307278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TALKING POINTS</a:t>
            </a:r>
            <a:endParaRPr lang="en-US" u="none" strike="noStrike" baseline="0" dirty="0" smtClean="0">
              <a:latin typeface="+mn-lt"/>
            </a:endParaRPr>
          </a:p>
          <a:p>
            <a:pPr marL="171450" lvl="0" indent="-171450">
              <a:buFont typeface="Arial" panose="020B0604020202020204" pitchFamily="34" charset="0"/>
              <a:buChar char="•"/>
            </a:pPr>
            <a:r>
              <a:rPr lang="en-US" u="none" strike="noStrike" dirty="0" smtClean="0"/>
              <a:t>Respite services under the</a:t>
            </a:r>
            <a:r>
              <a:rPr lang="en-US" u="none" strike="noStrike" baseline="0" dirty="0" smtClean="0"/>
              <a:t> Self-Determination Program are</a:t>
            </a:r>
            <a:r>
              <a:rPr lang="en-US" u="none" strike="noStrike" dirty="0" smtClean="0"/>
              <a:t> not subject to a cap on hours.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strike="noStrike" baseline="0" dirty="0" smtClean="0"/>
              <a:t>Consumers may currently receive camping services through out-of-home respite, but it is subject to a cap on hours.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strike="noStrike" dirty="0" smtClean="0"/>
              <a:t>All </a:t>
            </a:r>
            <a:r>
              <a:rPr lang="en-US" u="none" strike="noStrike" baseline="0" dirty="0" smtClean="0"/>
              <a:t>services must be </a:t>
            </a:r>
            <a:r>
              <a:rPr lang="en-US" u="none" strike="noStrike" dirty="0" smtClean="0"/>
              <a:t>documented with goals/outcomes in the Individual Program Plan and purchased from the Individual Budget.</a:t>
            </a:r>
          </a:p>
        </p:txBody>
      </p:sp>
      <p:sp>
        <p:nvSpPr>
          <p:cNvPr id="4" name="Slide Number Placeholder 3"/>
          <p:cNvSpPr>
            <a:spLocks noGrp="1"/>
          </p:cNvSpPr>
          <p:nvPr>
            <p:ph type="sldNum" sz="quarter" idx="10"/>
          </p:nvPr>
        </p:nvSpPr>
        <p:spPr/>
        <p:txBody>
          <a:bodyPr/>
          <a:lstStyle/>
          <a:p>
            <a:fld id="{67C6BE43-22D4-4105-AEC0-FD21F69994FD}" type="slidenum">
              <a:rPr lang="en-US" smtClean="0"/>
              <a:t>4</a:t>
            </a:fld>
            <a:endParaRPr lang="en-US"/>
          </a:p>
        </p:txBody>
      </p:sp>
    </p:spTree>
    <p:extLst>
      <p:ext uri="{BB962C8B-B14F-4D97-AF65-F5344CB8AC3E}">
        <p14:creationId xmlns:p14="http://schemas.microsoft.com/office/powerpoint/2010/main" val="2483346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POINTS</a:t>
            </a:r>
          </a:p>
          <a:p>
            <a:pPr marL="171450" indent="-171450">
              <a:buFont typeface="Arial" panose="020B0604020202020204" pitchFamily="34" charset="0"/>
              <a:buChar char="•"/>
            </a:pPr>
            <a:r>
              <a:rPr lang="en-US" u="none" dirty="0" smtClean="0"/>
              <a:t>Examples</a:t>
            </a:r>
            <a:r>
              <a:rPr lang="en-US" u="none" baseline="0" dirty="0" smtClean="0"/>
              <a:t> could include s</a:t>
            </a:r>
            <a:r>
              <a:rPr lang="en-US" u="none" dirty="0" smtClean="0"/>
              <a:t>ocial/recreational programs or community music lessons which</a:t>
            </a:r>
            <a:r>
              <a:rPr lang="en-US" u="none" baseline="0" dirty="0" smtClean="0"/>
              <a:t> could be purchased from business entities and/or individuals.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strike="noStrike" baseline="0" dirty="0" smtClean="0"/>
              <a:t>Camping is an example of a service that a participant may choose to purchase from his/her individual budget.  While technically not an identified service in the home and community-based services waiver, it is only one of a myriad of community integrated services that would benefit participants and produce positive identified outcomes.</a:t>
            </a:r>
            <a:endParaRPr lang="en-US" u="none" strike="sngStrike" dirty="0" smtClean="0"/>
          </a:p>
          <a:p>
            <a:pPr marL="171450" indent="-171450">
              <a:buFont typeface="Arial" panose="020B0604020202020204" pitchFamily="34" charset="0"/>
              <a:buChar char="•"/>
            </a:pPr>
            <a:endParaRPr lang="en-US" u="none" dirty="0"/>
          </a:p>
        </p:txBody>
      </p:sp>
      <p:sp>
        <p:nvSpPr>
          <p:cNvPr id="4" name="Slide Number Placeholder 3"/>
          <p:cNvSpPr>
            <a:spLocks noGrp="1"/>
          </p:cNvSpPr>
          <p:nvPr>
            <p:ph type="sldNum" sz="quarter" idx="10"/>
          </p:nvPr>
        </p:nvSpPr>
        <p:spPr/>
        <p:txBody>
          <a:bodyPr/>
          <a:lstStyle/>
          <a:p>
            <a:fld id="{67C6BE43-22D4-4105-AEC0-FD21F69994FD}" type="slidenum">
              <a:rPr lang="en-US" smtClean="0"/>
              <a:t>5</a:t>
            </a:fld>
            <a:endParaRPr lang="en-US"/>
          </a:p>
        </p:txBody>
      </p:sp>
    </p:spTree>
    <p:extLst>
      <p:ext uri="{BB962C8B-B14F-4D97-AF65-F5344CB8AC3E}">
        <p14:creationId xmlns:p14="http://schemas.microsoft.com/office/powerpoint/2010/main" val="417286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u="none" baseline="0" dirty="0" smtClean="0">
                <a:latin typeface="+mn-lt"/>
              </a:rPr>
              <a:t>TALKING POINTS</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baseline="0" dirty="0" smtClean="0">
                <a:latin typeface="+mn-lt"/>
              </a:rPr>
              <a:t>SDP funds would cover rent for an unrelated live-in personal caregiver.  Participants must pay their own rent from their own resources and cannot use SDP funds for that purpose.</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baseline="0" dirty="0" smtClean="0">
                <a:latin typeface="+mn-lt"/>
              </a:rPr>
              <a:t>Could cover integrative therapies over and above those provided under health plans, including </a:t>
            </a:r>
            <a:r>
              <a:rPr lang="en-US" u="none" baseline="0" dirty="0" err="1" smtClean="0">
                <a:latin typeface="+mn-lt"/>
              </a:rPr>
              <a:t>Medi</a:t>
            </a:r>
            <a:r>
              <a:rPr lang="en-US" u="none" baseline="0" dirty="0" smtClean="0">
                <a:latin typeface="+mn-lt"/>
              </a:rPr>
              <a:t>-Cal.</a:t>
            </a:r>
            <a:endParaRPr lang="en-US" u="none" dirty="0" smtClean="0"/>
          </a:p>
          <a:p>
            <a:endParaRPr lang="en-US" u="none" dirty="0"/>
          </a:p>
        </p:txBody>
      </p:sp>
      <p:sp>
        <p:nvSpPr>
          <p:cNvPr id="4" name="Slide Number Placeholder 3"/>
          <p:cNvSpPr>
            <a:spLocks noGrp="1"/>
          </p:cNvSpPr>
          <p:nvPr>
            <p:ph type="sldNum" sz="quarter" idx="10"/>
          </p:nvPr>
        </p:nvSpPr>
        <p:spPr/>
        <p:txBody>
          <a:bodyPr/>
          <a:lstStyle/>
          <a:p>
            <a:fld id="{67C6BE43-22D4-4105-AEC0-FD21F69994FD}" type="slidenum">
              <a:rPr lang="en-US" smtClean="0"/>
              <a:t>6</a:t>
            </a:fld>
            <a:endParaRPr lang="en-US"/>
          </a:p>
        </p:txBody>
      </p:sp>
    </p:spTree>
    <p:extLst>
      <p:ext uri="{BB962C8B-B14F-4D97-AF65-F5344CB8AC3E}">
        <p14:creationId xmlns:p14="http://schemas.microsoft.com/office/powerpoint/2010/main" val="801399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i="0" u="none" strike="noStrike" baseline="0" dirty="0" smtClean="0">
                <a:solidFill>
                  <a:srgbClr val="000000"/>
                </a:solidFill>
                <a:latin typeface="+mn-lt"/>
              </a:rPr>
              <a:t>TALKING POINTS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u="none" strike="noStrike" baseline="0" dirty="0" smtClean="0">
                <a:solidFill>
                  <a:srgbClr val="000000"/>
                </a:solidFill>
                <a:latin typeface="+mn-lt"/>
              </a:rPr>
              <a:t>Participant-Directed Goods and Services and consist of services, equipment or supplies not otherwise provided through the SDP Waiver or through the Medicaid State plan that address an identified need in the IPP (including accommodating, improving and maintaining the participant’s opportunities for full membership in the community) and meet the following requirements: the item or service would decrease the need for other </a:t>
            </a:r>
            <a:r>
              <a:rPr lang="en-US" sz="1200" b="0" i="0" u="none" strike="noStrike" baseline="0" dirty="0" err="1" smtClean="0">
                <a:solidFill>
                  <a:srgbClr val="000000"/>
                </a:solidFill>
                <a:latin typeface="+mn-lt"/>
              </a:rPr>
              <a:t>Medi</a:t>
            </a:r>
            <a:r>
              <a:rPr lang="en-US" sz="1200" b="0" i="0" u="none" strike="noStrike" baseline="0" dirty="0" smtClean="0">
                <a:solidFill>
                  <a:srgbClr val="000000"/>
                </a:solidFill>
                <a:latin typeface="+mn-lt"/>
              </a:rPr>
              <a:t>-Cal services; promote interdependence, and inclusion in the community; and increase the person’s safety in the home environment; and the participant does not have the personal funds to purchase the item or service and the item or service is not available through another funding source.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u="none" strike="noStrike" baseline="0" dirty="0" smtClean="0">
                <a:solidFill>
                  <a:srgbClr val="000000"/>
                </a:solidFill>
                <a:latin typeface="+mn-lt"/>
              </a:rPr>
              <a:t>Per the waiver technical guidance, the following requirements must be met:</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i="0" u="none" strike="noStrike" baseline="0" dirty="0" smtClean="0">
                <a:solidFill>
                  <a:srgbClr val="000000"/>
                </a:solidFill>
                <a:latin typeface="+mn-lt"/>
              </a:rPr>
              <a:t>The coverage of this service permits a state to authorize the purchase of goods and services that are not otherwise offered in the waiver or the state plan.  This category is for services that are not already included in the list of services in the SDP Waiver.</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i="0" u="none" strike="noStrike" baseline="0" dirty="0" smtClean="0">
                <a:solidFill>
                  <a:srgbClr val="000000"/>
                </a:solidFill>
                <a:latin typeface="+mn-lt"/>
              </a:rPr>
              <a:t>The coverage of this service is limited to home and community-based services waivers that incorporate the budget authority participant direction opportunity.  This category is only available to participants in the SDP.</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i="0" u="none" strike="noStrike" baseline="0" dirty="0" smtClean="0">
                <a:solidFill>
                  <a:srgbClr val="000000"/>
                </a:solidFill>
                <a:latin typeface="+mn-lt"/>
              </a:rPr>
              <a:t>Goods and services purchased may not circumvent other restrictions on the claiming of Federal Financial Participation for waiver services, including the prohibition against claiming for the costs of room and board.  Existing rules related to services that cannot be purchased with federal funds still apply.  </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i="0" u="none" strike="noStrike" baseline="0" dirty="0" smtClean="0">
                <a:solidFill>
                  <a:srgbClr val="000000"/>
                </a:solidFill>
                <a:latin typeface="+mn-lt"/>
              </a:rPr>
              <a:t>Specific goods and services purchase must be documented in the service plan.  The IPP must identify the specific services that will be purchased in this category.</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i="0" u="none" strike="noStrike" baseline="0" dirty="0" smtClean="0">
                <a:solidFill>
                  <a:srgbClr val="000000"/>
                </a:solidFill>
                <a:latin typeface="+mn-lt"/>
              </a:rPr>
              <a:t>Goods and services purchased must be clearly linked to an assessed participant need established in the service plan.  Services purchased in this category must relate to a specific individual need identified in the IPP.</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u="none" strike="noStrike" baseline="0" dirty="0" smtClean="0">
                <a:solidFill>
                  <a:srgbClr val="000000"/>
                </a:solidFill>
                <a:latin typeface="+mn-lt"/>
              </a:rPr>
              <a:t>Examples include purchase of supplies from retailers, or from individual providers which maximize flexibility to negotiate prices.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u="none" strike="noStrike" baseline="0" dirty="0" smtClean="0">
                <a:solidFill>
                  <a:srgbClr val="000000"/>
                </a:solidFill>
                <a:latin typeface="+mn-lt"/>
              </a:rPr>
              <a:t>Examples may also include services/supplies outside the scope of </a:t>
            </a:r>
            <a:r>
              <a:rPr lang="en-US" sz="1200" b="0" i="0" u="none" strike="noStrike" baseline="0" dirty="0" err="1" smtClean="0">
                <a:solidFill>
                  <a:srgbClr val="000000"/>
                </a:solidFill>
                <a:latin typeface="+mn-lt"/>
              </a:rPr>
              <a:t>Medi</a:t>
            </a:r>
            <a:r>
              <a:rPr lang="en-US" sz="1200" b="0" i="0" u="none" strike="noStrike" baseline="0" dirty="0" smtClean="0">
                <a:solidFill>
                  <a:srgbClr val="000000"/>
                </a:solidFill>
                <a:latin typeface="+mn-lt"/>
              </a:rPr>
              <a:t>-Cal coverage, such as:</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i="0" u="none" strike="noStrike" kern="1200" baseline="0" dirty="0" smtClean="0">
                <a:solidFill>
                  <a:schemeClr val="tx1"/>
                </a:solidFill>
                <a:latin typeface="+mn-lt"/>
                <a:ea typeface="+mn-ea"/>
                <a:cs typeface="+mn-cs"/>
              </a:rPr>
              <a:t>Routine nail trimming for complex circumstances.</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i="0" u="none" strike="noStrike" baseline="0" dirty="0" smtClean="0">
                <a:solidFill>
                  <a:srgbClr val="000000"/>
                </a:solidFill>
                <a:latin typeface="+mn-lt"/>
              </a:rPr>
              <a:t>Durable medical equipment that exceeds limits covered through </a:t>
            </a:r>
            <a:r>
              <a:rPr lang="en-US" sz="1200" b="0" i="0" u="none" strike="noStrike" baseline="0" dirty="0" err="1" smtClean="0">
                <a:solidFill>
                  <a:srgbClr val="000000"/>
                </a:solidFill>
                <a:latin typeface="+mn-lt"/>
              </a:rPr>
              <a:t>Medi</a:t>
            </a:r>
            <a:r>
              <a:rPr lang="en-US" sz="1200" b="0" i="0" u="none" strike="noStrike" baseline="0" dirty="0" smtClean="0">
                <a:solidFill>
                  <a:srgbClr val="000000"/>
                </a:solidFill>
                <a:latin typeface="+mn-lt"/>
              </a:rPr>
              <a:t>-Cal and can improve a participant’s quality of life.</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i="0" u="none" strike="noStrike" baseline="0" dirty="0" smtClean="0">
                <a:solidFill>
                  <a:srgbClr val="000000"/>
                </a:solidFill>
                <a:latin typeface="+mn-lt"/>
              </a:rPr>
              <a:t>Phar</a:t>
            </a:r>
            <a:r>
              <a:rPr lang="en-US" sz="1200" b="0" i="0" u="none" strike="noStrike" kern="1200" baseline="0" dirty="0" smtClean="0">
                <a:solidFill>
                  <a:schemeClr val="tx1"/>
                </a:solidFill>
                <a:latin typeface="+mn-lt"/>
                <a:ea typeface="+mn-ea"/>
                <a:cs typeface="+mn-cs"/>
              </a:rPr>
              <a:t>maceuticals excluded from Medi-Cal program coverage. </a:t>
            </a:r>
            <a:endParaRPr lang="en-US" sz="1400" b="0" i="0" u="none" strike="noStrike" baseline="0" dirty="0" smtClean="0">
              <a:solidFill>
                <a:srgbClr val="000000"/>
              </a:solidFill>
              <a:latin typeface="+mn-lt"/>
            </a:endParaRPr>
          </a:p>
        </p:txBody>
      </p:sp>
      <p:sp>
        <p:nvSpPr>
          <p:cNvPr id="4" name="Slide Number Placeholder 3"/>
          <p:cNvSpPr>
            <a:spLocks noGrp="1"/>
          </p:cNvSpPr>
          <p:nvPr>
            <p:ph type="sldNum" sz="quarter" idx="10"/>
          </p:nvPr>
        </p:nvSpPr>
        <p:spPr/>
        <p:txBody>
          <a:bodyPr/>
          <a:lstStyle/>
          <a:p>
            <a:fld id="{67C6BE43-22D4-4105-AEC0-FD21F69994FD}" type="slidenum">
              <a:rPr lang="en-US" smtClean="0"/>
              <a:t>7</a:t>
            </a:fld>
            <a:endParaRPr lang="en-US"/>
          </a:p>
        </p:txBody>
      </p:sp>
    </p:spTree>
    <p:extLst>
      <p:ext uri="{BB962C8B-B14F-4D97-AF65-F5344CB8AC3E}">
        <p14:creationId xmlns:p14="http://schemas.microsoft.com/office/powerpoint/2010/main" val="676616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774">
              <a:defRPr/>
            </a:pPr>
            <a:r>
              <a:rPr lang="en-US" dirty="0"/>
              <a:t>TALKING </a:t>
            </a:r>
            <a:r>
              <a:rPr lang="en-US" dirty="0" smtClean="0"/>
              <a:t>POINTS</a:t>
            </a:r>
            <a:endParaRPr lang="en-US" dirty="0"/>
          </a:p>
          <a:p>
            <a:pPr marL="174708" lvl="1" indent="-174708" defTabSz="931774">
              <a:buFont typeface="Arial" panose="020B0604020202020204" pitchFamily="34" charset="0"/>
              <a:buChar char="•"/>
              <a:defRPr/>
            </a:pPr>
            <a:r>
              <a:rPr lang="en-US" u="none" dirty="0" smtClean="0"/>
              <a:t>Room</a:t>
            </a:r>
            <a:r>
              <a:rPr lang="en-US" u="none" baseline="0" dirty="0" smtClean="0"/>
              <a:t> and board </a:t>
            </a:r>
            <a:r>
              <a:rPr lang="en-US" u="none" dirty="0" smtClean="0"/>
              <a:t>—</a:t>
            </a:r>
            <a:r>
              <a:rPr lang="en-US" u="none" baseline="0" dirty="0"/>
              <a:t> </a:t>
            </a:r>
            <a:r>
              <a:rPr lang="en-US" u="none" dirty="0" smtClean="0"/>
              <a:t>Monthly rental expense and food for participants.</a:t>
            </a:r>
            <a:endParaRPr lang="en-US" u="none" dirty="0"/>
          </a:p>
          <a:p>
            <a:pPr marL="183394" lvl="1" indent="-174708" defTabSz="931774">
              <a:buFont typeface="Arial" panose="020B0604020202020204" pitchFamily="34" charset="0"/>
              <a:buChar char="•"/>
              <a:defRPr/>
            </a:pPr>
            <a:r>
              <a:rPr lang="en-US" dirty="0" smtClean="0"/>
              <a:t>Services must be approved in the SDP Waiver to</a:t>
            </a:r>
            <a:r>
              <a:rPr lang="en-US" baseline="0" dirty="0" smtClean="0"/>
              <a:t> be funded.</a:t>
            </a:r>
            <a:r>
              <a:rPr lang="en-US" dirty="0" smtClean="0"/>
              <a:t> </a:t>
            </a:r>
            <a:r>
              <a:rPr lang="en-US" baseline="0" dirty="0" smtClean="0"/>
              <a:t> </a:t>
            </a:r>
            <a:r>
              <a:rPr lang="en-US" dirty="0" smtClean="0"/>
              <a:t>F</a:t>
            </a:r>
            <a:r>
              <a:rPr lang="en-US" baseline="0" dirty="0" smtClean="0"/>
              <a:t>unding is not available for </a:t>
            </a:r>
            <a:r>
              <a:rPr lang="en-US" sz="1200" baseline="0" dirty="0" smtClean="0"/>
              <a:t>e</a:t>
            </a:r>
            <a:r>
              <a:rPr lang="en-US" sz="1200" dirty="0" smtClean="0"/>
              <a:t>xperimental or prohibited treatments.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All home and community-based settings where participants</a:t>
            </a:r>
            <a:r>
              <a:rPr lang="en-US" baseline="0" dirty="0" smtClean="0"/>
              <a:t> reside must meet characteristics specified in federal regulation.</a:t>
            </a:r>
            <a:endParaRPr lang="en-US" dirty="0" smtClean="0"/>
          </a:p>
          <a:p>
            <a:pPr marL="631908" marR="0" lvl="1" indent="-174708"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dirty="0" smtClean="0"/>
              <a:t>More information on the federal home and community-based settings regulations is available at http://www.dds.ca.gov/HCBS/index.cfm.</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sz="1200" dirty="0" smtClean="0"/>
          </a:p>
          <a:p>
            <a:pPr marL="628650" lvl="1" indent="-171450">
              <a:buFont typeface="Courier New" panose="02070309020205020404" pitchFamily="49" charset="0"/>
              <a:buChar char="o"/>
            </a:pPr>
            <a:endParaRPr lang="en-US" sz="1200" dirty="0" smtClean="0"/>
          </a:p>
          <a:p>
            <a:pPr marL="183394" lvl="1" indent="-174708" defTabSz="931774">
              <a:buFont typeface="Arial" panose="020B0604020202020204" pitchFamily="34" charset="0"/>
              <a:buChar char="•"/>
              <a:defRPr/>
            </a:pPr>
            <a:endParaRPr lang="en-US" dirty="0"/>
          </a:p>
        </p:txBody>
      </p:sp>
      <p:sp>
        <p:nvSpPr>
          <p:cNvPr id="4" name="Slide Number Placeholder 3"/>
          <p:cNvSpPr>
            <a:spLocks noGrp="1"/>
          </p:cNvSpPr>
          <p:nvPr>
            <p:ph type="sldNum" sz="quarter" idx="10"/>
          </p:nvPr>
        </p:nvSpPr>
        <p:spPr/>
        <p:txBody>
          <a:bodyPr/>
          <a:lstStyle/>
          <a:p>
            <a:fld id="{67C6BE43-22D4-4105-AEC0-FD21F69994FD}" type="slidenum">
              <a:rPr lang="en-US" smtClean="0"/>
              <a:t>8</a:t>
            </a:fld>
            <a:endParaRPr lang="en-US"/>
          </a:p>
        </p:txBody>
      </p:sp>
    </p:spTree>
    <p:extLst>
      <p:ext uri="{BB962C8B-B14F-4D97-AF65-F5344CB8AC3E}">
        <p14:creationId xmlns:p14="http://schemas.microsoft.com/office/powerpoint/2010/main" val="935607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TALKING </a:t>
            </a:r>
            <a:r>
              <a:rPr lang="en-US" dirty="0" smtClean="0"/>
              <a:t>POINTS</a:t>
            </a:r>
            <a:endParaRPr lang="en-US" dirty="0"/>
          </a:p>
          <a:p>
            <a:pPr marL="174708" indent="-174708" defTabSz="931774">
              <a:buFont typeface="Arial" panose="020B0604020202020204" pitchFamily="34" charset="0"/>
              <a:buChar char="•"/>
              <a:defRPr/>
            </a:pPr>
            <a:r>
              <a:rPr lang="en-US" dirty="0" smtClean="0"/>
              <a:t>The law charges the Department of Developmental Services and regional centers with ensuring generic resources, including federally funded programs, and private insurance programs, are utilized before</a:t>
            </a:r>
            <a:r>
              <a:rPr lang="en-US" baseline="0" dirty="0" smtClean="0"/>
              <a:t> regional centers fund service/support costs</a:t>
            </a:r>
            <a:r>
              <a:rPr lang="en-US" dirty="0" smtClean="0"/>
              <a:t>.</a:t>
            </a:r>
          </a:p>
          <a:p>
            <a:pPr marL="174708" indent="-174708" defTabSz="931774">
              <a:buFont typeface="Arial" panose="020B0604020202020204" pitchFamily="34" charset="0"/>
              <a:buChar char="•"/>
              <a:defRPr/>
            </a:pPr>
            <a:r>
              <a:rPr lang="en-US" dirty="0" smtClean="0"/>
              <a:t>Examples </a:t>
            </a:r>
            <a:r>
              <a:rPr lang="en-US" dirty="0"/>
              <a:t>of common generic </a:t>
            </a:r>
            <a:r>
              <a:rPr lang="en-US" dirty="0" smtClean="0"/>
              <a:t>resources are:</a:t>
            </a:r>
            <a:endParaRPr lang="en-US" dirty="0"/>
          </a:p>
          <a:p>
            <a:pPr marL="640594" marR="0" lvl="1" indent="-174708"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dirty="0"/>
              <a:t>Services received through Local Educational Agencies (school systems</a:t>
            </a:r>
            <a:r>
              <a:rPr lang="en-US" dirty="0" smtClean="0"/>
              <a:t>), Independent Living Centers, Area Agencies on Aging, Social Security Administration, Supplemental Nutrition Assistance Program (formerly Food Stamps)</a:t>
            </a:r>
            <a:endParaRPr lang="en-US" dirty="0"/>
          </a:p>
          <a:p>
            <a:pPr marL="640594" lvl="1" indent="-174708" defTabSz="931774">
              <a:buFont typeface="Courier New" panose="02070309020205020404" pitchFamily="49" charset="0"/>
              <a:buChar char="o"/>
              <a:defRPr/>
            </a:pPr>
            <a:r>
              <a:rPr lang="en-US" dirty="0" err="1"/>
              <a:t>Medi</a:t>
            </a:r>
            <a:r>
              <a:rPr lang="en-US" dirty="0"/>
              <a:t>-Cal</a:t>
            </a:r>
          </a:p>
          <a:p>
            <a:pPr marL="640594" lvl="1" indent="-174708" defTabSz="931774">
              <a:buFont typeface="Courier New" panose="02070309020205020404" pitchFamily="49" charset="0"/>
              <a:buChar char="o"/>
              <a:defRPr/>
            </a:pPr>
            <a:r>
              <a:rPr lang="en-US" dirty="0"/>
              <a:t>In-Home Supportive </a:t>
            </a:r>
            <a:r>
              <a:rPr lang="en-US" dirty="0" smtClean="0"/>
              <a:t>Services</a:t>
            </a:r>
          </a:p>
          <a:p>
            <a:pPr marL="183394" marR="0" lvl="0" indent="-174708"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Generic resources may also</a:t>
            </a:r>
            <a:r>
              <a:rPr lang="en-US" baseline="0" dirty="0" smtClean="0"/>
              <a:t> </a:t>
            </a:r>
            <a:r>
              <a:rPr lang="en-US" dirty="0" smtClean="0"/>
              <a:t>include services offered through private entities such as YMCA/YWCA, community park and recreation activities, and myriad of other private sources.</a:t>
            </a:r>
            <a:endParaRPr lang="en-US" dirty="0"/>
          </a:p>
          <a:p>
            <a:pPr marL="174708" indent="-174708" defTabSz="931774">
              <a:buFont typeface="Arial" panose="020B0604020202020204" pitchFamily="34" charset="0"/>
              <a:buChar char="•"/>
              <a:defRPr/>
            </a:pPr>
            <a:r>
              <a:rPr lang="en-US" dirty="0"/>
              <a:t>Generic resources do not count against a participant’s individual budget.</a:t>
            </a:r>
          </a:p>
          <a:p>
            <a:pPr marL="174708" indent="-174708" defTabSz="931774">
              <a:buFont typeface="Arial" panose="020B0604020202020204" pitchFamily="34" charset="0"/>
              <a:buChar char="•"/>
              <a:defRPr/>
            </a:pPr>
            <a:r>
              <a:rPr lang="en-US" dirty="0"/>
              <a:t>It is important </a:t>
            </a:r>
            <a:r>
              <a:rPr lang="en-US" dirty="0" smtClean="0"/>
              <a:t>for participants</a:t>
            </a:r>
            <a:r>
              <a:rPr lang="en-US" baseline="0" dirty="0" smtClean="0"/>
              <a:t> and</a:t>
            </a:r>
            <a:r>
              <a:rPr lang="en-US" dirty="0" smtClean="0"/>
              <a:t> families to </a:t>
            </a:r>
            <a:r>
              <a:rPr lang="en-US" dirty="0"/>
              <a:t>explore all available services. Many </a:t>
            </a:r>
            <a:r>
              <a:rPr lang="en-US" dirty="0" smtClean="0"/>
              <a:t>private</a:t>
            </a:r>
            <a:r>
              <a:rPr lang="en-US" baseline="0" dirty="0" smtClean="0"/>
              <a:t> organizations </a:t>
            </a:r>
            <a:r>
              <a:rPr lang="en-US" dirty="0" smtClean="0"/>
              <a:t>may </a:t>
            </a:r>
            <a:r>
              <a:rPr lang="en-US" dirty="0"/>
              <a:t>provide services on a sliding scale which can help stretch a participant’s individual budget</a:t>
            </a:r>
            <a:r>
              <a:rPr lang="en-US" dirty="0" smtClean="0"/>
              <a:t>.</a:t>
            </a:r>
          </a:p>
          <a:p>
            <a:pPr marL="0" indent="0" defTabSz="931774">
              <a:buFont typeface="Arial" panose="020B0604020202020204" pitchFamily="34" charset="0"/>
              <a:buNone/>
              <a:defRPr/>
            </a:pPr>
            <a:endParaRPr lang="en-US" dirty="0" smtClean="0"/>
          </a:p>
        </p:txBody>
      </p:sp>
      <p:sp>
        <p:nvSpPr>
          <p:cNvPr id="4" name="Slide Number Placeholder 3"/>
          <p:cNvSpPr>
            <a:spLocks noGrp="1"/>
          </p:cNvSpPr>
          <p:nvPr>
            <p:ph type="sldNum" sz="quarter" idx="10"/>
          </p:nvPr>
        </p:nvSpPr>
        <p:spPr/>
        <p:txBody>
          <a:bodyPr/>
          <a:lstStyle/>
          <a:p>
            <a:fld id="{67C6BE43-22D4-4105-AEC0-FD21F69994FD}" type="slidenum">
              <a:rPr lang="en-US" smtClean="0"/>
              <a:t>9</a:t>
            </a:fld>
            <a:endParaRPr lang="en-US"/>
          </a:p>
        </p:txBody>
      </p:sp>
    </p:spTree>
    <p:extLst>
      <p:ext uri="{BB962C8B-B14F-4D97-AF65-F5344CB8AC3E}">
        <p14:creationId xmlns:p14="http://schemas.microsoft.com/office/powerpoint/2010/main" val="613921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16200000">
            <a:off x="8336281" y="579120"/>
            <a:ext cx="914400" cy="365760"/>
          </a:xfrm>
        </p:spPr>
        <p:txBody>
          <a:bodyPr/>
          <a:lstStyle>
            <a:lvl1pPr>
              <a:defRPr/>
            </a:lvl1pPr>
          </a:lstStyle>
          <a:p>
            <a:r>
              <a:rPr lang="en-US" smtClean="0"/>
              <a:t>12/2015</a:t>
            </a:r>
            <a:endParaRPr lang="en-US" dirty="0"/>
          </a:p>
        </p:txBody>
      </p:sp>
      <p:sp>
        <p:nvSpPr>
          <p:cNvPr id="5" name="Footer Placeholder 4"/>
          <p:cNvSpPr>
            <a:spLocks noGrp="1"/>
          </p:cNvSpPr>
          <p:nvPr>
            <p:ph type="ftr" sz="quarter" idx="11"/>
          </p:nvPr>
        </p:nvSpPr>
        <p:spPr>
          <a:xfrm rot="16200000">
            <a:off x="6863010" y="3324860"/>
            <a:ext cx="3815081" cy="365760"/>
          </a:xfrm>
        </p:spPr>
        <p:txBody>
          <a:bodyPr/>
          <a:lstStyle/>
          <a:p>
            <a:r>
              <a:rPr lang="en-US" smtClean="0"/>
              <a:t>Self-Determination Program Training to Regional Centers</a:t>
            </a:r>
            <a:endParaRPr lang="en-US" dirty="0" smtClean="0"/>
          </a:p>
        </p:txBody>
      </p:sp>
      <p:sp>
        <p:nvSpPr>
          <p:cNvPr id="6" name="Slide Number Placeholder 5"/>
          <p:cNvSpPr>
            <a:spLocks noGrp="1"/>
          </p:cNvSpPr>
          <p:nvPr>
            <p:ph type="sldNum" sz="quarter" idx="12"/>
          </p:nvPr>
        </p:nvSpPr>
        <p:spPr/>
        <p:txBody>
          <a:bodyPr/>
          <a:lstStyle/>
          <a:p>
            <a:fld id="{C7DB920D-1C02-46CF-B3F4-DCD2DF4876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12/2015</a:t>
            </a:r>
            <a:endParaRPr lang="en-US"/>
          </a:p>
        </p:txBody>
      </p:sp>
      <p:sp>
        <p:nvSpPr>
          <p:cNvPr id="5" name="Footer Placeholder 4"/>
          <p:cNvSpPr>
            <a:spLocks noGrp="1"/>
          </p:cNvSpPr>
          <p:nvPr>
            <p:ph type="ftr" sz="quarter" idx="11"/>
          </p:nvPr>
        </p:nvSpPr>
        <p:spPr/>
        <p:txBody>
          <a:bodyPr/>
          <a:lstStyle/>
          <a:p>
            <a:r>
              <a:rPr lang="en-US" smtClean="0"/>
              <a:t>Self-Determination Program Training to Regional Centers</a:t>
            </a:r>
            <a:endParaRPr lang="en-US"/>
          </a:p>
        </p:txBody>
      </p:sp>
      <p:sp>
        <p:nvSpPr>
          <p:cNvPr id="6" name="Slide Number Placeholder 5"/>
          <p:cNvSpPr>
            <a:spLocks noGrp="1"/>
          </p:cNvSpPr>
          <p:nvPr>
            <p:ph type="sldNum" sz="quarter" idx="12"/>
          </p:nvPr>
        </p:nvSpPr>
        <p:spPr/>
        <p:txBody>
          <a:bodyPr/>
          <a:lstStyle/>
          <a:p>
            <a:fld id="{C7DB920D-1C02-46CF-B3F4-DCD2DF4876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12/2015</a:t>
            </a:r>
            <a:endParaRPr lang="en-US"/>
          </a:p>
        </p:txBody>
      </p:sp>
      <p:sp>
        <p:nvSpPr>
          <p:cNvPr id="5" name="Footer Placeholder 4"/>
          <p:cNvSpPr>
            <a:spLocks noGrp="1"/>
          </p:cNvSpPr>
          <p:nvPr>
            <p:ph type="ftr" sz="quarter" idx="11"/>
          </p:nvPr>
        </p:nvSpPr>
        <p:spPr/>
        <p:txBody>
          <a:bodyPr/>
          <a:lstStyle/>
          <a:p>
            <a:r>
              <a:rPr lang="en-US" smtClean="0"/>
              <a:t>Self-Determination Program Training to Regional Centers</a:t>
            </a:r>
            <a:endParaRPr lang="en-US"/>
          </a:p>
        </p:txBody>
      </p:sp>
      <p:sp>
        <p:nvSpPr>
          <p:cNvPr id="6" name="Slide Number Placeholder 5"/>
          <p:cNvSpPr>
            <a:spLocks noGrp="1"/>
          </p:cNvSpPr>
          <p:nvPr>
            <p:ph type="sldNum" sz="quarter" idx="12"/>
          </p:nvPr>
        </p:nvSpPr>
        <p:spPr/>
        <p:txBody>
          <a:bodyPr/>
          <a:lstStyle/>
          <a:p>
            <a:fld id="{C7DB920D-1C02-46CF-B3F4-DCD2DF4876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rot="16200000">
            <a:off x="8389551" y="807720"/>
            <a:ext cx="761999" cy="365760"/>
          </a:xfrm>
        </p:spPr>
        <p:txBody>
          <a:bodyPr/>
          <a:lstStyle/>
          <a:p>
            <a:pPr algn="r"/>
            <a:r>
              <a:rPr lang="en-US" dirty="0" smtClean="0"/>
              <a:t>12/2015</a:t>
            </a:r>
            <a:endParaRPr lang="en-US" dirty="0"/>
          </a:p>
        </p:txBody>
      </p:sp>
      <p:sp>
        <p:nvSpPr>
          <p:cNvPr id="8" name="Footer Placeholder 7"/>
          <p:cNvSpPr>
            <a:spLocks noGrp="1"/>
          </p:cNvSpPr>
          <p:nvPr>
            <p:ph type="ftr" sz="quarter" idx="11"/>
          </p:nvPr>
        </p:nvSpPr>
        <p:spPr>
          <a:xfrm rot="16200000">
            <a:off x="6786810" y="3248660"/>
            <a:ext cx="3967481" cy="365760"/>
          </a:xfrm>
        </p:spPr>
        <p:txBody>
          <a:bodyPr/>
          <a:lstStyle>
            <a:lvl1pPr algn="ctr">
              <a:defRPr/>
            </a:lvl1pPr>
          </a:lstStyle>
          <a:p>
            <a:r>
              <a:rPr lang="en-US" smtClean="0"/>
              <a:t>Self-Determination Program Training to Regional Centers</a:t>
            </a:r>
            <a:endParaRPr lang="en-US" dirty="0"/>
          </a:p>
        </p:txBody>
      </p:sp>
      <p:sp>
        <p:nvSpPr>
          <p:cNvPr id="9" name="Slide Number Placeholder 8"/>
          <p:cNvSpPr>
            <a:spLocks noGrp="1"/>
          </p:cNvSpPr>
          <p:nvPr>
            <p:ph type="sldNum" sz="quarter" idx="12"/>
          </p:nvPr>
        </p:nvSpPr>
        <p:spPr/>
        <p:txBody>
          <a:bodyPr/>
          <a:lstStyle/>
          <a:p>
            <a:fld id="{20EDAD75-EC64-4745-B63B-971A98AC43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12/2015</a:t>
            </a:r>
            <a:endParaRPr lang="en-US"/>
          </a:p>
        </p:txBody>
      </p:sp>
      <p:sp>
        <p:nvSpPr>
          <p:cNvPr id="5" name="Footer Placeholder 4"/>
          <p:cNvSpPr>
            <a:spLocks noGrp="1"/>
          </p:cNvSpPr>
          <p:nvPr>
            <p:ph type="ftr" sz="quarter" idx="11"/>
          </p:nvPr>
        </p:nvSpPr>
        <p:spPr/>
        <p:txBody>
          <a:bodyPr/>
          <a:lstStyle/>
          <a:p>
            <a:r>
              <a:rPr lang="en-US" smtClean="0"/>
              <a:t>Self-Determination Program Training to Regional Centers</a:t>
            </a:r>
            <a:endParaRPr lang="en-US"/>
          </a:p>
        </p:txBody>
      </p:sp>
      <p:sp>
        <p:nvSpPr>
          <p:cNvPr id="6" name="Slide Number Placeholder 5"/>
          <p:cNvSpPr>
            <a:spLocks noGrp="1"/>
          </p:cNvSpPr>
          <p:nvPr>
            <p:ph type="sldNum" sz="quarter" idx="12"/>
          </p:nvPr>
        </p:nvSpPr>
        <p:spPr/>
        <p:txBody>
          <a:bodyPr/>
          <a:lstStyle/>
          <a:p>
            <a:fld id="{C7DB920D-1C02-46CF-B3F4-DCD2DF4876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12/2015</a:t>
            </a:r>
            <a:endParaRPr lang="en-US"/>
          </a:p>
        </p:txBody>
      </p:sp>
      <p:sp>
        <p:nvSpPr>
          <p:cNvPr id="6" name="Footer Placeholder 5"/>
          <p:cNvSpPr>
            <a:spLocks noGrp="1"/>
          </p:cNvSpPr>
          <p:nvPr>
            <p:ph type="ftr" sz="quarter" idx="11"/>
          </p:nvPr>
        </p:nvSpPr>
        <p:spPr/>
        <p:txBody>
          <a:bodyPr/>
          <a:lstStyle/>
          <a:p>
            <a:r>
              <a:rPr lang="en-US" smtClean="0"/>
              <a:t>Self-Determination Program Training to Regional Centers</a:t>
            </a:r>
            <a:endParaRPr lang="en-US"/>
          </a:p>
        </p:txBody>
      </p:sp>
      <p:sp>
        <p:nvSpPr>
          <p:cNvPr id="7" name="Slide Number Placeholder 6"/>
          <p:cNvSpPr>
            <a:spLocks noGrp="1"/>
          </p:cNvSpPr>
          <p:nvPr>
            <p:ph type="sldNum" sz="quarter" idx="12"/>
          </p:nvPr>
        </p:nvSpPr>
        <p:spPr/>
        <p:txBody>
          <a:bodyPr/>
          <a:lstStyle/>
          <a:p>
            <a:fld id="{C7DB920D-1C02-46CF-B3F4-DCD2DF4876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12/2015</a:t>
            </a:r>
            <a:endParaRPr lang="en-US"/>
          </a:p>
        </p:txBody>
      </p:sp>
      <p:sp>
        <p:nvSpPr>
          <p:cNvPr id="8" name="Footer Placeholder 7"/>
          <p:cNvSpPr>
            <a:spLocks noGrp="1"/>
          </p:cNvSpPr>
          <p:nvPr>
            <p:ph type="ftr" sz="quarter" idx="11"/>
          </p:nvPr>
        </p:nvSpPr>
        <p:spPr/>
        <p:txBody>
          <a:bodyPr/>
          <a:lstStyle/>
          <a:p>
            <a:r>
              <a:rPr lang="en-US" smtClean="0"/>
              <a:t>Self-Determination Program Training to Regional Centers</a:t>
            </a:r>
            <a:endParaRPr lang="en-US"/>
          </a:p>
        </p:txBody>
      </p:sp>
      <p:sp>
        <p:nvSpPr>
          <p:cNvPr id="9" name="Slide Number Placeholder 8"/>
          <p:cNvSpPr>
            <a:spLocks noGrp="1"/>
          </p:cNvSpPr>
          <p:nvPr>
            <p:ph type="sldNum" sz="quarter" idx="12"/>
          </p:nvPr>
        </p:nvSpPr>
        <p:spPr/>
        <p:txBody>
          <a:bodyPr/>
          <a:lstStyle/>
          <a:p>
            <a:fld id="{C7DB920D-1C02-46CF-B3F4-DCD2DF4876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12/2015</a:t>
            </a:r>
            <a:endParaRPr lang="en-US"/>
          </a:p>
        </p:txBody>
      </p:sp>
      <p:sp>
        <p:nvSpPr>
          <p:cNvPr id="4" name="Footer Placeholder 3"/>
          <p:cNvSpPr>
            <a:spLocks noGrp="1"/>
          </p:cNvSpPr>
          <p:nvPr>
            <p:ph type="ftr" sz="quarter" idx="11"/>
          </p:nvPr>
        </p:nvSpPr>
        <p:spPr/>
        <p:txBody>
          <a:bodyPr/>
          <a:lstStyle/>
          <a:p>
            <a:r>
              <a:rPr lang="en-US" smtClean="0"/>
              <a:t>Self-Determination Program Training to Regional Centers</a:t>
            </a:r>
            <a:endParaRPr lang="en-US"/>
          </a:p>
        </p:txBody>
      </p:sp>
      <p:sp>
        <p:nvSpPr>
          <p:cNvPr id="5" name="Slide Number Placeholder 4"/>
          <p:cNvSpPr>
            <a:spLocks noGrp="1"/>
          </p:cNvSpPr>
          <p:nvPr>
            <p:ph type="sldNum" sz="quarter" idx="12"/>
          </p:nvPr>
        </p:nvSpPr>
        <p:spPr/>
        <p:txBody>
          <a:bodyPr/>
          <a:lstStyle/>
          <a:p>
            <a:fld id="{C7DB920D-1C02-46CF-B3F4-DCD2DF4876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12/2015</a:t>
            </a:r>
            <a:endParaRPr lang="en-US"/>
          </a:p>
        </p:txBody>
      </p:sp>
      <p:sp>
        <p:nvSpPr>
          <p:cNvPr id="3" name="Footer Placeholder 2"/>
          <p:cNvSpPr>
            <a:spLocks noGrp="1"/>
          </p:cNvSpPr>
          <p:nvPr>
            <p:ph type="ftr" sz="quarter" idx="11"/>
          </p:nvPr>
        </p:nvSpPr>
        <p:spPr/>
        <p:txBody>
          <a:bodyPr/>
          <a:lstStyle/>
          <a:p>
            <a:r>
              <a:rPr lang="en-US" smtClean="0"/>
              <a:t>Self-Determination Program Training to Regional Centers</a:t>
            </a:r>
            <a:endParaRPr lang="en-US"/>
          </a:p>
        </p:txBody>
      </p:sp>
      <p:sp>
        <p:nvSpPr>
          <p:cNvPr id="4" name="Slide Number Placeholder 3"/>
          <p:cNvSpPr>
            <a:spLocks noGrp="1"/>
          </p:cNvSpPr>
          <p:nvPr>
            <p:ph type="sldNum" sz="quarter" idx="12"/>
          </p:nvPr>
        </p:nvSpPr>
        <p:spPr/>
        <p:txBody>
          <a:bodyPr/>
          <a:lstStyle/>
          <a:p>
            <a:fld id="{C7DB920D-1C02-46CF-B3F4-DCD2DF4876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12/2015</a:t>
            </a:r>
            <a:endParaRPr lang="en-US"/>
          </a:p>
        </p:txBody>
      </p:sp>
      <p:sp>
        <p:nvSpPr>
          <p:cNvPr id="6" name="Footer Placeholder 5"/>
          <p:cNvSpPr>
            <a:spLocks noGrp="1"/>
          </p:cNvSpPr>
          <p:nvPr>
            <p:ph type="ftr" sz="quarter" idx="11"/>
          </p:nvPr>
        </p:nvSpPr>
        <p:spPr/>
        <p:txBody>
          <a:bodyPr/>
          <a:lstStyle/>
          <a:p>
            <a:r>
              <a:rPr lang="en-US" smtClean="0"/>
              <a:t>Self-Determination Program Training to Regional Centers</a:t>
            </a:r>
            <a:endParaRPr lang="en-US"/>
          </a:p>
        </p:txBody>
      </p:sp>
      <p:sp>
        <p:nvSpPr>
          <p:cNvPr id="7" name="Slide Number Placeholder 6"/>
          <p:cNvSpPr>
            <a:spLocks noGrp="1"/>
          </p:cNvSpPr>
          <p:nvPr>
            <p:ph type="sldNum" sz="quarter" idx="12"/>
          </p:nvPr>
        </p:nvSpPr>
        <p:spPr/>
        <p:txBody>
          <a:bodyPr/>
          <a:lstStyle/>
          <a:p>
            <a:fld id="{C7DB920D-1C02-46CF-B3F4-DCD2DF48762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en-US" smtClean="0"/>
              <a:t>12/2015</a:t>
            </a:r>
            <a:endParaRPr lang="en-US"/>
          </a:p>
        </p:txBody>
      </p:sp>
      <p:sp>
        <p:nvSpPr>
          <p:cNvPr id="9" name="Slide Number Placeholder 8"/>
          <p:cNvSpPr>
            <a:spLocks noGrp="1"/>
          </p:cNvSpPr>
          <p:nvPr>
            <p:ph type="sldNum" sz="quarter" idx="11"/>
          </p:nvPr>
        </p:nvSpPr>
        <p:spPr/>
        <p:txBody>
          <a:bodyPr/>
          <a:lstStyle/>
          <a:p>
            <a:fld id="{C7DB920D-1C02-46CF-B3F4-DCD2DF487621}" type="slidenum">
              <a:rPr lang="en-US" smtClean="0"/>
              <a:t>‹#›</a:t>
            </a:fld>
            <a:endParaRPr lang="en-US"/>
          </a:p>
        </p:txBody>
      </p:sp>
      <p:sp>
        <p:nvSpPr>
          <p:cNvPr id="10" name="Footer Placeholder 9"/>
          <p:cNvSpPr>
            <a:spLocks noGrp="1"/>
          </p:cNvSpPr>
          <p:nvPr>
            <p:ph type="ftr" sz="quarter" idx="12"/>
          </p:nvPr>
        </p:nvSpPr>
        <p:spPr/>
        <p:txBody>
          <a:bodyPr/>
          <a:lstStyle/>
          <a:p>
            <a:r>
              <a:rPr lang="en-US" smtClean="0"/>
              <a:t>Self-Determination Program Training to Regional Centers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7DB920D-1C02-46CF-B3F4-DCD2DF48762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Self-Determination Program Training to Regional Centers</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n-US" smtClean="0"/>
              <a:t>12/2015</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543800" cy="3584575"/>
          </a:xfrm>
        </p:spPr>
        <p:txBody>
          <a:bodyPr/>
          <a:lstStyle/>
          <a:p>
            <a:r>
              <a:rPr lang="en-US" sz="6000" dirty="0" smtClean="0">
                <a:latin typeface="+mn-lt"/>
              </a:rPr>
              <a:t>Self-Determination Program Services</a:t>
            </a:r>
            <a:endParaRPr lang="en-US" sz="6000" dirty="0">
              <a:latin typeface="+mn-lt"/>
            </a:endParaRPr>
          </a:p>
        </p:txBody>
      </p:sp>
      <p:sp>
        <p:nvSpPr>
          <p:cNvPr id="3" name="Subtitle 2"/>
          <p:cNvSpPr>
            <a:spLocks noGrp="1"/>
          </p:cNvSpPr>
          <p:nvPr>
            <p:ph type="subTitle" idx="1"/>
          </p:nvPr>
        </p:nvSpPr>
        <p:spPr/>
        <p:txBody>
          <a:bodyPr>
            <a:normAutofit/>
          </a:bodyPr>
          <a:lstStyle/>
          <a:p>
            <a:endParaRPr lang="en-US" sz="2800" dirty="0"/>
          </a:p>
        </p:txBody>
      </p:sp>
    </p:spTree>
    <p:extLst>
      <p:ext uri="{BB962C8B-B14F-4D97-AF65-F5344CB8AC3E}">
        <p14:creationId xmlns:p14="http://schemas.microsoft.com/office/powerpoint/2010/main" val="4104374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Questions</a:t>
            </a:r>
            <a:endParaRPr lang="en-US" dirty="0">
              <a:latin typeface="+mn-lt"/>
            </a:endParaRPr>
          </a:p>
        </p:txBody>
      </p:sp>
      <p:sp>
        <p:nvSpPr>
          <p:cNvPr id="4" name="Date Placeholder 3"/>
          <p:cNvSpPr>
            <a:spLocks noGrp="1"/>
          </p:cNvSpPr>
          <p:nvPr>
            <p:ph type="dt" sz="half" idx="10"/>
          </p:nvPr>
        </p:nvSpPr>
        <p:spPr>
          <a:xfrm rot="16200000">
            <a:off x="8336281" y="579120"/>
            <a:ext cx="914400" cy="365760"/>
          </a:xfrm>
        </p:spPr>
        <p:txBody>
          <a:bodyPr/>
          <a:lstStyle/>
          <a:p>
            <a:r>
              <a:rPr lang="en-US" dirty="0"/>
              <a:t>6</a:t>
            </a:r>
            <a:r>
              <a:rPr lang="en-US" dirty="0" smtClean="0"/>
              <a:t>/2016</a:t>
            </a:r>
            <a:endParaRPr lang="en-US" dirty="0"/>
          </a:p>
        </p:txBody>
      </p:sp>
      <p:sp>
        <p:nvSpPr>
          <p:cNvPr id="5" name="Footer Placeholder 4"/>
          <p:cNvSpPr>
            <a:spLocks noGrp="1"/>
          </p:cNvSpPr>
          <p:nvPr>
            <p:ph type="ftr" sz="quarter" idx="11"/>
          </p:nvPr>
        </p:nvSpPr>
        <p:spPr>
          <a:xfrm rot="16200000">
            <a:off x="6824910" y="3286760"/>
            <a:ext cx="3891281" cy="365760"/>
          </a:xfrm>
        </p:spPr>
        <p:txBody>
          <a:bodyPr/>
          <a:lstStyle/>
          <a:p>
            <a:r>
              <a:rPr lang="en-US" smtClean="0"/>
              <a:t>Self-Determination Program Training to Regional Centers</a:t>
            </a:r>
            <a:endParaRPr lang="en-US" dirty="0" smtClean="0"/>
          </a:p>
        </p:txBody>
      </p:sp>
      <p:sp>
        <p:nvSpPr>
          <p:cNvPr id="6" name="Slide Number Placeholder 5"/>
          <p:cNvSpPr>
            <a:spLocks noGrp="1"/>
          </p:cNvSpPr>
          <p:nvPr>
            <p:ph type="sldNum" sz="quarter" idx="12"/>
          </p:nvPr>
        </p:nvSpPr>
        <p:spPr>
          <a:xfrm>
            <a:off x="8531788" y="5648960"/>
            <a:ext cx="548640" cy="396240"/>
          </a:xfrm>
        </p:spPr>
        <p:txBody>
          <a:bodyPr/>
          <a:lstStyle/>
          <a:p>
            <a:fld id="{C7DB920D-1C02-46CF-B3F4-DCD2DF487621}" type="slidenum">
              <a:rPr lang="en-US" smtClean="0"/>
              <a:t>10</a:t>
            </a:fld>
            <a:endParaRPr lang="en-US"/>
          </a:p>
        </p:txBody>
      </p:sp>
      <p:sp>
        <p:nvSpPr>
          <p:cNvPr id="7" name="Content Placeholder 6"/>
          <p:cNvSpPr>
            <a:spLocks noGrp="1"/>
          </p:cNvSpPr>
          <p:nvPr>
            <p:ph idx="1"/>
          </p:nvPr>
        </p:nvSpPr>
        <p:spPr/>
        <p:txBody>
          <a:bodyPr/>
          <a:lstStyle/>
          <a:p>
            <a:endParaRPr lang="en-US" dirty="0"/>
          </a:p>
        </p:txBody>
      </p:sp>
      <p:pic>
        <p:nvPicPr>
          <p:cNvPr id="1029" name="Picture 5" descr="C:\Users\bhoward\AppData\Local\Microsoft\Windows\Temporary Internet Files\Content.IE5\M7Z30CCP\why[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614" y="1981200"/>
            <a:ext cx="2857500" cy="393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17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Learning </a:t>
            </a:r>
            <a:r>
              <a:rPr lang="en-US" dirty="0" smtClean="0">
                <a:latin typeface="+mn-lt"/>
              </a:rPr>
              <a:t>Objectives</a:t>
            </a:r>
            <a:endParaRPr lang="en-US" dirty="0">
              <a:latin typeface="+mn-lt"/>
            </a:endParaRPr>
          </a:p>
        </p:txBody>
      </p:sp>
      <p:sp>
        <p:nvSpPr>
          <p:cNvPr id="3" name="Content Placeholder 2"/>
          <p:cNvSpPr>
            <a:spLocks noGrp="1"/>
          </p:cNvSpPr>
          <p:nvPr>
            <p:ph idx="1"/>
          </p:nvPr>
        </p:nvSpPr>
        <p:spPr/>
        <p:txBody>
          <a:bodyPr>
            <a:normAutofit/>
          </a:bodyPr>
          <a:lstStyle/>
          <a:p>
            <a:pPr lvl="0"/>
            <a:r>
              <a:rPr lang="en-US" sz="3000" dirty="0" smtClean="0"/>
              <a:t>Be able to recognize Self-Determination </a:t>
            </a:r>
            <a:r>
              <a:rPr lang="en-US" sz="3000" dirty="0"/>
              <a:t>Program </a:t>
            </a:r>
            <a:r>
              <a:rPr lang="en-US" sz="3000" dirty="0" smtClean="0"/>
              <a:t>services </a:t>
            </a:r>
            <a:endParaRPr lang="en-US" sz="3000" dirty="0"/>
          </a:p>
          <a:p>
            <a:r>
              <a:rPr lang="en-US" sz="3000" dirty="0" smtClean="0"/>
              <a:t>Understand </a:t>
            </a:r>
            <a:r>
              <a:rPr lang="en-US" sz="3000" dirty="0"/>
              <a:t>that </a:t>
            </a:r>
            <a:r>
              <a:rPr lang="en-US" sz="3000" dirty="0" smtClean="0"/>
              <a:t>paid and unpaid services selected are identified through the person-centered planning process and are included in </a:t>
            </a:r>
            <a:r>
              <a:rPr lang="en-US" sz="3000" dirty="0"/>
              <a:t>the </a:t>
            </a:r>
            <a:r>
              <a:rPr lang="en-US" sz="3000" dirty="0" smtClean="0"/>
              <a:t>individual program plan</a:t>
            </a:r>
          </a:p>
          <a:p>
            <a:r>
              <a:rPr lang="en-US" sz="3000" dirty="0" smtClean="0"/>
              <a:t>Understand that use of </a:t>
            </a:r>
            <a:r>
              <a:rPr lang="en-US" sz="3000" dirty="0"/>
              <a:t>generic resources </a:t>
            </a:r>
            <a:r>
              <a:rPr lang="en-US" sz="3000" dirty="0" smtClean="0"/>
              <a:t>is required and can maximize a participant’s individual budget</a:t>
            </a:r>
            <a:endParaRPr lang="en-US" sz="3000" dirty="0"/>
          </a:p>
        </p:txBody>
      </p:sp>
      <p:sp>
        <p:nvSpPr>
          <p:cNvPr id="4" name="Date Placeholder 3"/>
          <p:cNvSpPr>
            <a:spLocks noGrp="1"/>
          </p:cNvSpPr>
          <p:nvPr>
            <p:ph type="dt" sz="half" idx="10"/>
          </p:nvPr>
        </p:nvSpPr>
        <p:spPr>
          <a:xfrm rot="16200000">
            <a:off x="8336281" y="579120"/>
            <a:ext cx="914400" cy="365760"/>
          </a:xfrm>
        </p:spPr>
        <p:txBody>
          <a:bodyPr/>
          <a:lstStyle/>
          <a:p>
            <a:r>
              <a:rPr lang="en-US" dirty="0" smtClean="0"/>
              <a:t>6/2016</a:t>
            </a:r>
            <a:endParaRPr lang="en-US" dirty="0"/>
          </a:p>
        </p:txBody>
      </p:sp>
      <p:sp>
        <p:nvSpPr>
          <p:cNvPr id="5" name="Footer Placeholder 4"/>
          <p:cNvSpPr>
            <a:spLocks noGrp="1"/>
          </p:cNvSpPr>
          <p:nvPr>
            <p:ph type="ftr" sz="quarter" idx="11"/>
          </p:nvPr>
        </p:nvSpPr>
        <p:spPr>
          <a:xfrm rot="16200000">
            <a:off x="6824910" y="3286760"/>
            <a:ext cx="3891281" cy="365760"/>
          </a:xfrm>
        </p:spPr>
        <p:txBody>
          <a:bodyPr/>
          <a:lstStyle/>
          <a:p>
            <a:r>
              <a:rPr lang="en-US" smtClean="0"/>
              <a:t>Self-Determination Program Training to Regional Centers</a:t>
            </a:r>
            <a:endParaRPr lang="en-US" dirty="0" smtClean="0"/>
          </a:p>
        </p:txBody>
      </p:sp>
      <p:sp>
        <p:nvSpPr>
          <p:cNvPr id="6" name="Slide Number Placeholder 5"/>
          <p:cNvSpPr>
            <a:spLocks noGrp="1"/>
          </p:cNvSpPr>
          <p:nvPr>
            <p:ph type="sldNum" sz="quarter" idx="12"/>
          </p:nvPr>
        </p:nvSpPr>
        <p:spPr>
          <a:xfrm>
            <a:off x="8531788" y="5648960"/>
            <a:ext cx="548640" cy="396240"/>
          </a:xfrm>
        </p:spPr>
        <p:txBody>
          <a:bodyPr/>
          <a:lstStyle/>
          <a:p>
            <a:fld id="{C7DB920D-1C02-46CF-B3F4-DCD2DF487621}" type="slidenum">
              <a:rPr lang="en-US" smtClean="0"/>
              <a:t>2</a:t>
            </a:fld>
            <a:endParaRPr lang="en-US"/>
          </a:p>
        </p:txBody>
      </p:sp>
    </p:spTree>
    <p:extLst>
      <p:ext uri="{BB962C8B-B14F-4D97-AF65-F5344CB8AC3E}">
        <p14:creationId xmlns:p14="http://schemas.microsoft.com/office/powerpoint/2010/main" val="3900515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n-lt"/>
              </a:rPr>
              <a:t>Services</a:t>
            </a:r>
            <a:endParaRPr lang="en-US" dirty="0">
              <a:solidFill>
                <a:schemeClr val="tx1"/>
              </a:solidFill>
              <a:latin typeface="+mn-lt"/>
            </a:endParaRPr>
          </a:p>
        </p:txBody>
      </p:sp>
      <p:sp>
        <p:nvSpPr>
          <p:cNvPr id="3" name="Content Placeholder 2"/>
          <p:cNvSpPr>
            <a:spLocks noGrp="1"/>
          </p:cNvSpPr>
          <p:nvPr>
            <p:ph idx="1"/>
          </p:nvPr>
        </p:nvSpPr>
        <p:spPr/>
        <p:txBody>
          <a:bodyPr>
            <a:normAutofit/>
          </a:bodyPr>
          <a:lstStyle/>
          <a:p>
            <a:r>
              <a:rPr lang="en-US" sz="3000" dirty="0" smtClean="0"/>
              <a:t>Self-Determination </a:t>
            </a:r>
            <a:r>
              <a:rPr lang="en-US" sz="3000" dirty="0"/>
              <a:t>Program </a:t>
            </a:r>
            <a:r>
              <a:rPr lang="en-US" sz="3000" dirty="0" smtClean="0"/>
              <a:t>participants choose from the approved services in the Self-Determination </a:t>
            </a:r>
            <a:r>
              <a:rPr lang="en-US" sz="3000" dirty="0"/>
              <a:t>Program </a:t>
            </a:r>
            <a:r>
              <a:rPr lang="en-US" sz="3000" dirty="0" smtClean="0"/>
              <a:t>HCBS Waiver</a:t>
            </a:r>
          </a:p>
          <a:p>
            <a:r>
              <a:rPr lang="en-US" sz="3000" dirty="0" smtClean="0"/>
              <a:t>Participants</a:t>
            </a:r>
            <a:r>
              <a:rPr lang="en-US" sz="3000" dirty="0"/>
              <a:t> </a:t>
            </a:r>
            <a:r>
              <a:rPr lang="en-US" sz="3000" dirty="0" smtClean="0"/>
              <a:t>can </a:t>
            </a:r>
            <a:r>
              <a:rPr lang="en-US" sz="3000" dirty="0"/>
              <a:t>purchase </a:t>
            </a:r>
            <a:r>
              <a:rPr lang="en-US" sz="3000" dirty="0" smtClean="0"/>
              <a:t>services from entities that are not </a:t>
            </a:r>
            <a:r>
              <a:rPr lang="en-US" sz="3000" dirty="0" err="1"/>
              <a:t>vendored</a:t>
            </a:r>
            <a:r>
              <a:rPr lang="en-US" sz="3000" dirty="0"/>
              <a:t> with </a:t>
            </a:r>
            <a:r>
              <a:rPr lang="en-US" sz="3000" dirty="0" smtClean="0"/>
              <a:t>the regional centers</a:t>
            </a:r>
          </a:p>
          <a:p>
            <a:r>
              <a:rPr lang="en-US" sz="3000" dirty="0" smtClean="0"/>
              <a:t>All services must be included in participants’ individual program plans</a:t>
            </a:r>
            <a:endParaRPr lang="en-US" sz="3000" dirty="0"/>
          </a:p>
          <a:p>
            <a:endParaRPr lang="en-US" sz="3000" dirty="0" smtClean="0"/>
          </a:p>
        </p:txBody>
      </p:sp>
      <p:sp>
        <p:nvSpPr>
          <p:cNvPr id="4" name="Date Placeholder 3"/>
          <p:cNvSpPr>
            <a:spLocks noGrp="1"/>
          </p:cNvSpPr>
          <p:nvPr>
            <p:ph type="dt" sz="half" idx="10"/>
          </p:nvPr>
        </p:nvSpPr>
        <p:spPr/>
        <p:txBody>
          <a:bodyPr/>
          <a:lstStyle/>
          <a:p>
            <a:pPr algn="r"/>
            <a:r>
              <a:rPr lang="en-US" dirty="0"/>
              <a:t>6</a:t>
            </a:r>
            <a:r>
              <a:rPr lang="en-US" dirty="0" smtClean="0"/>
              <a:t>/2016</a:t>
            </a:r>
            <a:endParaRPr lang="en-US" dirty="0"/>
          </a:p>
        </p:txBody>
      </p:sp>
      <p:sp>
        <p:nvSpPr>
          <p:cNvPr id="5" name="Footer Placeholder 4"/>
          <p:cNvSpPr>
            <a:spLocks noGrp="1"/>
          </p:cNvSpPr>
          <p:nvPr>
            <p:ph type="ftr" sz="quarter" idx="11"/>
          </p:nvPr>
        </p:nvSpPr>
        <p:spPr/>
        <p:txBody>
          <a:bodyPr/>
          <a:lstStyle/>
          <a:p>
            <a:r>
              <a:rPr lang="en-US" smtClean="0"/>
              <a:t>Self-Determination Program Training to Regional Centers</a:t>
            </a:r>
            <a:endParaRPr lang="en-US" dirty="0"/>
          </a:p>
        </p:txBody>
      </p:sp>
      <p:sp>
        <p:nvSpPr>
          <p:cNvPr id="6" name="Slide Number Placeholder 5"/>
          <p:cNvSpPr>
            <a:spLocks noGrp="1"/>
          </p:cNvSpPr>
          <p:nvPr>
            <p:ph type="sldNum" sz="quarter" idx="12"/>
          </p:nvPr>
        </p:nvSpPr>
        <p:spPr/>
        <p:txBody>
          <a:bodyPr/>
          <a:lstStyle/>
          <a:p>
            <a:fld id="{20EDAD75-EC64-4745-B63B-971A98AC43BD}" type="slidenum">
              <a:rPr lang="en-US" smtClean="0"/>
              <a:t>3</a:t>
            </a:fld>
            <a:endParaRPr lang="en-US"/>
          </a:p>
        </p:txBody>
      </p:sp>
    </p:spTree>
    <p:extLst>
      <p:ext uri="{BB962C8B-B14F-4D97-AF65-F5344CB8AC3E}">
        <p14:creationId xmlns:p14="http://schemas.microsoft.com/office/powerpoint/2010/main" val="264608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Examples of Services</a:t>
            </a:r>
            <a:endParaRPr lang="en-US" strike="sngStrike" dirty="0">
              <a:latin typeface="+mn-lt"/>
            </a:endParaRPr>
          </a:p>
        </p:txBody>
      </p:sp>
      <p:sp>
        <p:nvSpPr>
          <p:cNvPr id="3" name="Content Placeholder 2"/>
          <p:cNvSpPr>
            <a:spLocks noGrp="1"/>
          </p:cNvSpPr>
          <p:nvPr>
            <p:ph idx="1"/>
          </p:nvPr>
        </p:nvSpPr>
        <p:spPr/>
        <p:txBody>
          <a:bodyPr>
            <a:normAutofit/>
          </a:bodyPr>
          <a:lstStyle/>
          <a:p>
            <a:r>
              <a:rPr lang="en-US" sz="3200" dirty="0" smtClean="0"/>
              <a:t>Respite — provides payment on a short-term basis for relief to those persons who normally care for and/or supervise participants</a:t>
            </a:r>
          </a:p>
          <a:p>
            <a:pPr lvl="2">
              <a:buFont typeface="Wingdings" panose="05000000000000000000" pitchFamily="2" charset="2"/>
              <a:buChar char="Ø"/>
            </a:pPr>
            <a:r>
              <a:rPr lang="en-US" sz="2800" dirty="0"/>
              <a:t>N</a:t>
            </a:r>
            <a:r>
              <a:rPr lang="en-US" sz="2800" dirty="0" smtClean="0"/>
              <a:t>ot subject to a cap on hours</a:t>
            </a:r>
            <a:endParaRPr lang="en-US" sz="1200" dirty="0" smtClean="0"/>
          </a:p>
          <a:p>
            <a:pPr marL="109538" lvl="2" indent="0">
              <a:buNone/>
            </a:pPr>
            <a:r>
              <a:rPr lang="en-US" sz="1200" dirty="0" smtClean="0"/>
              <a:t> </a:t>
            </a:r>
          </a:p>
        </p:txBody>
      </p:sp>
      <p:sp>
        <p:nvSpPr>
          <p:cNvPr id="4" name="Date Placeholder 3"/>
          <p:cNvSpPr>
            <a:spLocks noGrp="1"/>
          </p:cNvSpPr>
          <p:nvPr>
            <p:ph type="dt" sz="half" idx="10"/>
          </p:nvPr>
        </p:nvSpPr>
        <p:spPr/>
        <p:txBody>
          <a:bodyPr/>
          <a:lstStyle/>
          <a:p>
            <a:r>
              <a:rPr lang="en-US" dirty="0"/>
              <a:t>6</a:t>
            </a:r>
            <a:r>
              <a:rPr lang="en-US" dirty="0" smtClean="0"/>
              <a:t>/2016</a:t>
            </a:r>
            <a:endParaRPr lang="en-US" dirty="0"/>
          </a:p>
        </p:txBody>
      </p:sp>
      <p:sp>
        <p:nvSpPr>
          <p:cNvPr id="5" name="Footer Placeholder 4"/>
          <p:cNvSpPr>
            <a:spLocks noGrp="1"/>
          </p:cNvSpPr>
          <p:nvPr>
            <p:ph type="ftr" sz="quarter" idx="11"/>
          </p:nvPr>
        </p:nvSpPr>
        <p:spPr/>
        <p:txBody>
          <a:bodyPr/>
          <a:lstStyle/>
          <a:p>
            <a:r>
              <a:rPr lang="en-US" smtClean="0"/>
              <a:t>Self-Determination Program Training to Regional Centers</a:t>
            </a:r>
            <a:endParaRPr lang="en-US"/>
          </a:p>
        </p:txBody>
      </p:sp>
      <p:sp>
        <p:nvSpPr>
          <p:cNvPr id="6" name="Slide Number Placeholder 5"/>
          <p:cNvSpPr>
            <a:spLocks noGrp="1"/>
          </p:cNvSpPr>
          <p:nvPr>
            <p:ph type="sldNum" sz="quarter" idx="12"/>
          </p:nvPr>
        </p:nvSpPr>
        <p:spPr/>
        <p:txBody>
          <a:bodyPr/>
          <a:lstStyle/>
          <a:p>
            <a:fld id="{20EDAD75-EC64-4745-B63B-971A98AC43BD}" type="slidenum">
              <a:rPr lang="en-US" smtClean="0"/>
              <a:t>4</a:t>
            </a:fld>
            <a:endParaRPr lang="en-US"/>
          </a:p>
        </p:txBody>
      </p:sp>
    </p:spTree>
    <p:extLst>
      <p:ext uri="{BB962C8B-B14F-4D97-AF65-F5344CB8AC3E}">
        <p14:creationId xmlns:p14="http://schemas.microsoft.com/office/powerpoint/2010/main" val="3582971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n-lt"/>
              </a:rPr>
              <a:t>Examples of Services</a:t>
            </a:r>
            <a:endParaRPr lang="en-US" dirty="0">
              <a:solidFill>
                <a:schemeClr val="tx1"/>
              </a:solidFill>
              <a:latin typeface="+mn-lt"/>
            </a:endParaRPr>
          </a:p>
        </p:txBody>
      </p:sp>
      <p:sp>
        <p:nvSpPr>
          <p:cNvPr id="3" name="Content Placeholder 2"/>
          <p:cNvSpPr>
            <a:spLocks noGrp="1"/>
          </p:cNvSpPr>
          <p:nvPr>
            <p:ph idx="1"/>
          </p:nvPr>
        </p:nvSpPr>
        <p:spPr/>
        <p:txBody>
          <a:bodyPr>
            <a:normAutofit/>
          </a:bodyPr>
          <a:lstStyle/>
          <a:p>
            <a:r>
              <a:rPr lang="en-US" sz="3200" dirty="0" smtClean="0"/>
              <a:t>Community Integration Services — provides payment for services tailored to participants’ specific personal skills outcomes to prepare or support community participation, independence, and interdependence</a:t>
            </a:r>
          </a:p>
          <a:p>
            <a:pPr lvl="2">
              <a:buFont typeface="Wingdings" panose="05000000000000000000" pitchFamily="2" charset="2"/>
              <a:buChar char="Ø"/>
            </a:pPr>
            <a:r>
              <a:rPr lang="en-US" sz="2800" dirty="0" smtClean="0"/>
              <a:t> Camping</a:t>
            </a:r>
            <a:endParaRPr lang="en-US" sz="2800" dirty="0"/>
          </a:p>
        </p:txBody>
      </p:sp>
      <p:sp>
        <p:nvSpPr>
          <p:cNvPr id="4" name="Date Placeholder 3"/>
          <p:cNvSpPr>
            <a:spLocks noGrp="1"/>
          </p:cNvSpPr>
          <p:nvPr>
            <p:ph type="dt" sz="half" idx="10"/>
          </p:nvPr>
        </p:nvSpPr>
        <p:spPr/>
        <p:txBody>
          <a:bodyPr/>
          <a:lstStyle/>
          <a:p>
            <a:pPr algn="r"/>
            <a:r>
              <a:rPr lang="en-US" dirty="0"/>
              <a:t>6</a:t>
            </a:r>
            <a:r>
              <a:rPr lang="en-US" dirty="0" smtClean="0"/>
              <a:t>/2016</a:t>
            </a:r>
            <a:endParaRPr lang="en-US" dirty="0"/>
          </a:p>
        </p:txBody>
      </p:sp>
      <p:sp>
        <p:nvSpPr>
          <p:cNvPr id="5" name="Footer Placeholder 4"/>
          <p:cNvSpPr>
            <a:spLocks noGrp="1"/>
          </p:cNvSpPr>
          <p:nvPr>
            <p:ph type="ftr" sz="quarter" idx="11"/>
          </p:nvPr>
        </p:nvSpPr>
        <p:spPr/>
        <p:txBody>
          <a:bodyPr/>
          <a:lstStyle/>
          <a:p>
            <a:r>
              <a:rPr lang="en-US" smtClean="0"/>
              <a:t>Self-Determination Program Training to Regional Centers</a:t>
            </a:r>
            <a:endParaRPr lang="en-US" dirty="0"/>
          </a:p>
        </p:txBody>
      </p:sp>
      <p:sp>
        <p:nvSpPr>
          <p:cNvPr id="6" name="Slide Number Placeholder 5"/>
          <p:cNvSpPr>
            <a:spLocks noGrp="1"/>
          </p:cNvSpPr>
          <p:nvPr>
            <p:ph type="sldNum" sz="quarter" idx="12"/>
          </p:nvPr>
        </p:nvSpPr>
        <p:spPr/>
        <p:txBody>
          <a:bodyPr/>
          <a:lstStyle/>
          <a:p>
            <a:fld id="{20EDAD75-EC64-4745-B63B-971A98AC43BD}" type="slidenum">
              <a:rPr lang="en-US" smtClean="0"/>
              <a:t>5</a:t>
            </a:fld>
            <a:endParaRPr lang="en-US"/>
          </a:p>
        </p:txBody>
      </p:sp>
    </p:spTree>
    <p:extLst>
      <p:ext uri="{BB962C8B-B14F-4D97-AF65-F5344CB8AC3E}">
        <p14:creationId xmlns:p14="http://schemas.microsoft.com/office/powerpoint/2010/main" val="28427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Examples of Services</a:t>
            </a:r>
            <a:endParaRPr lang="en-US" dirty="0">
              <a:latin typeface="+mn-lt"/>
            </a:endParaRPr>
          </a:p>
        </p:txBody>
      </p:sp>
      <p:sp>
        <p:nvSpPr>
          <p:cNvPr id="3" name="Content Placeholder 2"/>
          <p:cNvSpPr>
            <a:spLocks noGrp="1"/>
          </p:cNvSpPr>
          <p:nvPr>
            <p:ph idx="1"/>
          </p:nvPr>
        </p:nvSpPr>
        <p:spPr/>
        <p:txBody>
          <a:bodyPr>
            <a:normAutofit/>
          </a:bodyPr>
          <a:lstStyle/>
          <a:p>
            <a:r>
              <a:rPr lang="en-US" sz="3200" dirty="0"/>
              <a:t>Live-In Caregiver — </a:t>
            </a:r>
            <a:r>
              <a:rPr lang="en-US" sz="3200" dirty="0" smtClean="0"/>
              <a:t>provides </a:t>
            </a:r>
            <a:r>
              <a:rPr lang="en-US" sz="3200" dirty="0"/>
              <a:t>payment for the additional costs of rent/food for an unrelated live-in personal </a:t>
            </a:r>
            <a:r>
              <a:rPr lang="en-US" sz="3200" dirty="0" smtClean="0"/>
              <a:t>caregiver</a:t>
            </a:r>
          </a:p>
          <a:p>
            <a:pPr marL="114300" indent="0">
              <a:buNone/>
            </a:pPr>
            <a:endParaRPr lang="en-US" sz="1200" dirty="0"/>
          </a:p>
          <a:p>
            <a:r>
              <a:rPr lang="en-US" sz="3200" dirty="0" smtClean="0"/>
              <a:t>Integrative Therapies — provides payment for alternative medicines such as acupuncture</a:t>
            </a:r>
            <a:r>
              <a:rPr lang="en-US" sz="3200" dirty="0"/>
              <a:t> </a:t>
            </a:r>
            <a:r>
              <a:rPr lang="en-US" sz="3200" dirty="0" smtClean="0"/>
              <a:t>and chiropractic</a:t>
            </a:r>
          </a:p>
        </p:txBody>
      </p:sp>
      <p:sp>
        <p:nvSpPr>
          <p:cNvPr id="4" name="Date Placeholder 3"/>
          <p:cNvSpPr>
            <a:spLocks noGrp="1"/>
          </p:cNvSpPr>
          <p:nvPr>
            <p:ph type="dt" sz="half" idx="10"/>
          </p:nvPr>
        </p:nvSpPr>
        <p:spPr/>
        <p:txBody>
          <a:bodyPr/>
          <a:lstStyle/>
          <a:p>
            <a:pPr algn="r"/>
            <a:r>
              <a:rPr lang="en-US" dirty="0"/>
              <a:t>6</a:t>
            </a:r>
            <a:r>
              <a:rPr lang="en-US" dirty="0" smtClean="0"/>
              <a:t>/2016</a:t>
            </a:r>
            <a:endParaRPr lang="en-US" dirty="0"/>
          </a:p>
        </p:txBody>
      </p:sp>
      <p:sp>
        <p:nvSpPr>
          <p:cNvPr id="5" name="Footer Placeholder 4"/>
          <p:cNvSpPr>
            <a:spLocks noGrp="1"/>
          </p:cNvSpPr>
          <p:nvPr>
            <p:ph type="ftr" sz="quarter" idx="11"/>
          </p:nvPr>
        </p:nvSpPr>
        <p:spPr/>
        <p:txBody>
          <a:bodyPr/>
          <a:lstStyle/>
          <a:p>
            <a:r>
              <a:rPr lang="en-US" smtClean="0"/>
              <a:t>Self-Determination Program Training to Regional Centers</a:t>
            </a:r>
            <a:endParaRPr lang="en-US" dirty="0"/>
          </a:p>
        </p:txBody>
      </p:sp>
      <p:sp>
        <p:nvSpPr>
          <p:cNvPr id="6" name="Slide Number Placeholder 5"/>
          <p:cNvSpPr>
            <a:spLocks noGrp="1"/>
          </p:cNvSpPr>
          <p:nvPr>
            <p:ph type="sldNum" sz="quarter" idx="12"/>
          </p:nvPr>
        </p:nvSpPr>
        <p:spPr/>
        <p:txBody>
          <a:bodyPr/>
          <a:lstStyle/>
          <a:p>
            <a:fld id="{20EDAD75-EC64-4745-B63B-971A98AC43BD}" type="slidenum">
              <a:rPr lang="en-US" smtClean="0"/>
              <a:t>6</a:t>
            </a:fld>
            <a:endParaRPr lang="en-US"/>
          </a:p>
        </p:txBody>
      </p:sp>
    </p:spTree>
    <p:extLst>
      <p:ext uri="{BB962C8B-B14F-4D97-AF65-F5344CB8AC3E}">
        <p14:creationId xmlns:p14="http://schemas.microsoft.com/office/powerpoint/2010/main" val="3704178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Examples of Services</a:t>
            </a:r>
            <a:endParaRPr lang="en-US" strike="sngStrike" dirty="0">
              <a:latin typeface="+mn-lt"/>
            </a:endParaRPr>
          </a:p>
        </p:txBody>
      </p:sp>
      <p:sp>
        <p:nvSpPr>
          <p:cNvPr id="3" name="Content Placeholder 2"/>
          <p:cNvSpPr>
            <a:spLocks noGrp="1"/>
          </p:cNvSpPr>
          <p:nvPr>
            <p:ph idx="1"/>
          </p:nvPr>
        </p:nvSpPr>
        <p:spPr/>
        <p:txBody>
          <a:bodyPr>
            <a:normAutofit/>
          </a:bodyPr>
          <a:lstStyle/>
          <a:p>
            <a:r>
              <a:rPr lang="en-US" sz="3200" dirty="0"/>
              <a:t>Participant-Directed Goods and </a:t>
            </a:r>
            <a:r>
              <a:rPr lang="en-US" sz="3200" dirty="0" smtClean="0"/>
              <a:t>Services </a:t>
            </a:r>
            <a:r>
              <a:rPr lang="en-US" sz="3200" dirty="0"/>
              <a:t>– </a:t>
            </a:r>
            <a:r>
              <a:rPr lang="en-US" sz="3200" dirty="0" smtClean="0"/>
              <a:t>provides payment for services</a:t>
            </a:r>
            <a:r>
              <a:rPr lang="en-US" sz="3200" dirty="0"/>
              <a:t>, equipment </a:t>
            </a:r>
            <a:r>
              <a:rPr lang="en-US" sz="3200" dirty="0" smtClean="0"/>
              <a:t>or supplies </a:t>
            </a:r>
            <a:r>
              <a:rPr lang="en-US" sz="3200" dirty="0"/>
              <a:t>not otherwise provided through the </a:t>
            </a:r>
            <a:r>
              <a:rPr lang="en-US" sz="3200" dirty="0" smtClean="0"/>
              <a:t>Self-Determination Program </a:t>
            </a:r>
            <a:r>
              <a:rPr lang="en-US" sz="3200" dirty="0"/>
              <a:t>Waiver or through the </a:t>
            </a:r>
            <a:r>
              <a:rPr lang="en-US" sz="3200" dirty="0" err="1" smtClean="0"/>
              <a:t>Medi</a:t>
            </a:r>
            <a:r>
              <a:rPr lang="en-US" sz="3200" dirty="0" smtClean="0"/>
              <a:t>-Cal </a:t>
            </a:r>
            <a:r>
              <a:rPr lang="en-US" sz="3200" dirty="0"/>
              <a:t>State plan that address an identified need in the IPP and meet certain </a:t>
            </a:r>
            <a:r>
              <a:rPr lang="en-US" sz="3200" dirty="0" smtClean="0"/>
              <a:t>requirements.</a:t>
            </a:r>
          </a:p>
        </p:txBody>
      </p:sp>
      <p:sp>
        <p:nvSpPr>
          <p:cNvPr id="4" name="Date Placeholder 3"/>
          <p:cNvSpPr>
            <a:spLocks noGrp="1"/>
          </p:cNvSpPr>
          <p:nvPr>
            <p:ph type="dt" sz="half" idx="10"/>
          </p:nvPr>
        </p:nvSpPr>
        <p:spPr/>
        <p:txBody>
          <a:bodyPr/>
          <a:lstStyle/>
          <a:p>
            <a:pPr algn="r"/>
            <a:r>
              <a:rPr lang="en-US" dirty="0"/>
              <a:t>6</a:t>
            </a:r>
            <a:r>
              <a:rPr lang="en-US" dirty="0" smtClean="0"/>
              <a:t>/2016</a:t>
            </a:r>
            <a:endParaRPr lang="en-US" dirty="0"/>
          </a:p>
        </p:txBody>
      </p:sp>
      <p:sp>
        <p:nvSpPr>
          <p:cNvPr id="5" name="Footer Placeholder 4"/>
          <p:cNvSpPr>
            <a:spLocks noGrp="1"/>
          </p:cNvSpPr>
          <p:nvPr>
            <p:ph type="ftr" sz="quarter" idx="11"/>
          </p:nvPr>
        </p:nvSpPr>
        <p:spPr/>
        <p:txBody>
          <a:bodyPr/>
          <a:lstStyle/>
          <a:p>
            <a:r>
              <a:rPr lang="en-US" smtClean="0"/>
              <a:t>Self-Determination Program Training to Regional Centers</a:t>
            </a:r>
            <a:endParaRPr lang="en-US" dirty="0"/>
          </a:p>
        </p:txBody>
      </p:sp>
      <p:sp>
        <p:nvSpPr>
          <p:cNvPr id="6" name="Slide Number Placeholder 5"/>
          <p:cNvSpPr>
            <a:spLocks noGrp="1"/>
          </p:cNvSpPr>
          <p:nvPr>
            <p:ph type="sldNum" sz="quarter" idx="12"/>
          </p:nvPr>
        </p:nvSpPr>
        <p:spPr/>
        <p:txBody>
          <a:bodyPr/>
          <a:lstStyle/>
          <a:p>
            <a:fld id="{20EDAD75-EC64-4745-B63B-971A98AC43BD}" type="slidenum">
              <a:rPr lang="en-US" smtClean="0"/>
              <a:t>7</a:t>
            </a:fld>
            <a:endParaRPr lang="en-US"/>
          </a:p>
        </p:txBody>
      </p:sp>
    </p:spTree>
    <p:extLst>
      <p:ext uri="{BB962C8B-B14F-4D97-AF65-F5344CB8AC3E}">
        <p14:creationId xmlns:p14="http://schemas.microsoft.com/office/powerpoint/2010/main" val="3919213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What Services Are Not Covered?</a:t>
            </a:r>
            <a:endParaRPr lang="en-US" dirty="0">
              <a:latin typeface="+mn-lt"/>
            </a:endParaRPr>
          </a:p>
        </p:txBody>
      </p:sp>
      <p:sp>
        <p:nvSpPr>
          <p:cNvPr id="3" name="Content Placeholder 2"/>
          <p:cNvSpPr>
            <a:spLocks noGrp="1"/>
          </p:cNvSpPr>
          <p:nvPr>
            <p:ph idx="1"/>
          </p:nvPr>
        </p:nvSpPr>
        <p:spPr/>
        <p:txBody>
          <a:bodyPr>
            <a:normAutofit/>
          </a:bodyPr>
          <a:lstStyle/>
          <a:p>
            <a:pPr lvl="0"/>
            <a:r>
              <a:rPr lang="en-US" sz="3200" dirty="0" smtClean="0"/>
              <a:t>Costs of participants’ Room and Board </a:t>
            </a:r>
          </a:p>
          <a:p>
            <a:pPr lvl="0"/>
            <a:r>
              <a:rPr lang="en-US" sz="3200" dirty="0" smtClean="0"/>
              <a:t>Services that are not approved in the Home and Community-Based Services Waiver</a:t>
            </a:r>
          </a:p>
          <a:p>
            <a:pPr lvl="0"/>
            <a:r>
              <a:rPr lang="en-US" sz="3200" dirty="0" smtClean="0"/>
              <a:t>Services provided in settings that do not conform to new Federal HCBS regulations </a:t>
            </a:r>
            <a:r>
              <a:rPr lang="en-US" sz="3200" dirty="0"/>
              <a:t>that became effective in March </a:t>
            </a:r>
            <a:r>
              <a:rPr lang="en-US" sz="3200" dirty="0" smtClean="0"/>
              <a:t>2014</a:t>
            </a:r>
          </a:p>
          <a:p>
            <a:pPr lvl="0"/>
            <a:r>
              <a:rPr lang="en-US" sz="3200" dirty="0" smtClean="0"/>
              <a:t>Generic Resources</a:t>
            </a:r>
          </a:p>
        </p:txBody>
      </p:sp>
      <p:sp>
        <p:nvSpPr>
          <p:cNvPr id="4" name="Date Placeholder 3"/>
          <p:cNvSpPr>
            <a:spLocks noGrp="1"/>
          </p:cNvSpPr>
          <p:nvPr>
            <p:ph type="dt" sz="half" idx="10"/>
          </p:nvPr>
        </p:nvSpPr>
        <p:spPr>
          <a:xfrm rot="16200000">
            <a:off x="8336281" y="579120"/>
            <a:ext cx="914400" cy="365760"/>
          </a:xfrm>
        </p:spPr>
        <p:txBody>
          <a:bodyPr/>
          <a:lstStyle/>
          <a:p>
            <a:r>
              <a:rPr lang="en-US" dirty="0"/>
              <a:t>6</a:t>
            </a:r>
            <a:r>
              <a:rPr lang="en-US" dirty="0" smtClean="0"/>
              <a:t>/2016</a:t>
            </a:r>
            <a:endParaRPr lang="en-US" dirty="0"/>
          </a:p>
        </p:txBody>
      </p:sp>
      <p:sp>
        <p:nvSpPr>
          <p:cNvPr id="5" name="Footer Placeholder 4"/>
          <p:cNvSpPr>
            <a:spLocks noGrp="1"/>
          </p:cNvSpPr>
          <p:nvPr>
            <p:ph type="ftr" sz="quarter" idx="11"/>
          </p:nvPr>
        </p:nvSpPr>
        <p:spPr>
          <a:xfrm rot="16200000">
            <a:off x="6824910" y="3286760"/>
            <a:ext cx="3891281" cy="365760"/>
          </a:xfrm>
        </p:spPr>
        <p:txBody>
          <a:bodyPr/>
          <a:lstStyle/>
          <a:p>
            <a:r>
              <a:rPr lang="en-US" smtClean="0"/>
              <a:t>Self-Determination Program Training to Regional Centers</a:t>
            </a:r>
            <a:endParaRPr lang="en-US" dirty="0" smtClean="0"/>
          </a:p>
        </p:txBody>
      </p:sp>
      <p:sp>
        <p:nvSpPr>
          <p:cNvPr id="6" name="Slide Number Placeholder 5"/>
          <p:cNvSpPr>
            <a:spLocks noGrp="1"/>
          </p:cNvSpPr>
          <p:nvPr>
            <p:ph type="sldNum" sz="quarter" idx="12"/>
          </p:nvPr>
        </p:nvSpPr>
        <p:spPr>
          <a:xfrm>
            <a:off x="8531788" y="5648960"/>
            <a:ext cx="548640" cy="396240"/>
          </a:xfrm>
        </p:spPr>
        <p:txBody>
          <a:bodyPr/>
          <a:lstStyle/>
          <a:p>
            <a:fld id="{C7DB920D-1C02-46CF-B3F4-DCD2DF487621}" type="slidenum">
              <a:rPr lang="en-US" smtClean="0"/>
              <a:t>8</a:t>
            </a:fld>
            <a:endParaRPr lang="en-US"/>
          </a:p>
        </p:txBody>
      </p:sp>
    </p:spTree>
    <p:extLst>
      <p:ext uri="{BB962C8B-B14F-4D97-AF65-F5344CB8AC3E}">
        <p14:creationId xmlns:p14="http://schemas.microsoft.com/office/powerpoint/2010/main" val="992384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Generic </a:t>
            </a:r>
            <a:r>
              <a:rPr lang="en-US" dirty="0">
                <a:latin typeface="+mn-lt"/>
              </a:rPr>
              <a:t>R</a:t>
            </a:r>
            <a:r>
              <a:rPr lang="en-US" dirty="0" smtClean="0">
                <a:latin typeface="+mn-lt"/>
              </a:rPr>
              <a:t>esources</a:t>
            </a:r>
            <a:endParaRPr lang="en-US" dirty="0">
              <a:latin typeface="+mn-lt"/>
            </a:endParaRPr>
          </a:p>
        </p:txBody>
      </p:sp>
      <p:sp>
        <p:nvSpPr>
          <p:cNvPr id="3" name="Content Placeholder 2"/>
          <p:cNvSpPr>
            <a:spLocks noGrp="1"/>
          </p:cNvSpPr>
          <p:nvPr>
            <p:ph idx="1"/>
          </p:nvPr>
        </p:nvSpPr>
        <p:spPr/>
        <p:txBody>
          <a:bodyPr>
            <a:normAutofit/>
          </a:bodyPr>
          <a:lstStyle/>
          <a:p>
            <a:r>
              <a:rPr lang="en-US" sz="3200" dirty="0"/>
              <a:t>Available to the general community, not just regional center consumers</a:t>
            </a:r>
          </a:p>
          <a:p>
            <a:pPr lvl="0"/>
            <a:r>
              <a:rPr lang="en-US" sz="3200" dirty="0" smtClean="0"/>
              <a:t>Must be used first</a:t>
            </a:r>
          </a:p>
          <a:p>
            <a:r>
              <a:rPr lang="en-US" sz="3200" dirty="0" smtClean="0"/>
              <a:t>Allow Self-Determination Program participants to </a:t>
            </a:r>
            <a:r>
              <a:rPr lang="en-US" sz="3200" dirty="0"/>
              <a:t>extend their individual budgets </a:t>
            </a:r>
            <a:r>
              <a:rPr lang="en-US" sz="3200" dirty="0" smtClean="0"/>
              <a:t>further</a:t>
            </a:r>
            <a:endParaRPr lang="en-US" sz="3200" dirty="0"/>
          </a:p>
        </p:txBody>
      </p:sp>
      <p:sp>
        <p:nvSpPr>
          <p:cNvPr id="4" name="Date Placeholder 3"/>
          <p:cNvSpPr>
            <a:spLocks noGrp="1"/>
          </p:cNvSpPr>
          <p:nvPr>
            <p:ph type="dt" sz="half" idx="10"/>
          </p:nvPr>
        </p:nvSpPr>
        <p:spPr>
          <a:xfrm rot="16200000">
            <a:off x="8336281" y="579120"/>
            <a:ext cx="914400" cy="365760"/>
          </a:xfrm>
        </p:spPr>
        <p:txBody>
          <a:bodyPr/>
          <a:lstStyle/>
          <a:p>
            <a:r>
              <a:rPr lang="en-US" dirty="0"/>
              <a:t>6</a:t>
            </a:r>
            <a:r>
              <a:rPr lang="en-US" dirty="0" smtClean="0"/>
              <a:t>/2016</a:t>
            </a:r>
            <a:endParaRPr lang="en-US" dirty="0"/>
          </a:p>
        </p:txBody>
      </p:sp>
      <p:sp>
        <p:nvSpPr>
          <p:cNvPr id="5" name="Footer Placeholder 4"/>
          <p:cNvSpPr>
            <a:spLocks noGrp="1"/>
          </p:cNvSpPr>
          <p:nvPr>
            <p:ph type="ftr" sz="quarter" idx="11"/>
          </p:nvPr>
        </p:nvSpPr>
        <p:spPr>
          <a:xfrm rot="16200000">
            <a:off x="6824910" y="3286760"/>
            <a:ext cx="3891281" cy="365760"/>
          </a:xfrm>
        </p:spPr>
        <p:txBody>
          <a:bodyPr/>
          <a:lstStyle/>
          <a:p>
            <a:r>
              <a:rPr lang="en-US" smtClean="0"/>
              <a:t>Self-Determination Program Training to Regional Centers</a:t>
            </a:r>
            <a:endParaRPr lang="en-US" dirty="0" smtClean="0"/>
          </a:p>
        </p:txBody>
      </p:sp>
      <p:sp>
        <p:nvSpPr>
          <p:cNvPr id="6" name="Slide Number Placeholder 5"/>
          <p:cNvSpPr>
            <a:spLocks noGrp="1"/>
          </p:cNvSpPr>
          <p:nvPr>
            <p:ph type="sldNum" sz="quarter" idx="12"/>
          </p:nvPr>
        </p:nvSpPr>
        <p:spPr>
          <a:xfrm>
            <a:off x="8531788" y="5648960"/>
            <a:ext cx="548640" cy="396240"/>
          </a:xfrm>
        </p:spPr>
        <p:txBody>
          <a:bodyPr/>
          <a:lstStyle/>
          <a:p>
            <a:fld id="{C7DB920D-1C02-46CF-B3F4-DCD2DF487621}" type="slidenum">
              <a:rPr lang="en-US" smtClean="0"/>
              <a:t>9</a:t>
            </a:fld>
            <a:endParaRPr lang="en-US"/>
          </a:p>
        </p:txBody>
      </p:sp>
    </p:spTree>
    <p:extLst>
      <p:ext uri="{BB962C8B-B14F-4D97-AF65-F5344CB8AC3E}">
        <p14:creationId xmlns:p14="http://schemas.microsoft.com/office/powerpoint/2010/main" val="6675291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3843</TotalTime>
  <Words>1362</Words>
  <Application>Microsoft Office PowerPoint</Application>
  <PresentationFormat>On-screen Show (4:3)</PresentationFormat>
  <Paragraphs>118</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vt:lpstr>
      <vt:lpstr>Courier New</vt:lpstr>
      <vt:lpstr>Wingdings</vt:lpstr>
      <vt:lpstr>Adjacency</vt:lpstr>
      <vt:lpstr>Self-Determination Program Services</vt:lpstr>
      <vt:lpstr>Learning Objectives</vt:lpstr>
      <vt:lpstr>Services</vt:lpstr>
      <vt:lpstr>Examples of Services</vt:lpstr>
      <vt:lpstr>Examples of Services</vt:lpstr>
      <vt:lpstr>Examples of Services</vt:lpstr>
      <vt:lpstr>Examples of Services</vt:lpstr>
      <vt:lpstr>What Services Are Not Covered?</vt:lpstr>
      <vt:lpstr>Generic Resources</vt:lpstr>
      <vt:lpstr>Questions</vt:lpstr>
    </vt:vector>
  </TitlesOfParts>
  <Company>DDS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Background Checks</dc:title>
  <dc:creator>Draper, Ashley@DDS</dc:creator>
  <cp:lastModifiedBy>Pat Van</cp:lastModifiedBy>
  <cp:revision>200</cp:revision>
  <cp:lastPrinted>2016-06-06T23:05:15Z</cp:lastPrinted>
  <dcterms:created xsi:type="dcterms:W3CDTF">2015-10-06T21:15:57Z</dcterms:created>
  <dcterms:modified xsi:type="dcterms:W3CDTF">2016-10-31T21:17:53Z</dcterms:modified>
</cp:coreProperties>
</file>