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1446" y="-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FF59B8-3B18-497B-B749-9276A3688C5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001D58-AA4F-4CE8-9704-DC2F04351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35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75034B-F0ED-4D24-827B-AD4158635065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4788" y="1162050"/>
            <a:ext cx="40608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84A22A-E1DC-462A-8323-B630DD3D0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09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74788" y="1162050"/>
            <a:ext cx="40608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4CABD-75D8-4449-B41A-21854C6A625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876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554482"/>
            <a:ext cx="8633460" cy="2184188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80" y="3972560"/>
            <a:ext cx="7040880" cy="198628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2892D-2E99-43D9-A281-DE9C9BE62C32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54380" y="3851656"/>
            <a:ext cx="8633460" cy="18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47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40C6E-3001-4AE6-A7FC-2689D3646EC1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6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690880"/>
            <a:ext cx="2263140" cy="664972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690880"/>
            <a:ext cx="6621780" cy="6649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0554-741E-441F-A39F-EDFD8BAA1FDD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0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ACA6-E2F1-47D1-A6F5-FCEB8DDA2246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79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2677162"/>
            <a:ext cx="8549640" cy="249364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5243781"/>
            <a:ext cx="8549640" cy="1700212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1203-B7B1-442A-AEFE-3A01BF586B9D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04672" y="5212689"/>
            <a:ext cx="8633460" cy="180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430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96466"/>
            <a:ext cx="4442460" cy="53474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96466"/>
            <a:ext cx="4442460" cy="53474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9B7BB-1B6C-4DC1-9374-715E7968AF99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6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99920"/>
            <a:ext cx="4325112" cy="725064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763520"/>
            <a:ext cx="4325112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0368" y="1899920"/>
            <a:ext cx="4325112" cy="725064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0368" y="2763520"/>
            <a:ext cx="4325112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812D2-27E6-45BF-B90C-644AFF63A0BD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361112" y="4585280"/>
            <a:ext cx="5337048" cy="87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28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94C-7E67-4ABB-B2C7-E45AB2CEDF1D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F1436-180D-4DC3-B17D-C0D5E2641A2B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52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897690"/>
            <a:ext cx="2353666" cy="143012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8980" y="897691"/>
            <a:ext cx="6286500" cy="6321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2414627"/>
            <a:ext cx="2353666" cy="4809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4C7E-AEEE-43C7-8D42-39AA1A735D31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07392" y="4057594"/>
            <a:ext cx="6321552" cy="174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14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898144"/>
            <a:ext cx="2356948" cy="1433576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44471" y="949961"/>
            <a:ext cx="6494829" cy="6233850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2418080"/>
            <a:ext cx="2353666" cy="48085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7B16F-3366-44BD-8768-EB60AD519F41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50224"/>
            <a:ext cx="10058400" cy="2590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04520"/>
            <a:ext cx="9052560" cy="1122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527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0058400" cy="414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20727"/>
            <a:ext cx="3185160" cy="3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C8ACB05-35FC-4333-9A05-3AC2EBC617AC}" type="datetime1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1900" y="20727"/>
            <a:ext cx="4526280" cy="3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20727"/>
            <a:ext cx="1173480" cy="373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78319ED-DAA5-4991-9F50-146EDB4F20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38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Open meeting</a:t>
            </a:r>
            <a:br>
              <a:rPr lang="en-US" sz="3600" dirty="0"/>
            </a:br>
            <a:r>
              <a:rPr lang="en-US" sz="3600" dirty="0"/>
              <a:t>Basics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7520" y="5440680"/>
            <a:ext cx="5280660" cy="1468120"/>
          </a:xfrm>
        </p:spPr>
        <p:txBody>
          <a:bodyPr>
            <a:normAutofit/>
          </a:bodyPr>
          <a:lstStyle/>
          <a:p>
            <a:pPr algn="r"/>
            <a:endParaRPr lang="en-US" sz="1500" dirty="0"/>
          </a:p>
          <a:p>
            <a:pPr algn="r"/>
            <a:endParaRPr lang="en-US" sz="1500" dirty="0"/>
          </a:p>
          <a:p>
            <a:pPr algn="r"/>
            <a:endParaRPr lang="en-US" sz="1500" dirty="0"/>
          </a:p>
          <a:p>
            <a:pPr algn="r"/>
            <a:endParaRPr lang="en-US" sz="1500" dirty="0"/>
          </a:p>
          <a:p>
            <a:pPr algn="r"/>
            <a:r>
              <a:rPr lang="en-US" sz="1500" dirty="0"/>
              <a:t>March 2016 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086" y="846992"/>
            <a:ext cx="1275636" cy="983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4490" y="690880"/>
            <a:ext cx="6789420" cy="664972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5400" dirty="0"/>
              <a:t>ROBERT’S RULES </a:t>
            </a:r>
          </a:p>
          <a:p>
            <a:pPr marL="0" indent="0" algn="ctr">
              <a:buNone/>
            </a:pPr>
            <a:r>
              <a:rPr lang="en-US" sz="5400" dirty="0"/>
              <a:t>OF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76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 meetings:  </a:t>
            </a:r>
            <a:r>
              <a:rPr lang="en-US" dirty="0" smtClean="0"/>
              <a:t>Robert’s Rules of Order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Your committee can choose to use Robert’s Rules of Order.  </a:t>
            </a:r>
          </a:p>
          <a:p>
            <a:pPr marL="0" indent="0">
              <a:buNone/>
            </a:pPr>
            <a:r>
              <a:rPr lang="en-US" sz="2800" dirty="0"/>
              <a:t>Some reasons for using Robert’s Rules of Order:</a:t>
            </a:r>
          </a:p>
          <a:p>
            <a:pPr marL="0" indent="0">
              <a:buNone/>
            </a:pPr>
            <a:endParaRPr lang="en-US" sz="1050" dirty="0"/>
          </a:p>
          <a:p>
            <a:pPr lvl="1"/>
            <a:r>
              <a:rPr lang="en-US" sz="2800" dirty="0"/>
              <a:t>To set the rules for running the meeting</a:t>
            </a:r>
          </a:p>
          <a:p>
            <a:pPr lvl="1"/>
            <a:r>
              <a:rPr lang="en-US" sz="2800" dirty="0"/>
              <a:t>To provide for order, fairness and decorum</a:t>
            </a:r>
          </a:p>
          <a:p>
            <a:pPr lvl="1"/>
            <a:r>
              <a:rPr lang="en-US" sz="2800" dirty="0"/>
              <a:t>To help with the decision making process</a:t>
            </a:r>
          </a:p>
          <a:p>
            <a:pPr lvl="1"/>
            <a:r>
              <a:rPr lang="en-US" sz="2800" dirty="0"/>
              <a:t>To help meetings be efficient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1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 meetings:  Robert’s Rules of Order</a:t>
            </a:r>
            <a:br>
              <a:rPr lang="en-US" dirty="0"/>
            </a:br>
            <a:r>
              <a:rPr lang="en-US" dirty="0" smtClean="0"/>
              <a:t>Role of the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3200" dirty="0"/>
              <a:t>If you use Robert’s Rules of Order, a few important responsibilities of the Chair are to:</a:t>
            </a:r>
          </a:p>
          <a:p>
            <a:pPr marL="0" indent="0">
              <a:buNone/>
            </a:pPr>
            <a:endParaRPr lang="en-US" sz="1400" dirty="0"/>
          </a:p>
          <a:p>
            <a:pPr lvl="1"/>
            <a:r>
              <a:rPr lang="en-US" sz="2400" dirty="0"/>
              <a:t>Call meeting to order</a:t>
            </a:r>
          </a:p>
          <a:p>
            <a:pPr lvl="1"/>
            <a:r>
              <a:rPr lang="en-US" sz="2400" dirty="0"/>
              <a:t>Introduce agenda items</a:t>
            </a:r>
          </a:p>
          <a:p>
            <a:pPr lvl="1"/>
            <a:r>
              <a:rPr lang="en-US" sz="2400" dirty="0"/>
              <a:t>Recognize speakers</a:t>
            </a:r>
          </a:p>
          <a:p>
            <a:pPr lvl="1"/>
            <a:r>
              <a:rPr lang="en-US" sz="2400" dirty="0"/>
              <a:t>Maintain order</a:t>
            </a:r>
          </a:p>
          <a:p>
            <a:pPr lvl="1"/>
            <a:r>
              <a:rPr lang="en-US" sz="2400" dirty="0"/>
              <a:t>Put motions to a vote</a:t>
            </a:r>
          </a:p>
          <a:p>
            <a:pPr lvl="1"/>
            <a:r>
              <a:rPr lang="en-US" sz="2400" dirty="0"/>
              <a:t>Announce the vote result</a:t>
            </a:r>
          </a:p>
          <a:p>
            <a:pPr lvl="1"/>
            <a:r>
              <a:rPr lang="en-US" sz="2400" dirty="0"/>
              <a:t>Adjourn the meeting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4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 meetings:  Robert’s Rules of Order</a:t>
            </a:r>
            <a:br>
              <a:rPr lang="en-US" dirty="0"/>
            </a:br>
            <a:r>
              <a:rPr lang="en-US" sz="3100" dirty="0"/>
              <a:t>Some Actions You Can Take in a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During a meeting, you may want to: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dirty="0" smtClean="0"/>
              <a:t>Bring up a new idea or action</a:t>
            </a:r>
          </a:p>
          <a:p>
            <a:pPr marL="274320" lvl="1" indent="0">
              <a:buNone/>
            </a:pPr>
            <a:r>
              <a:rPr lang="en-US" sz="1800" dirty="0"/>
              <a:t>By saying “I move that _____.”</a:t>
            </a:r>
          </a:p>
          <a:p>
            <a:pPr marL="274320" lvl="1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b="1" dirty="0" smtClean="0"/>
              <a:t>Change wording of a motion</a:t>
            </a:r>
          </a:p>
          <a:p>
            <a:pPr marL="274320" lvl="1" indent="0">
              <a:buNone/>
            </a:pPr>
            <a:r>
              <a:rPr lang="en-US" sz="1800" dirty="0"/>
              <a:t>By saying “I move that the motion be amended by _____.”</a:t>
            </a:r>
          </a:p>
          <a:p>
            <a:pPr marL="274320" lvl="1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b="1" dirty="0" smtClean="0"/>
              <a:t>Stop discussion because you think there’s been enough debate and vote on the motion</a:t>
            </a:r>
          </a:p>
          <a:p>
            <a:pPr marL="274320" lvl="1" indent="0">
              <a:buNone/>
            </a:pPr>
            <a:r>
              <a:rPr lang="en-US" sz="1800" dirty="0"/>
              <a:t>By saying “I move the previous question.” (requires a 2/3 vote)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 meetings:  Robert’s Rules of Order</a:t>
            </a:r>
            <a:br>
              <a:rPr lang="en-US" dirty="0"/>
            </a:br>
            <a:r>
              <a:rPr lang="en-US" sz="3100" dirty="0"/>
              <a:t>Some Actions You Can Take in a Meeting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During a meeting, you may want to: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b="1" dirty="0" smtClean="0"/>
              <a:t>Postpone a motion or matter until a later time </a:t>
            </a:r>
          </a:p>
          <a:p>
            <a:pPr marL="274320" lvl="1" indent="0">
              <a:buNone/>
            </a:pPr>
            <a:r>
              <a:rPr lang="en-US" sz="1800" dirty="0"/>
              <a:t>By saying “I move to postpone the motion until _____.”</a:t>
            </a:r>
          </a:p>
          <a:p>
            <a:pPr marL="274320" lvl="1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b="1" dirty="0" smtClean="0"/>
              <a:t>Ask for clarification if you are confused about a procedure </a:t>
            </a:r>
          </a:p>
          <a:p>
            <a:pPr marL="274320" lvl="1" indent="0">
              <a:buNone/>
            </a:pPr>
            <a:r>
              <a:rPr lang="en-US" sz="1800" dirty="0"/>
              <a:t>By saying “Point of Information” and asking your question</a:t>
            </a:r>
          </a:p>
          <a:p>
            <a:pPr marL="274320" lvl="1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b="1" dirty="0" smtClean="0"/>
              <a:t>Make sure the agenda is being followed </a:t>
            </a:r>
          </a:p>
          <a:p>
            <a:r>
              <a:rPr lang="en-US" sz="2000" dirty="0"/>
              <a:t>“</a:t>
            </a:r>
            <a:r>
              <a:rPr lang="en-US" sz="1800" dirty="0"/>
              <a:t>By saying “I call for the orders of the day.”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 meetings:  Robert’s Rules of Order</a:t>
            </a:r>
            <a:br>
              <a:rPr lang="en-US" dirty="0"/>
            </a:br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3200" dirty="0"/>
              <a:t>Remember:</a:t>
            </a:r>
          </a:p>
          <a:p>
            <a:pPr marL="0" indent="0">
              <a:buNone/>
            </a:pPr>
            <a:endParaRPr lang="en-US" sz="900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The Rules are meant to </a:t>
            </a:r>
            <a:r>
              <a:rPr lang="en-US" i="1" dirty="0"/>
              <a:t>help</a:t>
            </a:r>
            <a:r>
              <a:rPr lang="en-US" dirty="0"/>
              <a:t> you conduct the meeting, not to make things </a:t>
            </a:r>
            <a:r>
              <a:rPr lang="en-US" dirty="0" smtClean="0"/>
              <a:t>harder.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And a </a:t>
            </a:r>
            <a:r>
              <a:rPr lang="en-US" dirty="0"/>
              <a:t>committee can always decide to suspend the rules </a:t>
            </a:r>
            <a:r>
              <a:rPr lang="en-US" dirty="0" smtClean="0"/>
              <a:t>with a 2/3 vote.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from Local Advisory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What is one thing that is working well in your region?</a:t>
            </a:r>
            <a:endParaRPr lang="en-US" dirty="0"/>
          </a:p>
          <a:p>
            <a:pPr lvl="0"/>
            <a:r>
              <a:rPr lang="en-US" b="1" dirty="0"/>
              <a:t>What is one thing that you could use support with in your region?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6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</a:t>
            </a:r>
            <a:r>
              <a:rPr lang="en-US" dirty="0" smtClean="0"/>
              <a:t>meetings – State of 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3200" dirty="0"/>
              <a:t>To make sure meetings are legal and run smoothly, you should follow the rules of:</a:t>
            </a:r>
          </a:p>
          <a:p>
            <a:pPr marL="0" indent="0">
              <a:buNone/>
            </a:pPr>
            <a:endParaRPr lang="en-US" sz="32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The Bagley-Keene Act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Roberts Rules of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6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4490" y="690880"/>
            <a:ext cx="6789420" cy="664972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5400" dirty="0"/>
              <a:t>BAGLEY-KEENE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73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 </a:t>
            </a:r>
            <a:r>
              <a:rPr lang="en-US" dirty="0" smtClean="0"/>
              <a:t>meetings:  Bagley-Keene </a:t>
            </a:r>
            <a:r>
              <a:rPr lang="en-US" dirty="0"/>
              <a:t>Act</a:t>
            </a:r>
            <a:br>
              <a:rPr lang="en-US" dirty="0"/>
            </a:br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/>
              <a:t>It’s law that:</a:t>
            </a:r>
          </a:p>
          <a:p>
            <a:pPr marL="0" indent="0">
              <a:buNone/>
            </a:pPr>
            <a:endParaRPr lang="en-US" sz="3600" dirty="0"/>
          </a:p>
          <a:p>
            <a:pPr marL="548640" lvl="2" indent="0">
              <a:buNone/>
            </a:pPr>
            <a:r>
              <a:rPr lang="en-US" sz="3000" dirty="0"/>
              <a:t>The “people’s business” is to be conducted openly.</a:t>
            </a:r>
          </a:p>
          <a:p>
            <a:pPr marL="0" indent="0">
              <a:buNone/>
            </a:pPr>
            <a:endParaRPr lang="en-US" sz="4000" dirty="0"/>
          </a:p>
          <a:p>
            <a:pPr marL="274320" lvl="1" indent="0">
              <a:buNone/>
            </a:pPr>
            <a:r>
              <a:rPr lang="en-US" sz="1800" dirty="0"/>
              <a:t>(GC §§11120.)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7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 </a:t>
            </a:r>
            <a:r>
              <a:rPr lang="en-US" dirty="0" smtClean="0"/>
              <a:t>meetings: Bagley-Keene </a:t>
            </a:r>
            <a:r>
              <a:rPr lang="en-US" dirty="0"/>
              <a:t>Act</a:t>
            </a:r>
            <a:br>
              <a:rPr lang="en-US" dirty="0"/>
            </a:br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Bagley-Keene Act rules let the public know: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400" b="1" dirty="0"/>
              <a:t>When</a:t>
            </a:r>
            <a:r>
              <a:rPr lang="en-US" sz="2400" dirty="0"/>
              <a:t> the committee is having a meeting and </a:t>
            </a:r>
            <a:r>
              <a:rPr lang="en-US" sz="2400" b="1" dirty="0"/>
              <a:t>what</a:t>
            </a:r>
            <a:r>
              <a:rPr lang="en-US" sz="2400" dirty="0"/>
              <a:t> will be discussed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That there is a chance for the </a:t>
            </a:r>
            <a:r>
              <a:rPr lang="en-US" sz="2400" b="1" dirty="0"/>
              <a:t>public</a:t>
            </a:r>
            <a:r>
              <a:rPr lang="en-US" sz="2400" dirty="0"/>
              <a:t> to </a:t>
            </a:r>
            <a:r>
              <a:rPr lang="en-US" sz="2400" b="1" dirty="0"/>
              <a:t>comment</a:t>
            </a:r>
            <a:r>
              <a:rPr lang="en-US" sz="2400" dirty="0"/>
              <a:t> on committee business</a:t>
            </a:r>
          </a:p>
          <a:p>
            <a:pPr lvl="1"/>
            <a:endParaRPr lang="en-US" sz="2400" dirty="0"/>
          </a:p>
          <a:p>
            <a:pPr lvl="1"/>
            <a:r>
              <a:rPr lang="en-US" sz="2400" b="1" dirty="0"/>
              <a:t>How</a:t>
            </a:r>
            <a:r>
              <a:rPr lang="en-US" sz="2400" dirty="0"/>
              <a:t> committee decisions are made</a:t>
            </a:r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6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 </a:t>
            </a:r>
            <a:r>
              <a:rPr lang="en-US" dirty="0" smtClean="0"/>
              <a:t>meetings: Bagley-Keene </a:t>
            </a:r>
            <a:r>
              <a:rPr lang="en-US" dirty="0"/>
              <a:t>Act</a:t>
            </a:r>
            <a:br>
              <a:rPr lang="en-US" dirty="0"/>
            </a:br>
            <a:r>
              <a:rPr lang="en-US" dirty="0" smtClean="0"/>
              <a:t>What is a meeting?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The Bagley-Keene rules apply to “meetings.”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/>
              <a:t>A meeting is:</a:t>
            </a:r>
          </a:p>
          <a:p>
            <a:pPr lvl="1"/>
            <a:endParaRPr lang="en-US" sz="1200" dirty="0"/>
          </a:p>
          <a:p>
            <a:pPr lvl="1"/>
            <a:r>
              <a:rPr lang="en-US" sz="2800" dirty="0"/>
              <a:t>A congregation (“get-together”) of</a:t>
            </a:r>
          </a:p>
          <a:p>
            <a:pPr lvl="1"/>
            <a:r>
              <a:rPr lang="en-US" sz="2800" dirty="0"/>
              <a:t>A </a:t>
            </a:r>
            <a:r>
              <a:rPr lang="en-US" sz="2800" b="1" dirty="0"/>
              <a:t>majority</a:t>
            </a:r>
            <a:r>
              <a:rPr lang="en-US" sz="2800" dirty="0"/>
              <a:t> of the members of the committee</a:t>
            </a:r>
          </a:p>
          <a:p>
            <a:pPr lvl="1"/>
            <a:r>
              <a:rPr lang="en-US" sz="2800" dirty="0"/>
              <a:t>To </a:t>
            </a:r>
            <a:r>
              <a:rPr lang="en-US" sz="2800" b="1" dirty="0"/>
              <a:t>hear, discuss, or deliberate</a:t>
            </a:r>
          </a:p>
          <a:p>
            <a:pPr lvl="1"/>
            <a:r>
              <a:rPr lang="en-US" sz="2800" dirty="0"/>
              <a:t>On a </a:t>
            </a:r>
            <a:r>
              <a:rPr lang="en-US" sz="2800" b="1" dirty="0"/>
              <a:t>subject </a:t>
            </a:r>
            <a:r>
              <a:rPr lang="en-US" sz="2800" dirty="0"/>
              <a:t>that the committee is authorized to deal with</a:t>
            </a:r>
          </a:p>
          <a:p>
            <a:pPr lvl="1"/>
            <a:endParaRPr lang="en-US" sz="1100" dirty="0"/>
          </a:p>
          <a:p>
            <a:pPr marL="274320" lvl="1" indent="0">
              <a:buNone/>
            </a:pPr>
            <a:r>
              <a:rPr lang="en-US" sz="1900" dirty="0"/>
              <a:t>(GC §11122.5.)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71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 </a:t>
            </a:r>
            <a:r>
              <a:rPr lang="en-US" dirty="0" smtClean="0"/>
              <a:t>meetings:  Bagley-Keene </a:t>
            </a:r>
            <a:r>
              <a:rPr lang="en-US" dirty="0"/>
              <a:t>Act</a:t>
            </a:r>
            <a:br>
              <a:rPr lang="en-US" dirty="0"/>
            </a:br>
            <a:r>
              <a:rPr lang="en-US" dirty="0" smtClean="0"/>
              <a:t>Notice </a:t>
            </a:r>
            <a:r>
              <a:rPr lang="en-US" dirty="0"/>
              <a:t>R</a:t>
            </a:r>
            <a:r>
              <a:rPr lang="en-US" dirty="0" smtClean="0"/>
              <a:t>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Bagley-Keene Act has notice requirements including: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Notice of regular meeting must be sent out at least </a:t>
            </a:r>
            <a:r>
              <a:rPr lang="en-US" b="1" dirty="0" smtClean="0"/>
              <a:t>10 days</a:t>
            </a:r>
            <a:r>
              <a:rPr lang="en-US" dirty="0" smtClean="0"/>
              <a:t> in advance. We do this with an agenda. </a:t>
            </a:r>
          </a:p>
          <a:p>
            <a:endParaRPr lang="en-US" sz="1000" dirty="0"/>
          </a:p>
          <a:p>
            <a:r>
              <a:rPr lang="en-US" dirty="0" smtClean="0"/>
              <a:t>Notice must include: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/>
              <a:t>name, address and phone number </a:t>
            </a:r>
            <a:r>
              <a:rPr lang="en-US" dirty="0" smtClean="0"/>
              <a:t>of a person who can give    more info</a:t>
            </a:r>
          </a:p>
          <a:p>
            <a:pPr lvl="1"/>
            <a:r>
              <a:rPr lang="en-US" b="1" dirty="0"/>
              <a:t>W</a:t>
            </a:r>
            <a:r>
              <a:rPr lang="en-US" b="1" dirty="0" smtClean="0"/>
              <a:t>ebsite address</a:t>
            </a:r>
            <a:r>
              <a:rPr lang="en-US" dirty="0" smtClean="0"/>
              <a:t> where the notice is posted</a:t>
            </a:r>
          </a:p>
          <a:p>
            <a:pPr lvl="1"/>
            <a:r>
              <a:rPr lang="en-US" b="1" dirty="0" smtClean="0"/>
              <a:t>Short description </a:t>
            </a:r>
            <a:r>
              <a:rPr lang="en-US" dirty="0" smtClean="0"/>
              <a:t>of all items to be discussed</a:t>
            </a:r>
          </a:p>
          <a:p>
            <a:pPr lvl="1"/>
            <a:endParaRPr lang="en-US" sz="1050" dirty="0"/>
          </a:p>
          <a:p>
            <a:r>
              <a:rPr lang="en-US" dirty="0" smtClean="0"/>
              <a:t>Notice must be posted online and sent to all committee members and people who request it</a:t>
            </a:r>
            <a:endParaRPr lang="en-US" dirty="0"/>
          </a:p>
          <a:p>
            <a:pPr marL="0" indent="0">
              <a:buNone/>
            </a:pPr>
            <a:r>
              <a:rPr lang="en-US" sz="1800" dirty="0"/>
              <a:t>   (GC §11125.)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meetings:  Bagley-Keene </a:t>
            </a:r>
            <a:r>
              <a:rPr lang="en-US" dirty="0"/>
              <a:t>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MAIN POINTS: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There must be 10 day notice for all meetings.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Discussion outside of a scheduled meeting could be a “meeting”: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Depends on the issue discussed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Depends on the number of </a:t>
            </a:r>
            <a:r>
              <a:rPr lang="en-US" dirty="0" smtClean="0"/>
              <a:t>members involved in the discussion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Phone calls, emails </a:t>
            </a:r>
            <a:r>
              <a:rPr lang="en-US" dirty="0"/>
              <a:t>and text messages count!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 </a:t>
            </a:r>
            <a:r>
              <a:rPr lang="en-US" dirty="0" smtClean="0"/>
              <a:t>meetings:  Bagley-Keene </a:t>
            </a:r>
            <a:r>
              <a:rPr lang="en-US" dirty="0"/>
              <a:t>Act</a:t>
            </a:r>
            <a:br>
              <a:rPr lang="en-US" dirty="0"/>
            </a:br>
            <a:r>
              <a:rPr lang="en-US" dirty="0" smtClean="0"/>
              <a:t>Other Important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800" dirty="0"/>
          </a:p>
          <a:p>
            <a:pPr>
              <a:spcAft>
                <a:spcPts val="1000"/>
              </a:spcAft>
            </a:pPr>
            <a:r>
              <a:rPr lang="en-US" sz="2000" dirty="0"/>
              <a:t>Must report the vote of every member</a:t>
            </a:r>
          </a:p>
          <a:p>
            <a:pPr>
              <a:spcAft>
                <a:spcPts val="1000"/>
              </a:spcAft>
            </a:pPr>
            <a:r>
              <a:rPr lang="en-US" sz="2000" dirty="0"/>
              <a:t>No secret ballots</a:t>
            </a:r>
          </a:p>
          <a:p>
            <a:pPr>
              <a:spcAft>
                <a:spcPts val="1000"/>
              </a:spcAft>
            </a:pPr>
            <a:r>
              <a:rPr lang="en-US" sz="2000" dirty="0"/>
              <a:t>No proxy votes</a:t>
            </a:r>
          </a:p>
          <a:p>
            <a:pPr>
              <a:spcAft>
                <a:spcPts val="1000"/>
              </a:spcAft>
            </a:pPr>
            <a:r>
              <a:rPr lang="en-US" sz="2000" dirty="0"/>
              <a:t>No emailing or texting during a meeting</a:t>
            </a:r>
          </a:p>
          <a:p>
            <a:pPr>
              <a:spcAft>
                <a:spcPts val="1000"/>
              </a:spcAft>
            </a:pPr>
            <a:r>
              <a:rPr lang="en-US" sz="2000" dirty="0"/>
              <a:t>Materials given to members must be available to the public at the same time</a:t>
            </a:r>
          </a:p>
          <a:p>
            <a:pPr>
              <a:spcAft>
                <a:spcPts val="1000"/>
              </a:spcAft>
            </a:pPr>
            <a:r>
              <a:rPr lang="en-US" sz="2000" dirty="0"/>
              <a:t>Must be opportunity for public comment</a:t>
            </a:r>
          </a:p>
          <a:p>
            <a:pPr>
              <a:spcAft>
                <a:spcPts val="1000"/>
              </a:spcAft>
            </a:pPr>
            <a:r>
              <a:rPr lang="en-US" sz="2000" dirty="0"/>
              <a:t>You can ask but can’t make someone give their name or sign-in in to attend the meeting or give public comment</a:t>
            </a:r>
          </a:p>
          <a:p>
            <a:pPr>
              <a:spcAft>
                <a:spcPts val="1000"/>
              </a:spcAft>
            </a:pPr>
            <a:r>
              <a:rPr lang="en-US" sz="2000" dirty="0"/>
              <a:t>There are special teleconference rules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319ED-DAA5-4991-9F50-146EDB4F20A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0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722</Words>
  <Application>Microsoft Office PowerPoint</Application>
  <PresentationFormat>Custom</PresentationFormat>
  <Paragraphs>149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Open meeting Basics</vt:lpstr>
      <vt:lpstr>Open meetings – State of CA</vt:lpstr>
      <vt:lpstr>PowerPoint Presentation</vt:lpstr>
      <vt:lpstr>Open meetings:  Bagley-Keene Act Purpose</vt:lpstr>
      <vt:lpstr>Open meetings: Bagley-Keene Act Purpose</vt:lpstr>
      <vt:lpstr>Open meetings: Bagley-Keene Act What is a meeting?</vt:lpstr>
      <vt:lpstr>Open meetings:  Bagley-Keene Act Notice Rules</vt:lpstr>
      <vt:lpstr>Open meetings:  Bagley-Keene Act</vt:lpstr>
      <vt:lpstr>Open meetings:  Bagley-Keene Act Other Important Rules</vt:lpstr>
      <vt:lpstr>PowerPoint Presentation</vt:lpstr>
      <vt:lpstr>Open meetings:  Robert’s Rules of Order Purpose</vt:lpstr>
      <vt:lpstr>Open meetings:  Robert’s Rules of Order Role of the Chair</vt:lpstr>
      <vt:lpstr>Open meetings:  Robert’s Rules of Order Some Actions You Can Take in a Meeting</vt:lpstr>
      <vt:lpstr>Open meetings:  Robert’s Rules of Order Some Actions You Can Take in a Meeting (Cont’d.)</vt:lpstr>
      <vt:lpstr>Open meetings:  Robert’s Rules of Order Remember</vt:lpstr>
      <vt:lpstr>Updates from Local Advisory Committees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Statewide Self-Determination Advisory Committee</dc:title>
  <dc:creator>Mawrogin</dc:creator>
  <cp:lastModifiedBy>Kevin Rollins</cp:lastModifiedBy>
  <cp:revision>12</cp:revision>
  <cp:lastPrinted>2016-03-02T20:25:06Z</cp:lastPrinted>
  <dcterms:created xsi:type="dcterms:W3CDTF">2016-03-02T15:37:51Z</dcterms:created>
  <dcterms:modified xsi:type="dcterms:W3CDTF">2016-03-03T00:18:04Z</dcterms:modified>
</cp:coreProperties>
</file>