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
  </p:notesMasterIdLst>
  <p:handoutMasterIdLst>
    <p:handoutMasterId r:id="rId6"/>
  </p:handoutMasterIdLst>
  <p:sldIdLst>
    <p:sldId id="276" r:id="rId2"/>
    <p:sldId id="277" r:id="rId3"/>
    <p:sldId id="278" r:id="rId4"/>
  </p:sldIdLst>
  <p:sldSz cx="10058400" cy="7772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5" d="100"/>
          <a:sy n="105" d="100"/>
        </p:scale>
        <p:origin x="-1470" y="-78"/>
      </p:cViewPr>
      <p:guideLst>
        <p:guide orient="horz" pos="2448"/>
        <p:guide pos="316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EFF59B8-3B18-497B-B749-9276A3688C5A}" type="datetimeFigureOut">
              <a:rPr lang="en-US" smtClean="0"/>
              <a:t>3/2/2016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B001D58-AA4F-4CE8-9704-DC2F04351801}" type="slidenum">
              <a:rPr lang="en-US" smtClean="0"/>
              <a:t>‹#›</a:t>
            </a:fld>
            <a:endParaRPr lang="en-US"/>
          </a:p>
        </p:txBody>
      </p:sp>
    </p:spTree>
    <p:extLst>
      <p:ext uri="{BB962C8B-B14F-4D97-AF65-F5344CB8AC3E}">
        <p14:creationId xmlns:p14="http://schemas.microsoft.com/office/powerpoint/2010/main" val="2485835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475034B-F0ED-4D24-827B-AD4158635065}" type="datetimeFigureOut">
              <a:rPr lang="en-US" smtClean="0"/>
              <a:t>3/2/2016</a:t>
            </a:fld>
            <a:endParaRPr lang="en-US"/>
          </a:p>
        </p:txBody>
      </p:sp>
      <p:sp>
        <p:nvSpPr>
          <p:cNvPr id="4" name="Slide Image Placeholder 3"/>
          <p:cNvSpPr>
            <a:spLocks noGrp="1" noRot="1" noChangeAspect="1"/>
          </p:cNvSpPr>
          <p:nvPr>
            <p:ph type="sldImg" idx="2"/>
          </p:nvPr>
        </p:nvSpPr>
        <p:spPr>
          <a:xfrm>
            <a:off x="1474788" y="1162050"/>
            <a:ext cx="40608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84A22A-E1DC-462A-8323-B630DD3D037E}" type="slidenum">
              <a:rPr lang="en-US" smtClean="0"/>
              <a:t>‹#›</a:t>
            </a:fld>
            <a:endParaRPr lang="en-US"/>
          </a:p>
        </p:txBody>
      </p:sp>
    </p:spTree>
    <p:extLst>
      <p:ext uri="{BB962C8B-B14F-4D97-AF65-F5344CB8AC3E}">
        <p14:creationId xmlns:p14="http://schemas.microsoft.com/office/powerpoint/2010/main" val="427330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4"/>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502920" y="7203865"/>
            <a:ext cx="2346960" cy="413808"/>
          </a:xfrm>
          <a:prstGeom prst="rect">
            <a:avLst/>
          </a:prstGeom>
        </p:spPr>
        <p:txBody>
          <a:bodyPr/>
          <a:lstStyle/>
          <a:p>
            <a:pPr defTabSz="457200"/>
            <a:fld id="{1E190B14-F854-2C4C-B6DF-8897AE573B24}" type="datetimeFigureOut">
              <a:rPr lang="en-US" smtClean="0">
                <a:solidFill>
                  <a:prstClr val="black"/>
                </a:solidFill>
              </a:rPr>
              <a:pPr defTabSz="457200"/>
              <a:t>3/2/2016</a:t>
            </a:fld>
            <a:endParaRPr lang="en-US">
              <a:solidFill>
                <a:prstClr val="black"/>
              </a:solidFill>
            </a:endParaRPr>
          </a:p>
        </p:txBody>
      </p:sp>
      <p:sp>
        <p:nvSpPr>
          <p:cNvPr id="5" name="Footer Placeholder 4"/>
          <p:cNvSpPr>
            <a:spLocks noGrp="1"/>
          </p:cNvSpPr>
          <p:nvPr>
            <p:ph type="ftr" sz="quarter" idx="11"/>
          </p:nvPr>
        </p:nvSpPr>
        <p:spPr>
          <a:xfrm>
            <a:off x="3436620" y="7203865"/>
            <a:ext cx="3185160" cy="413808"/>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0546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2920" y="7203865"/>
            <a:ext cx="2346960" cy="413808"/>
          </a:xfrm>
          <a:prstGeom prst="rect">
            <a:avLst/>
          </a:prstGeom>
        </p:spPr>
        <p:txBody>
          <a:bodyPr/>
          <a:lstStyle/>
          <a:p>
            <a:pPr defTabSz="457200"/>
            <a:fld id="{1E190B14-F854-2C4C-B6DF-8897AE573B24}" type="datetimeFigureOut">
              <a:rPr lang="en-US" smtClean="0">
                <a:solidFill>
                  <a:prstClr val="black"/>
                </a:solidFill>
              </a:rPr>
              <a:pPr defTabSz="457200"/>
              <a:t>3/2/2016</a:t>
            </a:fld>
            <a:endParaRPr lang="en-US">
              <a:solidFill>
                <a:prstClr val="black"/>
              </a:solidFill>
            </a:endParaRPr>
          </a:p>
        </p:txBody>
      </p:sp>
      <p:sp>
        <p:nvSpPr>
          <p:cNvPr id="5" name="Footer Placeholder 4"/>
          <p:cNvSpPr>
            <a:spLocks noGrp="1"/>
          </p:cNvSpPr>
          <p:nvPr>
            <p:ph type="ftr" sz="quarter" idx="11"/>
          </p:nvPr>
        </p:nvSpPr>
        <p:spPr>
          <a:xfrm>
            <a:off x="3436620" y="7203865"/>
            <a:ext cx="3185160" cy="413808"/>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09F09D91-1A5D-D648-B19D-7EDA5DFBF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55112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8"/>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8"/>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2920" y="7203865"/>
            <a:ext cx="2346960" cy="413808"/>
          </a:xfrm>
          <a:prstGeom prst="rect">
            <a:avLst/>
          </a:prstGeom>
        </p:spPr>
        <p:txBody>
          <a:bodyPr/>
          <a:lstStyle/>
          <a:p>
            <a:pPr defTabSz="457200"/>
            <a:fld id="{1E190B14-F854-2C4C-B6DF-8897AE573B24}" type="datetimeFigureOut">
              <a:rPr lang="en-US" smtClean="0">
                <a:solidFill>
                  <a:prstClr val="black"/>
                </a:solidFill>
              </a:rPr>
              <a:pPr defTabSz="457200"/>
              <a:t>3/2/2016</a:t>
            </a:fld>
            <a:endParaRPr lang="en-US">
              <a:solidFill>
                <a:prstClr val="black"/>
              </a:solidFill>
            </a:endParaRPr>
          </a:p>
        </p:txBody>
      </p:sp>
      <p:sp>
        <p:nvSpPr>
          <p:cNvPr id="5" name="Footer Placeholder 4"/>
          <p:cNvSpPr>
            <a:spLocks noGrp="1"/>
          </p:cNvSpPr>
          <p:nvPr>
            <p:ph type="ftr" sz="quarter" idx="11"/>
          </p:nvPr>
        </p:nvSpPr>
        <p:spPr>
          <a:xfrm>
            <a:off x="3436620" y="7203865"/>
            <a:ext cx="3185160" cy="413808"/>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09F09D91-1A5D-D648-B19D-7EDA5DFBF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5802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2920" y="7203865"/>
            <a:ext cx="2346960" cy="413808"/>
          </a:xfrm>
          <a:prstGeom prst="rect">
            <a:avLst/>
          </a:prstGeom>
        </p:spPr>
        <p:txBody>
          <a:bodyPr/>
          <a:lstStyle/>
          <a:p>
            <a:pPr defTabSz="457200"/>
            <a:fld id="{1E190B14-F854-2C4C-B6DF-8897AE573B24}" type="datetimeFigureOut">
              <a:rPr lang="en-US" smtClean="0">
                <a:solidFill>
                  <a:prstClr val="black"/>
                </a:solidFill>
              </a:rPr>
              <a:pPr defTabSz="457200"/>
              <a:t>3/2/2016</a:t>
            </a:fld>
            <a:endParaRPr lang="en-US">
              <a:solidFill>
                <a:prstClr val="black"/>
              </a:solidFill>
            </a:endParaRPr>
          </a:p>
        </p:txBody>
      </p:sp>
      <p:sp>
        <p:nvSpPr>
          <p:cNvPr id="5" name="Footer Placeholder 4"/>
          <p:cNvSpPr>
            <a:spLocks noGrp="1"/>
          </p:cNvSpPr>
          <p:nvPr>
            <p:ph type="ftr" sz="quarter" idx="11"/>
          </p:nvPr>
        </p:nvSpPr>
        <p:spPr>
          <a:xfrm>
            <a:off x="3436620" y="7203865"/>
            <a:ext cx="3185160" cy="413808"/>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09F09D91-1A5D-D648-B19D-7EDA5DFBF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8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8"/>
            <a:ext cx="8549640" cy="154368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02920" y="7203865"/>
            <a:ext cx="2346960" cy="413808"/>
          </a:xfrm>
          <a:prstGeom prst="rect">
            <a:avLst/>
          </a:prstGeom>
        </p:spPr>
        <p:txBody>
          <a:bodyPr/>
          <a:lstStyle/>
          <a:p>
            <a:pPr defTabSz="457200"/>
            <a:fld id="{1E190B14-F854-2C4C-B6DF-8897AE573B24}" type="datetimeFigureOut">
              <a:rPr lang="en-US" smtClean="0">
                <a:solidFill>
                  <a:prstClr val="black"/>
                </a:solidFill>
              </a:rPr>
              <a:pPr defTabSz="457200"/>
              <a:t>3/2/2016</a:t>
            </a:fld>
            <a:endParaRPr lang="en-US">
              <a:solidFill>
                <a:prstClr val="black"/>
              </a:solidFill>
            </a:endParaRPr>
          </a:p>
        </p:txBody>
      </p:sp>
      <p:sp>
        <p:nvSpPr>
          <p:cNvPr id="5" name="Footer Placeholder 4"/>
          <p:cNvSpPr>
            <a:spLocks noGrp="1"/>
          </p:cNvSpPr>
          <p:nvPr>
            <p:ph type="ftr" sz="quarter" idx="11"/>
          </p:nvPr>
        </p:nvSpPr>
        <p:spPr>
          <a:xfrm>
            <a:off x="3436620" y="7203865"/>
            <a:ext cx="3185160" cy="413808"/>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1666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2"/>
            <a:ext cx="4442460" cy="512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2"/>
            <a:ext cx="4442460" cy="512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02920" y="7203865"/>
            <a:ext cx="2346960" cy="413808"/>
          </a:xfrm>
          <a:prstGeom prst="rect">
            <a:avLst/>
          </a:prstGeom>
        </p:spPr>
        <p:txBody>
          <a:bodyPr/>
          <a:lstStyle/>
          <a:p>
            <a:pPr defTabSz="457200"/>
            <a:fld id="{1E190B14-F854-2C4C-B6DF-8897AE573B24}" type="datetimeFigureOut">
              <a:rPr lang="en-US" smtClean="0">
                <a:solidFill>
                  <a:prstClr val="black"/>
                </a:solidFill>
              </a:rPr>
              <a:pPr defTabSz="457200"/>
              <a:t>3/2/2016</a:t>
            </a:fld>
            <a:endParaRPr lang="en-US">
              <a:solidFill>
                <a:prstClr val="black"/>
              </a:solidFill>
            </a:endParaRPr>
          </a:p>
        </p:txBody>
      </p:sp>
      <p:sp>
        <p:nvSpPr>
          <p:cNvPr id="6" name="Footer Placeholder 5"/>
          <p:cNvSpPr>
            <a:spLocks noGrp="1"/>
          </p:cNvSpPr>
          <p:nvPr>
            <p:ph type="ftr" sz="quarter" idx="11"/>
          </p:nvPr>
        </p:nvSpPr>
        <p:spPr>
          <a:xfrm>
            <a:off x="3436620" y="7203865"/>
            <a:ext cx="3185160" cy="413808"/>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09F09D91-1A5D-D648-B19D-7EDA5DFBF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79798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9" y="1739795"/>
            <a:ext cx="4445952" cy="725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9529" y="2464859"/>
            <a:ext cx="4445952" cy="44781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502920" y="7203865"/>
            <a:ext cx="2346960" cy="413808"/>
          </a:xfrm>
          <a:prstGeom prst="rect">
            <a:avLst/>
          </a:prstGeom>
        </p:spPr>
        <p:txBody>
          <a:bodyPr/>
          <a:lstStyle/>
          <a:p>
            <a:pPr defTabSz="457200"/>
            <a:fld id="{1E190B14-F854-2C4C-B6DF-8897AE573B24}" type="datetimeFigureOut">
              <a:rPr lang="en-US" smtClean="0">
                <a:solidFill>
                  <a:prstClr val="black"/>
                </a:solidFill>
              </a:rPr>
              <a:pPr defTabSz="457200"/>
              <a:t>3/2/2016</a:t>
            </a:fld>
            <a:endParaRPr lang="en-US">
              <a:solidFill>
                <a:prstClr val="black"/>
              </a:solidFill>
            </a:endParaRPr>
          </a:p>
        </p:txBody>
      </p:sp>
      <p:sp>
        <p:nvSpPr>
          <p:cNvPr id="8" name="Footer Placeholder 7"/>
          <p:cNvSpPr>
            <a:spLocks noGrp="1"/>
          </p:cNvSpPr>
          <p:nvPr>
            <p:ph type="ftr" sz="quarter" idx="11"/>
          </p:nvPr>
        </p:nvSpPr>
        <p:spPr>
          <a:xfrm>
            <a:off x="3436620" y="7203865"/>
            <a:ext cx="3185160" cy="413808"/>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09F09D91-1A5D-D648-B19D-7EDA5DFBF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48794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02920" y="7203865"/>
            <a:ext cx="2346960" cy="413808"/>
          </a:xfrm>
          <a:prstGeom prst="rect">
            <a:avLst/>
          </a:prstGeom>
        </p:spPr>
        <p:txBody>
          <a:bodyPr/>
          <a:lstStyle/>
          <a:p>
            <a:pPr defTabSz="457200"/>
            <a:fld id="{1E190B14-F854-2C4C-B6DF-8897AE573B24}" type="datetimeFigureOut">
              <a:rPr lang="en-US" smtClean="0">
                <a:solidFill>
                  <a:prstClr val="black"/>
                </a:solidFill>
              </a:rPr>
              <a:pPr defTabSz="457200"/>
              <a:t>3/2/2016</a:t>
            </a:fld>
            <a:endParaRPr lang="en-US">
              <a:solidFill>
                <a:prstClr val="black"/>
              </a:solidFill>
            </a:endParaRPr>
          </a:p>
        </p:txBody>
      </p:sp>
      <p:sp>
        <p:nvSpPr>
          <p:cNvPr id="4" name="Footer Placeholder 3"/>
          <p:cNvSpPr>
            <a:spLocks noGrp="1"/>
          </p:cNvSpPr>
          <p:nvPr>
            <p:ph type="ftr" sz="quarter" idx="11"/>
          </p:nvPr>
        </p:nvSpPr>
        <p:spPr>
          <a:xfrm>
            <a:off x="3436620" y="7203865"/>
            <a:ext cx="3185160" cy="413808"/>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09F09D91-1A5D-D648-B19D-7EDA5DFBF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2944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5"/>
            <a:ext cx="2346960" cy="413808"/>
          </a:xfrm>
          <a:prstGeom prst="rect">
            <a:avLst/>
          </a:prstGeom>
        </p:spPr>
        <p:txBody>
          <a:bodyPr/>
          <a:lstStyle/>
          <a:p>
            <a:pPr defTabSz="457200"/>
            <a:fld id="{1E190B14-F854-2C4C-B6DF-8897AE573B24}" type="datetimeFigureOut">
              <a:rPr lang="en-US" smtClean="0">
                <a:solidFill>
                  <a:prstClr val="black"/>
                </a:solidFill>
              </a:rPr>
              <a:pPr defTabSz="457200"/>
              <a:t>3/2/2016</a:t>
            </a:fld>
            <a:endParaRPr lang="en-US">
              <a:solidFill>
                <a:prstClr val="black"/>
              </a:solidFill>
            </a:endParaRPr>
          </a:p>
        </p:txBody>
      </p:sp>
      <p:sp>
        <p:nvSpPr>
          <p:cNvPr id="3" name="Footer Placeholder 2"/>
          <p:cNvSpPr>
            <a:spLocks noGrp="1"/>
          </p:cNvSpPr>
          <p:nvPr>
            <p:ph type="ftr" sz="quarter" idx="11"/>
          </p:nvPr>
        </p:nvSpPr>
        <p:spPr>
          <a:xfrm>
            <a:off x="3436620" y="7203865"/>
            <a:ext cx="3185160" cy="413808"/>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09F09D91-1A5D-D648-B19D-7EDA5DFBF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14327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555" y="309458"/>
            <a:ext cx="5622925" cy="66335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8"/>
            <a:ext cx="3309144" cy="5316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02920" y="7203865"/>
            <a:ext cx="2346960" cy="413808"/>
          </a:xfrm>
          <a:prstGeom prst="rect">
            <a:avLst/>
          </a:prstGeom>
        </p:spPr>
        <p:txBody>
          <a:bodyPr/>
          <a:lstStyle/>
          <a:p>
            <a:pPr defTabSz="457200"/>
            <a:fld id="{1E190B14-F854-2C4C-B6DF-8897AE573B24}" type="datetimeFigureOut">
              <a:rPr lang="en-US" smtClean="0">
                <a:solidFill>
                  <a:prstClr val="black"/>
                </a:solidFill>
              </a:rPr>
              <a:pPr defTabSz="457200"/>
              <a:t>3/2/2016</a:t>
            </a:fld>
            <a:endParaRPr lang="en-US">
              <a:solidFill>
                <a:prstClr val="black"/>
              </a:solidFill>
            </a:endParaRPr>
          </a:p>
        </p:txBody>
      </p:sp>
      <p:sp>
        <p:nvSpPr>
          <p:cNvPr id="6" name="Footer Placeholder 5"/>
          <p:cNvSpPr>
            <a:spLocks noGrp="1"/>
          </p:cNvSpPr>
          <p:nvPr>
            <p:ph type="ftr" sz="quarter" idx="11"/>
          </p:nvPr>
        </p:nvSpPr>
        <p:spPr>
          <a:xfrm>
            <a:off x="3436620" y="7203865"/>
            <a:ext cx="3185160" cy="413808"/>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09F09D91-1A5D-D648-B19D-7EDA5DFBF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85140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02920" y="7203865"/>
            <a:ext cx="2346960" cy="413808"/>
          </a:xfrm>
          <a:prstGeom prst="rect">
            <a:avLst/>
          </a:prstGeom>
        </p:spPr>
        <p:txBody>
          <a:bodyPr/>
          <a:lstStyle/>
          <a:p>
            <a:pPr defTabSz="457200"/>
            <a:fld id="{1E190B14-F854-2C4C-B6DF-8897AE573B24}" type="datetimeFigureOut">
              <a:rPr lang="en-US" smtClean="0">
                <a:solidFill>
                  <a:prstClr val="black"/>
                </a:solidFill>
              </a:rPr>
              <a:pPr defTabSz="457200"/>
              <a:t>3/2/2016</a:t>
            </a:fld>
            <a:endParaRPr lang="en-US">
              <a:solidFill>
                <a:prstClr val="black"/>
              </a:solidFill>
            </a:endParaRPr>
          </a:p>
        </p:txBody>
      </p:sp>
      <p:sp>
        <p:nvSpPr>
          <p:cNvPr id="6" name="Footer Placeholder 5"/>
          <p:cNvSpPr>
            <a:spLocks noGrp="1"/>
          </p:cNvSpPr>
          <p:nvPr>
            <p:ph type="ftr" sz="quarter" idx="11"/>
          </p:nvPr>
        </p:nvSpPr>
        <p:spPr>
          <a:xfrm>
            <a:off x="3436620" y="7203865"/>
            <a:ext cx="3185160" cy="413808"/>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09F09D91-1A5D-D648-B19D-7EDA5DFBF23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584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2920" y="1813562"/>
            <a:ext cx="9052560" cy="51294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7208520" y="7203865"/>
            <a:ext cx="2346960" cy="413808"/>
          </a:xfrm>
          <a:prstGeom prst="rect">
            <a:avLst/>
          </a:prstGeom>
        </p:spPr>
        <p:txBody>
          <a:bodyPr vert="horz" lIns="91440" tIns="45720" rIns="91440" bIns="45720" rtlCol="0" anchor="ctr"/>
          <a:lstStyle>
            <a:lvl1pPr algn="r">
              <a:defRPr sz="1200">
                <a:solidFill>
                  <a:schemeClr val="bg1"/>
                </a:solidFill>
              </a:defRPr>
            </a:lvl1pPr>
          </a:lstStyle>
          <a:p>
            <a:pPr defTabSz="457200"/>
            <a:fld id="{09F09D91-1A5D-D648-B19D-7EDA5DFBF23F}"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3281935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b="1" kern="1200">
          <a:solidFill>
            <a:srgbClr val="A5311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raft.png"/>
          <p:cNvPicPr>
            <a:picLocks noChangeAspect="1"/>
          </p:cNvPicPr>
          <p:nvPr/>
        </p:nvPicPr>
        <p:blipFill>
          <a:blip r:embed="rId2">
            <a:alphaModFix amt="71000"/>
            <a:extLst>
              <a:ext uri="{28A0092B-C50C-407E-A947-70E740481C1C}">
                <a14:useLocalDpi xmlns:a14="http://schemas.microsoft.com/office/drawing/2010/main" val="0"/>
              </a:ext>
            </a:extLst>
          </a:blip>
          <a:stretch>
            <a:fillRect/>
          </a:stretch>
        </p:blipFill>
        <p:spPr>
          <a:xfrm>
            <a:off x="1817585" y="3490299"/>
            <a:ext cx="6558915" cy="1626447"/>
          </a:xfrm>
          <a:prstGeom prst="rect">
            <a:avLst/>
          </a:prstGeom>
        </p:spPr>
      </p:pic>
      <p:sp>
        <p:nvSpPr>
          <p:cNvPr id="3" name="Content Placeholder 2"/>
          <p:cNvSpPr>
            <a:spLocks noGrp="1"/>
          </p:cNvSpPr>
          <p:nvPr>
            <p:ph idx="1"/>
          </p:nvPr>
        </p:nvSpPr>
        <p:spPr>
          <a:xfrm>
            <a:off x="1639422" y="1896535"/>
            <a:ext cx="6754906" cy="5571067"/>
          </a:xfrm>
        </p:spPr>
        <p:txBody>
          <a:bodyPr>
            <a:noAutofit/>
          </a:bodyPr>
          <a:lstStyle/>
          <a:p>
            <a:pPr marL="0" indent="0">
              <a:buNone/>
            </a:pPr>
            <a:r>
              <a:rPr lang="en-US" sz="1600" dirty="0"/>
              <a:t>Participants of the Self-Determination Program (SDP) are required to use a Financial Management Service (FMS) provider. Participants pay the FMS provider a fee from funds allocated through their individual budgets.</a:t>
            </a:r>
          </a:p>
          <a:p>
            <a:pPr marL="0" indent="0">
              <a:lnSpc>
                <a:spcPct val="50000"/>
              </a:lnSpc>
              <a:buNone/>
            </a:pPr>
            <a:endParaRPr lang="en-US" sz="1600" dirty="0"/>
          </a:p>
          <a:p>
            <a:pPr marL="0" indent="0">
              <a:buNone/>
            </a:pPr>
            <a:r>
              <a:rPr lang="en-US" sz="1600" dirty="0"/>
              <a:t>The FMS provider is an individual or entity </a:t>
            </a:r>
            <a:r>
              <a:rPr lang="en-US" sz="1600" dirty="0" err="1"/>
              <a:t>vendored</a:t>
            </a:r>
            <a:r>
              <a:rPr lang="en-US" sz="1600" dirty="0"/>
              <a:t> by Regional Center(s)</a:t>
            </a:r>
          </a:p>
          <a:p>
            <a:pPr marL="0" indent="0">
              <a:lnSpc>
                <a:spcPct val="60000"/>
              </a:lnSpc>
              <a:buNone/>
            </a:pPr>
            <a:r>
              <a:rPr lang="en-US" sz="1600" dirty="0"/>
              <a:t>with the responsibility to: </a:t>
            </a:r>
          </a:p>
          <a:p>
            <a:pPr marL="0" indent="0">
              <a:lnSpc>
                <a:spcPct val="50000"/>
              </a:lnSpc>
              <a:buNone/>
            </a:pPr>
            <a:endParaRPr lang="en-US" sz="1600" dirty="0"/>
          </a:p>
          <a:p>
            <a:pPr lvl="1"/>
            <a:r>
              <a:rPr lang="en-US" sz="1600" dirty="0"/>
              <a:t>Uphold the Self-Determination Principles of Freedom, Support, Authority, Responsibility and Confirmation </a:t>
            </a:r>
          </a:p>
          <a:p>
            <a:pPr lvl="1"/>
            <a:r>
              <a:rPr lang="en-US" sz="1600" dirty="0"/>
              <a:t>Maintain separate accounting of funds for each participant </a:t>
            </a:r>
          </a:p>
          <a:p>
            <a:pPr lvl="1"/>
            <a:r>
              <a:rPr lang="en-US" sz="1600" dirty="0"/>
              <a:t>Help participants to manage and direct funds in individual budgets </a:t>
            </a:r>
          </a:p>
          <a:p>
            <a:pPr lvl="1"/>
            <a:r>
              <a:rPr lang="en-US" sz="1600" dirty="0"/>
              <a:t>Ensure participants have the financial resources to implement Individual Program Plans throughout the year and that payments are within amounts authorized in individual budgets </a:t>
            </a:r>
          </a:p>
        </p:txBody>
      </p:sp>
      <p:sp>
        <p:nvSpPr>
          <p:cNvPr id="2" name="Title 1"/>
          <p:cNvSpPr>
            <a:spLocks noGrp="1"/>
          </p:cNvSpPr>
          <p:nvPr>
            <p:ph type="title"/>
          </p:nvPr>
        </p:nvSpPr>
        <p:spPr>
          <a:xfrm>
            <a:off x="1528674" y="113900"/>
            <a:ext cx="6626031" cy="1492756"/>
          </a:xfrm>
        </p:spPr>
        <p:txBody>
          <a:bodyPr>
            <a:normAutofit/>
          </a:bodyPr>
          <a:lstStyle/>
          <a:p>
            <a:pPr>
              <a:lnSpc>
                <a:spcPct val="80000"/>
              </a:lnSpc>
            </a:pPr>
            <a:r>
              <a:rPr lang="en-US" sz="4200" dirty="0"/>
              <a:t>Navigating Financial Management Services (FMS) </a:t>
            </a:r>
          </a:p>
        </p:txBody>
      </p:sp>
    </p:spTree>
    <p:extLst>
      <p:ext uri="{BB962C8B-B14F-4D97-AF65-F5344CB8AC3E}">
        <p14:creationId xmlns:p14="http://schemas.microsoft.com/office/powerpoint/2010/main" val="1399565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aft.png"/>
          <p:cNvPicPr>
            <a:picLocks noChangeAspect="1"/>
          </p:cNvPicPr>
          <p:nvPr/>
        </p:nvPicPr>
        <p:blipFill>
          <a:blip r:embed="rId2">
            <a:alphaModFix amt="71000"/>
            <a:extLst>
              <a:ext uri="{28A0092B-C50C-407E-A947-70E740481C1C}">
                <a14:useLocalDpi xmlns:a14="http://schemas.microsoft.com/office/drawing/2010/main" val="0"/>
              </a:ext>
            </a:extLst>
          </a:blip>
          <a:stretch>
            <a:fillRect/>
          </a:stretch>
        </p:blipFill>
        <p:spPr>
          <a:xfrm>
            <a:off x="1817585" y="3490299"/>
            <a:ext cx="6558915" cy="1626447"/>
          </a:xfrm>
          <a:prstGeom prst="rect">
            <a:avLst/>
          </a:prstGeom>
        </p:spPr>
      </p:pic>
      <p:sp>
        <p:nvSpPr>
          <p:cNvPr id="2" name="Title 1"/>
          <p:cNvSpPr>
            <a:spLocks noGrp="1"/>
          </p:cNvSpPr>
          <p:nvPr>
            <p:ph type="title"/>
          </p:nvPr>
        </p:nvSpPr>
        <p:spPr>
          <a:xfrm>
            <a:off x="1528674" y="113900"/>
            <a:ext cx="6626031" cy="1492756"/>
          </a:xfrm>
        </p:spPr>
        <p:txBody>
          <a:bodyPr>
            <a:normAutofit/>
          </a:bodyPr>
          <a:lstStyle/>
          <a:p>
            <a:pPr>
              <a:lnSpc>
                <a:spcPct val="80000"/>
              </a:lnSpc>
            </a:pPr>
            <a:r>
              <a:rPr lang="en-US" sz="4200" dirty="0"/>
              <a:t>Navigating Financial Management Services (FMS) </a:t>
            </a:r>
          </a:p>
        </p:txBody>
      </p:sp>
      <p:sp>
        <p:nvSpPr>
          <p:cNvPr id="3" name="Content Placeholder 2"/>
          <p:cNvSpPr>
            <a:spLocks noGrp="1"/>
          </p:cNvSpPr>
          <p:nvPr>
            <p:ph idx="1"/>
          </p:nvPr>
        </p:nvSpPr>
        <p:spPr>
          <a:xfrm>
            <a:off x="1639422" y="1896535"/>
            <a:ext cx="6754906" cy="5571067"/>
          </a:xfrm>
        </p:spPr>
        <p:txBody>
          <a:bodyPr>
            <a:noAutofit/>
          </a:bodyPr>
          <a:lstStyle/>
          <a:p>
            <a:pPr marL="0" indent="0">
              <a:buNone/>
            </a:pPr>
            <a:r>
              <a:rPr lang="en-US" sz="1600" dirty="0"/>
              <a:t>The FMS provider supports participants with paying bills for goods and services or hiring employees. There are three FMS models: Fiscal Agent, Fiscal/Employer Agent (F/EA) and Co-Employer. The types of supports offered by the FMS provider vary in each model; participants select the model that best fits their individual needs and wants as well as their plans for using the funds in their individual budgets. FMS providers may offer one, two or all three of the FMS models. </a:t>
            </a:r>
          </a:p>
          <a:p>
            <a:pPr marL="0" indent="0">
              <a:lnSpc>
                <a:spcPct val="50000"/>
              </a:lnSpc>
              <a:buNone/>
            </a:pPr>
            <a:endParaRPr lang="en-US" sz="1600" dirty="0"/>
          </a:p>
          <a:p>
            <a:pPr marL="0" indent="0">
              <a:buNone/>
            </a:pPr>
            <a:r>
              <a:rPr lang="en-US" sz="1600" dirty="0"/>
              <a:t>Depending on the model, the FMS provider:</a:t>
            </a:r>
          </a:p>
          <a:p>
            <a:pPr marL="0" indent="0">
              <a:lnSpc>
                <a:spcPct val="50000"/>
              </a:lnSpc>
              <a:buNone/>
            </a:pPr>
            <a:endParaRPr lang="en-US" sz="1600" dirty="0"/>
          </a:p>
          <a:p>
            <a:pPr lvl="1">
              <a:lnSpc>
                <a:spcPct val="80000"/>
              </a:lnSpc>
            </a:pPr>
            <a:r>
              <a:rPr lang="en-US" sz="1600" dirty="0"/>
              <a:t>Receives, tracks and disburses funds based on participants’ approved plans and individual budgets </a:t>
            </a:r>
          </a:p>
          <a:p>
            <a:pPr lvl="1"/>
            <a:r>
              <a:rPr lang="en-US" sz="1600" dirty="0"/>
              <a:t>Processes payroll, withholds taxes  </a:t>
            </a:r>
          </a:p>
          <a:p>
            <a:pPr lvl="1"/>
            <a:r>
              <a:rPr lang="en-US" sz="1600" dirty="0"/>
              <a:t>Ensures compliance with laws </a:t>
            </a:r>
          </a:p>
          <a:p>
            <a:pPr lvl="1"/>
            <a:r>
              <a:rPr lang="en-US" sz="1600" dirty="0"/>
              <a:t>Assists in verifying provider qualifications </a:t>
            </a:r>
          </a:p>
          <a:p>
            <a:pPr lvl="1"/>
            <a:r>
              <a:rPr lang="en-US" sz="1600" dirty="0"/>
              <a:t>Prepares and distributes monthly individual budget statements/expenditure reports </a:t>
            </a:r>
          </a:p>
          <a:p>
            <a:pPr lvl="1"/>
            <a:r>
              <a:rPr lang="en-US" sz="1600" dirty="0"/>
              <a:t>Maintains source documentation  </a:t>
            </a:r>
          </a:p>
        </p:txBody>
      </p:sp>
    </p:spTree>
    <p:extLst>
      <p:ext uri="{BB962C8B-B14F-4D97-AF65-F5344CB8AC3E}">
        <p14:creationId xmlns:p14="http://schemas.microsoft.com/office/powerpoint/2010/main" val="2967526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050" y="328096"/>
            <a:ext cx="7532102" cy="6537801"/>
          </a:xfrm>
          <a:prstGeom prst="rect">
            <a:avLst/>
          </a:prstGeom>
        </p:spPr>
      </p:pic>
    </p:spTree>
    <p:extLst>
      <p:ext uri="{BB962C8B-B14F-4D97-AF65-F5344CB8AC3E}">
        <p14:creationId xmlns:p14="http://schemas.microsoft.com/office/powerpoint/2010/main" val="747547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261</Words>
  <Application>Microsoft Office PowerPoint</Application>
  <PresentationFormat>Custom</PresentationFormat>
  <Paragraphs>21</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1_Office Theme</vt:lpstr>
      <vt:lpstr>Navigating Financial Management Services (FMS) </vt:lpstr>
      <vt:lpstr>Navigating Financial Management Services (FMS)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Self-Determination Advisory Committee</dc:title>
  <dc:creator>Mawrogin</dc:creator>
  <cp:lastModifiedBy>Kevin Rollins</cp:lastModifiedBy>
  <cp:revision>12</cp:revision>
  <cp:lastPrinted>2016-03-02T20:25:06Z</cp:lastPrinted>
  <dcterms:created xsi:type="dcterms:W3CDTF">2016-03-02T15:37:51Z</dcterms:created>
  <dcterms:modified xsi:type="dcterms:W3CDTF">2016-03-03T00:17:38Z</dcterms:modified>
</cp:coreProperties>
</file>