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5" r:id="rId9"/>
    <p:sldId id="263" r:id="rId10"/>
    <p:sldId id="264" r:id="rId11"/>
    <p:sldId id="266" r:id="rId12"/>
    <p:sldId id="269" r:id="rId13"/>
    <p:sldId id="270" r:id="rId14"/>
    <p:sldId id="267" r:id="rId15"/>
    <p:sldId id="268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0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4F43784-B47C-4477-A9C6-69A2657328E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715C156-E0F7-4572-9673-BB3FDEBB5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3784-B47C-4477-A9C6-69A2657328E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C156-E0F7-4572-9673-BB3FDEBB5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3784-B47C-4477-A9C6-69A2657328E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C156-E0F7-4572-9673-BB3FDEBB5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3784-B47C-4477-A9C6-69A2657328E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C156-E0F7-4572-9673-BB3FDEBB5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3784-B47C-4477-A9C6-69A2657328E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C156-E0F7-4572-9673-BB3FDEBB5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3784-B47C-4477-A9C6-69A2657328E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C156-E0F7-4572-9673-BB3FDEBB56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3784-B47C-4477-A9C6-69A2657328E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C156-E0F7-4572-9673-BB3FDEBB568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3784-B47C-4477-A9C6-69A2657328E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C156-E0F7-4572-9673-BB3FDEBB5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3784-B47C-4477-A9C6-69A2657328E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C156-E0F7-4572-9673-BB3FDEBB5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4F43784-B47C-4477-A9C6-69A2657328E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715C156-E0F7-4572-9673-BB3FDEBB5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4F43784-B47C-4477-A9C6-69A2657328E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715C156-E0F7-4572-9673-BB3FDEBB5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4F43784-B47C-4477-A9C6-69A2657328E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715C156-E0F7-4572-9673-BB3FDEBB56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theablealliance.org/compare-pag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scdd.ca.gov/ssdac" TargetMode="External"/><Relationship Id="rId7" Type="http://schemas.openxmlformats.org/officeDocument/2006/relationships/image" Target="../media/image17.gif"/><Relationship Id="rId2" Type="http://schemas.openxmlformats.org/officeDocument/2006/relationships/hyperlink" Target="http://www.treasurer.ca.gov/abl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0.png"/><Relationship Id="rId5" Type="http://schemas.openxmlformats.org/officeDocument/2006/relationships/hyperlink" Target="http://www.achievingindependence.com/able/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://www.disabilityrightsca.org/" TargetMode="Externa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treasurer.ca.gov/abl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5259" y="1525871"/>
            <a:ext cx="5723468" cy="1828090"/>
          </a:xfrm>
          <a:solidFill>
            <a:srgbClr val="C00000"/>
          </a:solidFill>
        </p:spPr>
        <p:txBody>
          <a:bodyPr/>
          <a:lstStyle/>
          <a:p>
            <a:r>
              <a:rPr lang="en-US" dirty="0"/>
              <a:t>California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9724" y="3352800"/>
            <a:ext cx="5712179" cy="1371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Able </a:t>
            </a:r>
            <a:r>
              <a:rPr lang="en-US" b="1" dirty="0">
                <a:solidFill>
                  <a:schemeClr val="tx1"/>
                </a:solidFill>
              </a:rPr>
              <a:t>Act </a:t>
            </a:r>
          </a:p>
          <a:p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u="sng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chieving a </a:t>
            </a:r>
            <a:r>
              <a:rPr lang="en-US" b="1" u="sng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etter </a:t>
            </a:r>
            <a:r>
              <a:rPr lang="en-US" b="1" u="sng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ife </a:t>
            </a:r>
            <a:r>
              <a:rPr lang="en-US" b="1" u="sng" dirty="0">
                <a:solidFill>
                  <a:schemeClr val="tx1"/>
                </a:solidFill>
              </a:rPr>
              <a:t>E</a:t>
            </a:r>
            <a:r>
              <a:rPr lang="en-US" dirty="0">
                <a:solidFill>
                  <a:schemeClr val="tx1"/>
                </a:solidFill>
              </a:rPr>
              <a:t>xperience) </a:t>
            </a:r>
          </a:p>
          <a:p>
            <a:r>
              <a:rPr lang="en-US" i="1" dirty="0">
                <a:solidFill>
                  <a:schemeClr val="tx1"/>
                </a:solidFill>
              </a:rPr>
              <a:t>Presented by </a:t>
            </a:r>
          </a:p>
          <a:p>
            <a:r>
              <a:rPr lang="en-US" dirty="0">
                <a:solidFill>
                  <a:schemeClr val="tx1"/>
                </a:solidFill>
              </a:rPr>
              <a:t>Statewide Self Advocacy Network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996" y="1143000"/>
            <a:ext cx="1337993" cy="12969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996" y="4724398"/>
            <a:ext cx="1350407" cy="104035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48400" y="55626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Updated 3/16/17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9987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Where can </a:t>
            </a:r>
            <a:r>
              <a:rPr lang="en-US" b="1" dirty="0" smtClean="0"/>
              <a:t>YOU</a:t>
            </a:r>
            <a:r>
              <a:rPr lang="en-US" dirty="0" smtClean="0"/>
              <a:t> open an ABLE Account?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19256"/>
            <a:ext cx="6516445" cy="39767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YOU</a:t>
            </a:r>
            <a:r>
              <a:rPr lang="en-US" dirty="0" smtClean="0"/>
              <a:t> may open an ABLE Account outside the state you live- there </a:t>
            </a:r>
            <a:r>
              <a:rPr lang="en-US" smtClean="0"/>
              <a:t>are </a:t>
            </a:r>
            <a:r>
              <a:rPr lang="en-US" smtClean="0"/>
              <a:t>21 </a:t>
            </a:r>
            <a:r>
              <a:rPr lang="en-US" dirty="0" smtClean="0"/>
              <a:t>ABLE </a:t>
            </a:r>
            <a:r>
              <a:rPr lang="en-US" smtClean="0"/>
              <a:t>States- </a:t>
            </a:r>
            <a:r>
              <a:rPr lang="en-US" smtClean="0"/>
              <a:t>17 </a:t>
            </a:r>
            <a:r>
              <a:rPr lang="en-US" dirty="0" smtClean="0"/>
              <a:t>of these are national plans, where you do not have to be a resident of that state to open an ABLE Account. You can go to the ABLE Alliance for Financial Empowerment website: </a:t>
            </a:r>
            <a:r>
              <a:rPr lang="en-US" dirty="0" smtClean="0">
                <a:hlinkClick r:id="rId2"/>
              </a:rPr>
              <a:t>https://www.theablealliance.org/compare-page</a:t>
            </a:r>
            <a:r>
              <a:rPr lang="en-US" dirty="0" smtClean="0"/>
              <a:t> if they want to compare programs. </a:t>
            </a:r>
          </a:p>
          <a:p>
            <a:pPr marL="0" indent="0" algn="ctr">
              <a:buNone/>
            </a:pPr>
            <a:r>
              <a:rPr lang="en-US" b="1" i="1" dirty="0" smtClean="0"/>
              <a:t>The California Program is in its development phase as and hopes to “go live” in the </a:t>
            </a:r>
          </a:p>
          <a:p>
            <a:pPr marL="0" indent="0" algn="ctr">
              <a:buNone/>
            </a:pPr>
            <a:r>
              <a:rPr lang="en-US" b="1" i="1" dirty="0" smtClean="0"/>
              <a:t>Fall of 2017! </a:t>
            </a:r>
          </a:p>
          <a:p>
            <a:endParaRPr lang="en-US" dirty="0"/>
          </a:p>
        </p:txBody>
      </p:sp>
      <p:pic>
        <p:nvPicPr>
          <p:cNvPr id="4" name="Picture 2" descr="C:\Users\dhernan1\AppData\Local\Microsoft\Windows\Temporary Internet Files\Content.IE5\DPWZ67ME\172_piggy-bank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216" y="3429000"/>
            <a:ext cx="803495" cy="7499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37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6965245" cy="1202485"/>
          </a:xfrm>
          <a:solidFill>
            <a:srgbClr val="C00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760" y="2209800"/>
            <a:ext cx="6196405" cy="3603812"/>
          </a:xfrm>
        </p:spPr>
        <p:txBody>
          <a:bodyPr/>
          <a:lstStyle/>
          <a:p>
            <a:r>
              <a:rPr lang="en-US" dirty="0"/>
              <a:t>If the Able Act sounds like something you would like to be part of, talk with your family </a:t>
            </a:r>
            <a:r>
              <a:rPr lang="en-US" dirty="0" smtClean="0"/>
              <a:t>and/or your service </a:t>
            </a:r>
            <a:r>
              <a:rPr lang="en-US" dirty="0"/>
              <a:t>coordinator for support. </a:t>
            </a:r>
            <a:endParaRPr lang="en-US" dirty="0" smtClean="0"/>
          </a:p>
          <a:p>
            <a:r>
              <a:rPr lang="en-US" dirty="0" smtClean="0"/>
              <a:t>Learn all you can about the ABLE Act- remember </a:t>
            </a:r>
            <a:r>
              <a:rPr lang="en-US" dirty="0" err="1" smtClean="0"/>
              <a:t>CalABLE</a:t>
            </a:r>
            <a:r>
              <a:rPr lang="en-US" dirty="0" smtClean="0"/>
              <a:t> is supposed to “go live” in the FALL of 2017- but you can open an ABLE Account in another state in the meantime.</a:t>
            </a:r>
          </a:p>
          <a:p>
            <a:r>
              <a:rPr lang="en-US" dirty="0" smtClean="0"/>
              <a:t>Start Saving for </a:t>
            </a:r>
            <a:r>
              <a:rPr lang="en-US" b="1" dirty="0" smtClean="0"/>
              <a:t>YOUR</a:t>
            </a:r>
            <a:r>
              <a:rPr lang="en-US" dirty="0" smtClean="0"/>
              <a:t> future!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dhernan1\AppData\Local\Microsoft\Windows\Temporary Internet Files\Content.IE5\YC0OELV2\Whats-nex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89" y="2895600"/>
            <a:ext cx="1256771" cy="1905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798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320" y="2057400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Check out these resources for more information: </a:t>
            </a:r>
          </a:p>
          <a:p>
            <a:r>
              <a:rPr lang="en-US" dirty="0" smtClean="0">
                <a:hlinkClick r:id="rId2"/>
              </a:rPr>
              <a:t>www.treasurer.ca.gov/able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www.scdd.ca.gov/ssdac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4"/>
              </a:rPr>
              <a:t>www.disabilityrightsca.org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5"/>
              </a:rPr>
              <a:t>www.achievingindependence.com/able/</a:t>
            </a:r>
            <a:r>
              <a:rPr lang="en-US" dirty="0" smtClean="0"/>
              <a:t> </a:t>
            </a:r>
          </a:p>
        </p:txBody>
      </p:sp>
      <p:pic>
        <p:nvPicPr>
          <p:cNvPr id="2051" name="Picture 3" descr="C:\Users\dhernan1\AppData\Local\Microsoft\Windows\Temporary Internet Files\Content.IE5\2WB3EHJT\computer_cartoon_character_waving_0521-1004-3015-4021_SMU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5154"/>
            <a:ext cx="1066800" cy="960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44" y="3759880"/>
            <a:ext cx="1066800" cy="43952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348874"/>
            <a:ext cx="630585" cy="41100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22" y="2819400"/>
            <a:ext cx="546244" cy="52947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79471"/>
            <a:ext cx="1066800" cy="4420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dhernan1\Pictures\LOGOS\ANRC_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80196"/>
            <a:ext cx="1162050" cy="83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567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7" y="304800"/>
            <a:ext cx="6965245" cy="1202485"/>
          </a:xfrm>
        </p:spPr>
        <p:txBody>
          <a:bodyPr/>
          <a:lstStyle/>
          <a:p>
            <a:r>
              <a:rPr lang="en-US" dirty="0" err="1" smtClean="0"/>
              <a:t>CalABLE</a:t>
            </a:r>
            <a:r>
              <a:rPr lang="en-US" dirty="0" smtClean="0"/>
              <a:t> FACT SHEET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1295400"/>
            <a:ext cx="3813194" cy="4933759"/>
          </a:xfrm>
        </p:spPr>
      </p:pic>
      <p:pic>
        <p:nvPicPr>
          <p:cNvPr id="1026" name="Picture 2" descr="C:\Users\dhernan1\Pictures\CAlABlefactsheet_Page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3810000" cy="492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443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6" name="Picture 2" descr="C:\Users\dhernan1\AppData\Local\Microsoft\Windows\Temporary Internet Files\Content.IE5\UBZYI8F9\question_1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3810000" cy="381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552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 w="3175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Thank YOU from SSAN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77" y="2223389"/>
            <a:ext cx="4407408" cy="339547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046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392218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This information is from       the </a:t>
            </a:r>
            <a:r>
              <a:rPr lang="en-US" dirty="0" err="1" smtClean="0"/>
              <a:t>CalABLE</a:t>
            </a:r>
            <a:r>
              <a:rPr lang="en-US" dirty="0" smtClean="0"/>
              <a:t> Act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362200"/>
            <a:ext cx="6196405" cy="3603812"/>
          </a:xfrm>
        </p:spPr>
        <p:txBody>
          <a:bodyPr>
            <a:normAutofit/>
          </a:bodyPr>
          <a:lstStyle/>
          <a:p>
            <a:r>
              <a:rPr lang="en-US" b="1" dirty="0"/>
              <a:t>THIS IS AN OVERVIEW PRESENTATION</a:t>
            </a:r>
            <a:r>
              <a:rPr lang="en-US" dirty="0" smtClean="0"/>
              <a:t>….</a:t>
            </a:r>
          </a:p>
          <a:p>
            <a:r>
              <a:rPr lang="en-US" dirty="0" err="1" smtClean="0"/>
              <a:t>CalABLE</a:t>
            </a:r>
            <a:r>
              <a:rPr lang="en-US" dirty="0" smtClean="0"/>
              <a:t>  ACT has a Board that is working on how to get things started in California! </a:t>
            </a:r>
          </a:p>
          <a:p>
            <a:r>
              <a:rPr lang="en-US" dirty="0" smtClean="0"/>
              <a:t>More information and details will be coming out as things get started.</a:t>
            </a:r>
          </a:p>
          <a:p>
            <a:r>
              <a:rPr lang="en-US" dirty="0" smtClean="0"/>
              <a:t>SSAN suggests that </a:t>
            </a:r>
            <a:r>
              <a:rPr lang="en-US" b="1" dirty="0" smtClean="0"/>
              <a:t>YOU</a:t>
            </a:r>
            <a:r>
              <a:rPr lang="en-US" dirty="0" smtClean="0"/>
              <a:t> check out the website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</a:t>
            </a:r>
            <a:r>
              <a:rPr lang="en-US" dirty="0" smtClean="0">
                <a:hlinkClick r:id="rId2"/>
              </a:rPr>
              <a:t>//www.treasurer.ca.gov/able</a:t>
            </a:r>
            <a:r>
              <a:rPr lang="en-US" dirty="0" smtClean="0"/>
              <a:t>   to stay up to date on all the details and rules of this exciting opportunity!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90600"/>
            <a:ext cx="969042" cy="9392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6993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17582"/>
            <a:ext cx="7315199" cy="1202485"/>
          </a:xfrm>
          <a:solidFill>
            <a:srgbClr val="C000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000" dirty="0" smtClean="0"/>
              <a:t>ABLE ACT… What </a:t>
            </a:r>
            <a:r>
              <a:rPr lang="en-US" sz="4000" b="1" dirty="0" smtClean="0"/>
              <a:t>YOU</a:t>
            </a:r>
            <a:r>
              <a:rPr lang="en-US" sz="4000" dirty="0" smtClean="0"/>
              <a:t> should know after this presentation…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33600"/>
            <a:ext cx="6196405" cy="36038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the ABLE Act is;</a:t>
            </a:r>
          </a:p>
          <a:p>
            <a:r>
              <a:rPr lang="en-US" dirty="0" smtClean="0"/>
              <a:t>How </a:t>
            </a:r>
            <a:r>
              <a:rPr lang="en-US" b="1" dirty="0" smtClean="0"/>
              <a:t>YOU</a:t>
            </a:r>
            <a:r>
              <a:rPr lang="en-US" dirty="0" smtClean="0"/>
              <a:t> qualify for an ABLE Account;</a:t>
            </a:r>
          </a:p>
          <a:p>
            <a:r>
              <a:rPr lang="en-US" dirty="0" smtClean="0"/>
              <a:t>How much can </a:t>
            </a:r>
            <a:r>
              <a:rPr lang="en-US" b="1" dirty="0" smtClean="0"/>
              <a:t>YOU</a:t>
            </a:r>
            <a:r>
              <a:rPr lang="en-US" dirty="0" smtClean="0"/>
              <a:t> save in an ABLE Account;</a:t>
            </a:r>
          </a:p>
          <a:p>
            <a:r>
              <a:rPr lang="en-US" dirty="0" smtClean="0"/>
              <a:t>What </a:t>
            </a:r>
            <a:r>
              <a:rPr lang="en-US" b="1" dirty="0" smtClean="0"/>
              <a:t>YOU</a:t>
            </a:r>
            <a:r>
              <a:rPr lang="en-US" dirty="0" smtClean="0"/>
              <a:t> can spend the money on from your ABLE Account;</a:t>
            </a:r>
          </a:p>
          <a:p>
            <a:r>
              <a:rPr lang="en-US" dirty="0" smtClean="0"/>
              <a:t>How to spend </a:t>
            </a:r>
            <a:r>
              <a:rPr lang="en-US" b="1" dirty="0" smtClean="0"/>
              <a:t>YOUR</a:t>
            </a:r>
            <a:r>
              <a:rPr lang="en-US" dirty="0" smtClean="0"/>
              <a:t> money from your ABLE Account;</a:t>
            </a:r>
          </a:p>
          <a:p>
            <a:r>
              <a:rPr lang="en-US" dirty="0" smtClean="0"/>
              <a:t>What are some benefits of an ABLE Account;</a:t>
            </a:r>
          </a:p>
          <a:p>
            <a:r>
              <a:rPr lang="en-US" dirty="0" smtClean="0"/>
              <a:t>Where </a:t>
            </a:r>
            <a:r>
              <a:rPr lang="en-US" b="1" dirty="0" smtClean="0"/>
              <a:t>YOU</a:t>
            </a:r>
            <a:r>
              <a:rPr lang="en-US" dirty="0" smtClean="0"/>
              <a:t> open an ABLE Account, and;</a:t>
            </a:r>
          </a:p>
          <a:p>
            <a:r>
              <a:rPr lang="en-US" dirty="0" smtClean="0"/>
              <a:t>Resources for </a:t>
            </a:r>
            <a:r>
              <a:rPr lang="en-US" b="1" dirty="0" smtClean="0"/>
              <a:t>YOU</a:t>
            </a:r>
            <a:r>
              <a:rPr lang="en-US" dirty="0" smtClean="0"/>
              <a:t> to get  more information.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2" descr="C:\Users\dhernan1\AppData\Local\Microsoft\Windows\Temporary Internet Files\Content.IE5\NQ396H27\question_1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24400"/>
            <a:ext cx="1219200" cy="1219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206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What is the ABLE 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133600"/>
            <a:ext cx="6196405" cy="3603812"/>
          </a:xfrm>
        </p:spPr>
        <p:txBody>
          <a:bodyPr/>
          <a:lstStyle/>
          <a:p>
            <a:r>
              <a:rPr lang="en-US" dirty="0" smtClean="0"/>
              <a:t>A federal law that the President signed in 2014;</a:t>
            </a:r>
          </a:p>
          <a:p>
            <a:r>
              <a:rPr lang="en-US" dirty="0" smtClean="0"/>
              <a:t>The law says it is to provide a greater financial security to people living with a disability through an ABLE savings account;</a:t>
            </a:r>
          </a:p>
          <a:p>
            <a:r>
              <a:rPr lang="en-US" dirty="0" smtClean="0"/>
              <a:t>Each state is able to create tax-advantaged savings accounts for people with disabilities while protecting eligibility for public benefits like SSI, SSDI or Medicaid.</a:t>
            </a:r>
            <a:endParaRPr lang="en-US" dirty="0"/>
          </a:p>
        </p:txBody>
      </p:sp>
      <p:pic>
        <p:nvPicPr>
          <p:cNvPr id="4" name="Picture 2" descr="C:\Users\dhernan1\AppData\Local\Microsoft\Windows\Temporary Internet Files\Content.IE5\NQ396H27\question_1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838200" cy="838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12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How do YOU Qualify for an ABLE Account?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have a disability before the age of 26 </a:t>
            </a:r>
            <a:r>
              <a:rPr lang="en-US" b="1" dirty="0" smtClean="0"/>
              <a:t>AND</a:t>
            </a:r>
          </a:p>
          <a:p>
            <a:r>
              <a:rPr lang="en-US" dirty="0" smtClean="0"/>
              <a:t>Meet the eligibility criteria for disability benefits like SSI or SSDI- </a:t>
            </a:r>
            <a:r>
              <a:rPr lang="en-US" b="1" dirty="0" smtClean="0"/>
              <a:t>OR</a:t>
            </a:r>
          </a:p>
          <a:p>
            <a:r>
              <a:rPr lang="en-US" dirty="0" smtClean="0"/>
              <a:t>Self-certification: been diagnosed by a doctor with a physical or mental disability resulting in severe limitations that is expected to last no less than 12 months</a:t>
            </a:r>
            <a:r>
              <a:rPr lang="en-US" b="1" dirty="0" smtClean="0"/>
              <a:t>. </a:t>
            </a:r>
            <a:endParaRPr lang="en-US" b="1" dirty="0"/>
          </a:p>
        </p:txBody>
      </p:sp>
      <p:pic>
        <p:nvPicPr>
          <p:cNvPr id="4" name="Picture 2" descr="C:\Users\dhernan1\AppData\Local\Microsoft\Windows\Temporary Internet Files\Content.IE5\NQ396H27\persona-fisica-o-persona-moral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11709"/>
            <a:ext cx="1600200" cy="8728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616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How much can YOU save in an ABLE Account?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</a:t>
            </a:r>
            <a:r>
              <a:rPr lang="en-US" dirty="0"/>
              <a:t>the ABLE Act, </a:t>
            </a:r>
            <a:r>
              <a:rPr lang="en-US" b="1" dirty="0" smtClean="0"/>
              <a:t>YOU</a:t>
            </a:r>
            <a:r>
              <a:rPr lang="en-US" dirty="0" smtClean="0"/>
              <a:t> could </a:t>
            </a:r>
            <a:r>
              <a:rPr lang="en-US" dirty="0"/>
              <a:t>only save $</a:t>
            </a:r>
            <a:r>
              <a:rPr lang="en-US" dirty="0" smtClean="0"/>
              <a:t>2,000 each year before impacting your benefits.</a:t>
            </a:r>
          </a:p>
          <a:p>
            <a:r>
              <a:rPr lang="en-US" b="1" dirty="0"/>
              <a:t>YOU</a:t>
            </a:r>
            <a:r>
              <a:rPr lang="en-US" dirty="0"/>
              <a:t> can now save up to $14,000 </a:t>
            </a:r>
            <a:r>
              <a:rPr lang="en-US" dirty="0" smtClean="0"/>
              <a:t>each </a:t>
            </a:r>
            <a:r>
              <a:rPr lang="en-US" dirty="0"/>
              <a:t>year and up to $100,000 in total before impacting </a:t>
            </a:r>
            <a:r>
              <a:rPr lang="en-US" dirty="0" smtClean="0"/>
              <a:t>your SSI benefits. </a:t>
            </a:r>
          </a:p>
          <a:p>
            <a:r>
              <a:rPr lang="en-US" b="1" dirty="0" smtClean="0"/>
              <a:t>YOU</a:t>
            </a:r>
            <a:r>
              <a:rPr lang="en-US" dirty="0" smtClean="0"/>
              <a:t> can only have </a:t>
            </a:r>
            <a:r>
              <a:rPr lang="en-US" u="sng" dirty="0" smtClean="0"/>
              <a:t>ONE</a:t>
            </a:r>
            <a:r>
              <a:rPr lang="en-US" dirty="0" smtClean="0"/>
              <a:t> ABLE Account.</a:t>
            </a:r>
          </a:p>
          <a:p>
            <a:r>
              <a:rPr lang="en-US" dirty="0"/>
              <a:t>ABLE Accounts are not subject to federal or state income tax</a:t>
            </a:r>
          </a:p>
          <a:p>
            <a:endParaRPr lang="en-US" dirty="0"/>
          </a:p>
        </p:txBody>
      </p:sp>
      <p:pic>
        <p:nvPicPr>
          <p:cNvPr id="4" name="Picture 2" descr="C:\Users\dhernan1\AppData\Local\Microsoft\Windows\Temporary Internet Files\Content.IE5\DPWZ67ME\172_piggy-ban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09556"/>
            <a:ext cx="914400" cy="8534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7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817582"/>
            <a:ext cx="7315200" cy="1202485"/>
          </a:xfrm>
          <a:solidFill>
            <a:srgbClr val="C00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What can </a:t>
            </a:r>
            <a:r>
              <a:rPr lang="en-US" sz="3600" b="1" dirty="0" smtClean="0"/>
              <a:t>YOU</a:t>
            </a:r>
            <a:r>
              <a:rPr lang="en-US" sz="3600" dirty="0" smtClean="0"/>
              <a:t> spend the money on  from your ABLE Account?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6553200" cy="3962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money in an ABLE account </a:t>
            </a:r>
            <a:r>
              <a:rPr lang="en-US" u="sng" dirty="0" smtClean="0"/>
              <a:t>MUST</a:t>
            </a:r>
            <a:r>
              <a:rPr lang="en-US" dirty="0" smtClean="0"/>
              <a:t> be used/spent </a:t>
            </a:r>
            <a:r>
              <a:rPr lang="en-US" dirty="0"/>
              <a:t>for certain </a:t>
            </a:r>
            <a:r>
              <a:rPr lang="en-US" i="1" u="sng" dirty="0" smtClean="0"/>
              <a:t>Qualified Disability Expenses</a:t>
            </a:r>
            <a:r>
              <a:rPr lang="en-US" dirty="0" smtClean="0"/>
              <a:t>, like</a:t>
            </a:r>
            <a:r>
              <a:rPr lang="en-US" dirty="0"/>
              <a:t>:</a:t>
            </a:r>
          </a:p>
          <a:p>
            <a:r>
              <a:rPr lang="en-US" dirty="0"/>
              <a:t>Daily living expenses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Housing</a:t>
            </a:r>
          </a:p>
          <a:p>
            <a:r>
              <a:rPr lang="en-US" dirty="0"/>
              <a:t>Transportation</a:t>
            </a:r>
          </a:p>
          <a:p>
            <a:r>
              <a:rPr lang="en-US" dirty="0"/>
              <a:t>Help getting and keeping work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Assistive technology</a:t>
            </a:r>
          </a:p>
          <a:p>
            <a:r>
              <a:rPr lang="en-US" dirty="0"/>
              <a:t>Legal and Financial Management fees</a:t>
            </a:r>
          </a:p>
          <a:p>
            <a:r>
              <a:rPr lang="en-US" dirty="0"/>
              <a:t>And </a:t>
            </a:r>
            <a:r>
              <a:rPr lang="en-US" dirty="0" smtClean="0"/>
              <a:t>other expenses that improve or maintain the quality of your life!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36922"/>
            <a:ext cx="1295400" cy="10892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91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How to Spend YOUR money from YOUR ABLE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6934200" cy="3976743"/>
          </a:xfrm>
        </p:spPr>
        <p:txBody>
          <a:bodyPr>
            <a:noAutofit/>
          </a:bodyPr>
          <a:lstStyle/>
          <a:p>
            <a:r>
              <a:rPr lang="en-US" sz="1600" dirty="0"/>
              <a:t>Some ABLE programs offer debit </a:t>
            </a:r>
            <a:r>
              <a:rPr lang="en-US" sz="1600" dirty="0" smtClean="0"/>
              <a:t>cards and/or prepaid cards  </a:t>
            </a:r>
            <a:endParaRPr lang="en-US" sz="1600" dirty="0"/>
          </a:p>
          <a:p>
            <a:pPr lvl="1"/>
            <a:r>
              <a:rPr lang="en-US" sz="1600" dirty="0"/>
              <a:t>You can use that card to pay for qualifying </a:t>
            </a:r>
            <a:r>
              <a:rPr lang="en-US" sz="1600" dirty="0" smtClean="0"/>
              <a:t>expenses. You can add a certain amount of money to the card each month</a:t>
            </a:r>
            <a:endParaRPr lang="en-US" sz="1600" dirty="0"/>
          </a:p>
          <a:p>
            <a:pPr lvl="1"/>
            <a:r>
              <a:rPr lang="en-US" sz="1600" dirty="0"/>
              <a:t>For things like rent: </a:t>
            </a:r>
            <a:r>
              <a:rPr lang="en-US" sz="1600" dirty="0" smtClean="0"/>
              <a:t>money has to be spent in the same calendar month you withdrew it. </a:t>
            </a:r>
            <a:endParaRPr lang="en-US" sz="1600" dirty="0"/>
          </a:p>
          <a:p>
            <a:r>
              <a:rPr lang="en-US" sz="1600" dirty="0"/>
              <a:t>It’s </a:t>
            </a:r>
            <a:r>
              <a:rPr lang="en-US" sz="1600" b="1" dirty="0"/>
              <a:t>YOUR</a:t>
            </a:r>
            <a:r>
              <a:rPr lang="en-US" sz="1600" dirty="0"/>
              <a:t> job to make sure your expense qualifies and to keep records of how use your ABLE account</a:t>
            </a:r>
            <a:r>
              <a:rPr lang="en-US" sz="1600" dirty="0" smtClean="0"/>
              <a:t>.</a:t>
            </a:r>
            <a:endParaRPr lang="en-US" sz="1600" dirty="0"/>
          </a:p>
          <a:p>
            <a:r>
              <a:rPr lang="en-US" sz="1600" dirty="0"/>
              <a:t>Don’t just hold onto the money </a:t>
            </a:r>
            <a:r>
              <a:rPr lang="en-US" sz="1600" b="1" dirty="0" smtClean="0"/>
              <a:t>YOU</a:t>
            </a:r>
            <a:r>
              <a:rPr lang="en-US" sz="1600" dirty="0" smtClean="0"/>
              <a:t> </a:t>
            </a:r>
            <a:r>
              <a:rPr lang="en-US" sz="1600" dirty="0"/>
              <a:t>withdrawal or put it in a normal bank account – if you don’t spend the money, it could be counted as a resource for benefits programs. </a:t>
            </a:r>
          </a:p>
          <a:p>
            <a:pPr lvl="1"/>
            <a:r>
              <a:rPr lang="en-US" sz="1600" b="1" dirty="0"/>
              <a:t>EXAMPLE:</a:t>
            </a:r>
            <a:r>
              <a:rPr lang="en-US" sz="1600" dirty="0"/>
              <a:t> if you take $3,500 out of an ABLE account and put it into a regular checking account instead of spending it, you will go over the resource limit for SSI</a:t>
            </a:r>
            <a:r>
              <a:rPr lang="en-US" sz="1600" dirty="0" smtClean="0"/>
              <a:t>.</a:t>
            </a:r>
            <a:endParaRPr lang="en-US" sz="1600" dirty="0"/>
          </a:p>
          <a:p>
            <a:r>
              <a:rPr lang="en-US" sz="1600" dirty="0"/>
              <a:t>As long as the money stays in the ABLE account, it won’t affect your benefits, so leave your money there until you need to spend it.</a:t>
            </a:r>
          </a:p>
        </p:txBody>
      </p:sp>
      <p:pic>
        <p:nvPicPr>
          <p:cNvPr id="4" name="Picture 2" descr="C:\Users\dhernan1\AppData\Local\Microsoft\Windows\Temporary Internet Files\Content.IE5\PY7RFIRJ\money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62343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hernan1\AppData\Local\Microsoft\Windows\Temporary Internet Files\Content.IE5\PY7RFIRJ\money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62343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658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What are some benefits of an ABLE Account?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97" y="2133600"/>
            <a:ext cx="6196405" cy="3603812"/>
          </a:xfrm>
        </p:spPr>
        <p:txBody>
          <a:bodyPr/>
          <a:lstStyle/>
          <a:p>
            <a:r>
              <a:rPr lang="en-US" dirty="0"/>
              <a:t>Ability </a:t>
            </a:r>
            <a:r>
              <a:rPr lang="en-US" dirty="0" smtClean="0"/>
              <a:t>to have </a:t>
            </a:r>
            <a:r>
              <a:rPr lang="en-US" dirty="0"/>
              <a:t>money go directly from your bank account to your ABLE account.</a:t>
            </a:r>
          </a:p>
          <a:p>
            <a:r>
              <a:rPr lang="en-US" dirty="0"/>
              <a:t>Invite friends and family to contribute to your ABLE account.</a:t>
            </a:r>
          </a:p>
          <a:p>
            <a:r>
              <a:rPr lang="en-US" dirty="0"/>
              <a:t>Make online and check deposits</a:t>
            </a:r>
          </a:p>
          <a:p>
            <a:r>
              <a:rPr lang="en-US" dirty="0"/>
              <a:t>Low fees</a:t>
            </a:r>
          </a:p>
        </p:txBody>
      </p:sp>
      <p:pic>
        <p:nvPicPr>
          <p:cNvPr id="4" name="Picture 2" descr="C:\Users\rhardin\AppData\Local\Microsoft\Windows\Temporary Internet Files\Content.IE5\UKX0B352\benefit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4428654"/>
            <a:ext cx="1905000" cy="14763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404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1437</TotalTime>
  <Words>839</Words>
  <Application>Microsoft Office PowerPoint</Application>
  <PresentationFormat>On-screen Show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Pushpin</vt:lpstr>
      <vt:lpstr>California</vt:lpstr>
      <vt:lpstr>This information is from       the CalABLE Act Board</vt:lpstr>
      <vt:lpstr>ABLE ACT… What YOU should know after this presentation…</vt:lpstr>
      <vt:lpstr>What is the ABLE ACT?</vt:lpstr>
      <vt:lpstr>How do YOU Qualify for an ABLE Account?</vt:lpstr>
      <vt:lpstr>How much can YOU save in an ABLE Account?</vt:lpstr>
      <vt:lpstr>What can YOU spend the money on  from your ABLE Account?</vt:lpstr>
      <vt:lpstr>How to Spend YOUR money from YOUR ABLE Account</vt:lpstr>
      <vt:lpstr>What are some benefits of an ABLE Account?</vt:lpstr>
      <vt:lpstr>Where can YOU open an ABLE Account?</vt:lpstr>
      <vt:lpstr>What’s NEXT?</vt:lpstr>
      <vt:lpstr>RESOURCES</vt:lpstr>
      <vt:lpstr>CalABLE FACT SHEET</vt:lpstr>
      <vt:lpstr>QUESTIONS?</vt:lpstr>
      <vt:lpstr>Thank YOU from SSAN</vt:lpstr>
    </vt:vector>
  </TitlesOfParts>
  <Company>CDSS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</dc:title>
  <dc:creator>ISDAdmin</dc:creator>
  <cp:lastModifiedBy>Riana Hardin</cp:lastModifiedBy>
  <cp:revision>48</cp:revision>
  <cp:lastPrinted>2016-12-29T01:39:48Z</cp:lastPrinted>
  <dcterms:created xsi:type="dcterms:W3CDTF">2016-12-28T23:58:55Z</dcterms:created>
  <dcterms:modified xsi:type="dcterms:W3CDTF">2017-08-21T18:04:22Z</dcterms:modified>
</cp:coreProperties>
</file>